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0"/>
  </p:notesMasterIdLst>
  <p:sldIdLst>
    <p:sldId id="630" r:id="rId2"/>
    <p:sldId id="258" r:id="rId3"/>
    <p:sldId id="628" r:id="rId4"/>
    <p:sldId id="259" r:id="rId5"/>
    <p:sldId id="261" r:id="rId6"/>
    <p:sldId id="262" r:id="rId7"/>
    <p:sldId id="260" r:id="rId8"/>
    <p:sldId id="263" r:id="rId9"/>
    <p:sldId id="264" r:id="rId10"/>
    <p:sldId id="265" r:id="rId11"/>
    <p:sldId id="266" r:id="rId12"/>
    <p:sldId id="268" r:id="rId13"/>
    <p:sldId id="275" r:id="rId14"/>
    <p:sldId id="627" r:id="rId15"/>
    <p:sldId id="300" r:id="rId16"/>
    <p:sldId id="629" r:id="rId17"/>
    <p:sldId id="298" r:id="rId18"/>
    <p:sldId id="280" r:id="rId19"/>
    <p:sldId id="276" r:id="rId20"/>
    <p:sldId id="282" r:id="rId21"/>
    <p:sldId id="283" r:id="rId22"/>
    <p:sldId id="277" r:id="rId23"/>
    <p:sldId id="285" r:id="rId24"/>
    <p:sldId id="286" r:id="rId25"/>
    <p:sldId id="279" r:id="rId26"/>
    <p:sldId id="287" r:id="rId27"/>
    <p:sldId id="288" r:id="rId28"/>
    <p:sldId id="289" r:id="rId29"/>
    <p:sldId id="290" r:id="rId30"/>
    <p:sldId id="291" r:id="rId31"/>
    <p:sldId id="304" r:id="rId32"/>
    <p:sldId id="292" r:id="rId33"/>
    <p:sldId id="293" r:id="rId34"/>
    <p:sldId id="305" r:id="rId35"/>
    <p:sldId id="296" r:id="rId36"/>
    <p:sldId id="297" r:id="rId37"/>
    <p:sldId id="307" r:id="rId38"/>
    <p:sldId id="294" r:id="rId39"/>
    <p:sldId id="295" r:id="rId40"/>
    <p:sldId id="306" r:id="rId41"/>
    <p:sldId id="278" r:id="rId42"/>
    <p:sldId id="308" r:id="rId43"/>
    <p:sldId id="299" r:id="rId44"/>
    <p:sldId id="303" r:id="rId45"/>
    <p:sldId id="621" r:id="rId46"/>
    <p:sldId id="624" r:id="rId47"/>
    <p:sldId id="366" r:id="rId48"/>
    <p:sldId id="466" r:id="rId49"/>
    <p:sldId id="499" r:id="rId50"/>
    <p:sldId id="500" r:id="rId51"/>
    <p:sldId id="496" r:id="rId52"/>
    <p:sldId id="471" r:id="rId53"/>
    <p:sldId id="501" r:id="rId54"/>
    <p:sldId id="508" r:id="rId55"/>
    <p:sldId id="503" r:id="rId56"/>
    <p:sldId id="504" r:id="rId57"/>
    <p:sldId id="467" r:id="rId58"/>
    <p:sldId id="505" r:id="rId59"/>
    <p:sldId id="507" r:id="rId60"/>
    <p:sldId id="511" r:id="rId61"/>
    <p:sldId id="506" r:id="rId62"/>
    <p:sldId id="498" r:id="rId63"/>
    <p:sldId id="367" r:id="rId64"/>
    <p:sldId id="327" r:id="rId65"/>
    <p:sldId id="463" r:id="rId66"/>
    <p:sldId id="490" r:id="rId67"/>
    <p:sldId id="492" r:id="rId68"/>
    <p:sldId id="491" r:id="rId69"/>
    <p:sldId id="493" r:id="rId70"/>
    <p:sldId id="465" r:id="rId71"/>
    <p:sldId id="494" r:id="rId72"/>
    <p:sldId id="447" r:id="rId73"/>
    <p:sldId id="495" r:id="rId74"/>
    <p:sldId id="444" r:id="rId75"/>
    <p:sldId id="464" r:id="rId76"/>
    <p:sldId id="509" r:id="rId77"/>
    <p:sldId id="612" r:id="rId78"/>
    <p:sldId id="455" r:id="rId79"/>
    <p:sldId id="510" r:id="rId80"/>
    <p:sldId id="454" r:id="rId81"/>
    <p:sldId id="613" r:id="rId82"/>
    <p:sldId id="512" r:id="rId83"/>
    <p:sldId id="514" r:id="rId84"/>
    <p:sldId id="513" r:id="rId85"/>
    <p:sldId id="456" r:id="rId86"/>
    <p:sldId id="378" r:id="rId87"/>
    <p:sldId id="380" r:id="rId88"/>
    <p:sldId id="382" r:id="rId89"/>
    <p:sldId id="474" r:id="rId90"/>
    <p:sldId id="473" r:id="rId91"/>
    <p:sldId id="475" r:id="rId92"/>
    <p:sldId id="381" r:id="rId93"/>
    <p:sldId id="614" r:id="rId94"/>
    <p:sldId id="479" r:id="rId95"/>
    <p:sldId id="480" r:id="rId96"/>
    <p:sldId id="481" r:id="rId97"/>
    <p:sldId id="383" r:id="rId98"/>
    <p:sldId id="615" r:id="rId99"/>
    <p:sldId id="483" r:id="rId100"/>
    <p:sldId id="484" r:id="rId101"/>
    <p:sldId id="616" r:id="rId102"/>
    <p:sldId id="485" r:id="rId103"/>
    <p:sldId id="384" r:id="rId104"/>
    <p:sldId id="476" r:id="rId105"/>
    <p:sldId id="617" r:id="rId106"/>
    <p:sldId id="477" r:id="rId107"/>
    <p:sldId id="478" r:id="rId108"/>
    <p:sldId id="385" r:id="rId109"/>
    <p:sldId id="486" r:id="rId110"/>
    <p:sldId id="487" r:id="rId111"/>
    <p:sldId id="488" r:id="rId112"/>
    <p:sldId id="379" r:id="rId113"/>
    <p:sldId id="390" r:id="rId114"/>
    <p:sldId id="391" r:id="rId115"/>
    <p:sldId id="515" r:id="rId116"/>
    <p:sldId id="618" r:id="rId117"/>
    <p:sldId id="517" r:id="rId118"/>
    <p:sldId id="516" r:id="rId119"/>
    <p:sldId id="520" r:id="rId120"/>
    <p:sldId id="392" r:id="rId121"/>
    <p:sldId id="619" r:id="rId122"/>
    <p:sldId id="518" r:id="rId123"/>
    <p:sldId id="519" r:id="rId124"/>
    <p:sldId id="521" r:id="rId125"/>
    <p:sldId id="393" r:id="rId126"/>
    <p:sldId id="527" r:id="rId127"/>
    <p:sldId id="528" r:id="rId128"/>
    <p:sldId id="620" r:id="rId129"/>
    <p:sldId id="522" r:id="rId130"/>
    <p:sldId id="394" r:id="rId131"/>
    <p:sldId id="531" r:id="rId132"/>
    <p:sldId id="532" r:id="rId133"/>
    <p:sldId id="523" r:id="rId134"/>
    <p:sldId id="526" r:id="rId135"/>
    <p:sldId id="529" r:id="rId136"/>
    <p:sldId id="530" r:id="rId137"/>
    <p:sldId id="524" r:id="rId138"/>
    <p:sldId id="386" r:id="rId139"/>
    <p:sldId id="536" r:id="rId140"/>
    <p:sldId id="561" r:id="rId141"/>
    <p:sldId id="562" r:id="rId142"/>
    <p:sldId id="544" r:id="rId143"/>
    <p:sldId id="537" r:id="rId144"/>
    <p:sldId id="563" r:id="rId145"/>
    <p:sldId id="564" r:id="rId146"/>
    <p:sldId id="545" r:id="rId147"/>
    <p:sldId id="397" r:id="rId148"/>
    <p:sldId id="533" r:id="rId149"/>
    <p:sldId id="534" r:id="rId150"/>
    <p:sldId id="535" r:id="rId151"/>
    <p:sldId id="398" r:id="rId152"/>
    <p:sldId id="567" r:id="rId153"/>
    <p:sldId id="569" r:id="rId154"/>
    <p:sldId id="568" r:id="rId155"/>
    <p:sldId id="539" r:id="rId156"/>
    <p:sldId id="538" r:id="rId157"/>
    <p:sldId id="565" r:id="rId158"/>
    <p:sldId id="566" r:id="rId159"/>
    <p:sldId id="543" r:id="rId160"/>
    <p:sldId id="399" r:id="rId161"/>
    <p:sldId id="622" r:id="rId162"/>
    <p:sldId id="570" r:id="rId163"/>
    <p:sldId id="571" r:id="rId164"/>
    <p:sldId id="540" r:id="rId165"/>
    <p:sldId id="400" r:id="rId166"/>
    <p:sldId id="572" r:id="rId167"/>
    <p:sldId id="611" r:id="rId168"/>
    <p:sldId id="573" r:id="rId169"/>
    <p:sldId id="541" r:id="rId170"/>
    <p:sldId id="401" r:id="rId171"/>
    <p:sldId id="574" r:id="rId172"/>
    <p:sldId id="576" r:id="rId173"/>
    <p:sldId id="575" r:id="rId174"/>
    <p:sldId id="542" r:id="rId175"/>
    <p:sldId id="387" r:id="rId176"/>
    <p:sldId id="402" r:id="rId177"/>
    <p:sldId id="623" r:id="rId178"/>
    <p:sldId id="583" r:id="rId179"/>
    <p:sldId id="584" r:id="rId180"/>
    <p:sldId id="546" r:id="rId181"/>
    <p:sldId id="403" r:id="rId182"/>
    <p:sldId id="585" r:id="rId183"/>
    <p:sldId id="586" r:id="rId184"/>
    <p:sldId id="547" r:id="rId185"/>
    <p:sldId id="388" r:id="rId186"/>
    <p:sldId id="406" r:id="rId187"/>
    <p:sldId id="597" r:id="rId188"/>
    <p:sldId id="598" r:id="rId189"/>
    <p:sldId id="550" r:id="rId190"/>
    <p:sldId id="407" r:id="rId191"/>
    <p:sldId id="599" r:id="rId192"/>
    <p:sldId id="600" r:id="rId193"/>
    <p:sldId id="551" r:id="rId194"/>
    <p:sldId id="408" r:id="rId195"/>
    <p:sldId id="601" r:id="rId196"/>
    <p:sldId id="602" r:id="rId197"/>
    <p:sldId id="552" r:id="rId198"/>
    <p:sldId id="409" r:id="rId199"/>
    <p:sldId id="603" r:id="rId200"/>
    <p:sldId id="604" r:id="rId201"/>
    <p:sldId id="553" r:id="rId202"/>
    <p:sldId id="411" r:id="rId203"/>
    <p:sldId id="605" r:id="rId204"/>
    <p:sldId id="606" r:id="rId205"/>
    <p:sldId id="554" r:id="rId206"/>
    <p:sldId id="609" r:id="rId207"/>
    <p:sldId id="610" r:id="rId208"/>
    <p:sldId id="608" r:id="rId209"/>
    <p:sldId id="555" r:id="rId210"/>
    <p:sldId id="412" r:id="rId211"/>
    <p:sldId id="595" r:id="rId212"/>
    <p:sldId id="625" r:id="rId213"/>
    <p:sldId id="596" r:id="rId214"/>
    <p:sldId id="556" r:id="rId215"/>
    <p:sldId id="389" r:id="rId216"/>
    <p:sldId id="413" r:id="rId217"/>
    <p:sldId id="587" r:id="rId218"/>
    <p:sldId id="626" r:id="rId219"/>
    <p:sldId id="588" r:id="rId220"/>
    <p:sldId id="557" r:id="rId221"/>
    <p:sldId id="414" r:id="rId222"/>
    <p:sldId id="589" r:id="rId223"/>
    <p:sldId id="590" r:id="rId224"/>
    <p:sldId id="558" r:id="rId225"/>
    <p:sldId id="415" r:id="rId226"/>
    <p:sldId id="591" r:id="rId227"/>
    <p:sldId id="592" r:id="rId228"/>
    <p:sldId id="559" r:id="rId2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BD24C-D1D8-4B1F-ADA7-CE5FDE96376C}" v="2" dt="2024-02-15T14:34:32.531"/>
    <p1510:client id="{EAE98563-5148-4CD9-8C4B-D617C4E7590A}" v="751" dt="2024-02-15T09:39:50.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86722" autoAdjust="0"/>
  </p:normalViewPr>
  <p:slideViewPr>
    <p:cSldViewPr snapToGrid="0">
      <p:cViewPr varScale="1">
        <p:scale>
          <a:sx n="71" d="100"/>
          <a:sy n="71" d="100"/>
        </p:scale>
        <p:origin x="104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microsoft.com/office/2015/10/relationships/revisionInfo" Target="revisionInfo.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microsoft.com/office/2016/11/relationships/changesInfo" Target="changesInfos/changesInfo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ry.sorokin@outlook.com" userId="526de2c336dd9e81" providerId="LiveId" clId="{EAE98563-5148-4CD9-8C4B-D617C4E7590A}"/>
    <pc:docChg chg="undo custSel addSld delSld modSld sldOrd">
      <pc:chgData name="gerry.sorokin@outlook.com" userId="526de2c336dd9e81" providerId="LiveId" clId="{EAE98563-5148-4CD9-8C4B-D617C4E7590A}" dt="2024-02-15T09:41:13.090" v="9566" actId="255"/>
      <pc:docMkLst>
        <pc:docMk/>
      </pc:docMkLst>
      <pc:sldChg chg="new del">
        <pc:chgData name="gerry.sorokin@outlook.com" userId="526de2c336dd9e81" providerId="LiveId" clId="{EAE98563-5148-4CD9-8C4B-D617C4E7590A}" dt="2024-02-09T09:37:27.654" v="11" actId="47"/>
        <pc:sldMkLst>
          <pc:docMk/>
          <pc:sldMk cId="3200938057" sldId="256"/>
        </pc:sldMkLst>
      </pc:sldChg>
      <pc:sldChg chg="addSp modSp add mod">
        <pc:chgData name="gerry.sorokin@outlook.com" userId="526de2c336dd9e81" providerId="LiveId" clId="{EAE98563-5148-4CD9-8C4B-D617C4E7590A}" dt="2024-02-15T09:41:13.090" v="9566" actId="255"/>
        <pc:sldMkLst>
          <pc:docMk/>
          <pc:sldMk cId="3124427842" sldId="257"/>
        </pc:sldMkLst>
        <pc:spChg chg="mod">
          <ac:chgData name="gerry.sorokin@outlook.com" userId="526de2c336dd9e81" providerId="LiveId" clId="{EAE98563-5148-4CD9-8C4B-D617C4E7590A}" dt="2024-02-14T23:35:17.502" v="8343" actId="27636"/>
          <ac:spMkLst>
            <pc:docMk/>
            <pc:sldMk cId="3124427842" sldId="257"/>
            <ac:spMk id="3" creationId="{CEB8AC9B-66B7-7EB8-084B-1D56EAD9C462}"/>
          </ac:spMkLst>
        </pc:spChg>
        <pc:spChg chg="add mod">
          <ac:chgData name="gerry.sorokin@outlook.com" userId="526de2c336dd9e81" providerId="LiveId" clId="{EAE98563-5148-4CD9-8C4B-D617C4E7590A}" dt="2024-02-15T09:41:13.090" v="9566" actId="255"/>
          <ac:spMkLst>
            <pc:docMk/>
            <pc:sldMk cId="3124427842" sldId="257"/>
            <ac:spMk id="10" creationId="{0D56F296-20C9-7F03-DC55-3E5575DD36E9}"/>
          </ac:spMkLst>
        </pc:spChg>
        <pc:picChg chg="add mod">
          <ac:chgData name="gerry.sorokin@outlook.com" userId="526de2c336dd9e81" providerId="LiveId" clId="{EAE98563-5148-4CD9-8C4B-D617C4E7590A}" dt="2024-02-15T09:39:10.243" v="9540" actId="1076"/>
          <ac:picMkLst>
            <pc:docMk/>
            <pc:sldMk cId="3124427842" sldId="257"/>
            <ac:picMk id="5" creationId="{242A58F0-30E0-B66B-236E-66B23BC76FAD}"/>
          </ac:picMkLst>
        </pc:picChg>
        <pc:picChg chg="add mod">
          <ac:chgData name="gerry.sorokin@outlook.com" userId="526de2c336dd9e81" providerId="LiveId" clId="{EAE98563-5148-4CD9-8C4B-D617C4E7590A}" dt="2024-02-15T09:39:16.003" v="9541" actId="1076"/>
          <ac:picMkLst>
            <pc:docMk/>
            <pc:sldMk cId="3124427842" sldId="257"/>
            <ac:picMk id="7" creationId="{AE1F8AD3-45D7-D04A-6E61-7B331F87C6FA}"/>
          </ac:picMkLst>
        </pc:picChg>
        <pc:picChg chg="add mod">
          <ac:chgData name="gerry.sorokin@outlook.com" userId="526de2c336dd9e81" providerId="LiveId" clId="{EAE98563-5148-4CD9-8C4B-D617C4E7590A}" dt="2024-02-15T09:39:44.892" v="9546" actId="14100"/>
          <ac:picMkLst>
            <pc:docMk/>
            <pc:sldMk cId="3124427842" sldId="257"/>
            <ac:picMk id="9" creationId="{35DF72ED-A7E7-5050-179D-41FC58AE9677}"/>
          </ac:picMkLst>
        </pc:picChg>
      </pc:sldChg>
      <pc:sldChg chg="addSp delSp modSp add mod">
        <pc:chgData name="gerry.sorokin@outlook.com" userId="526de2c336dd9e81" providerId="LiveId" clId="{EAE98563-5148-4CD9-8C4B-D617C4E7590A}" dt="2024-02-14T23:48:27.372" v="9037" actId="20577"/>
        <pc:sldMkLst>
          <pc:docMk/>
          <pc:sldMk cId="933124362" sldId="258"/>
        </pc:sldMkLst>
        <pc:spChg chg="mod">
          <ac:chgData name="gerry.sorokin@outlook.com" userId="526de2c336dd9e81" providerId="LiveId" clId="{EAE98563-5148-4CD9-8C4B-D617C4E7590A}" dt="2024-02-14T23:48:19.050" v="9025" actId="20577"/>
          <ac:spMkLst>
            <pc:docMk/>
            <pc:sldMk cId="933124362" sldId="258"/>
            <ac:spMk id="2" creationId="{59F94539-4171-3522-BC6E-8CFAE78BF794}"/>
          </ac:spMkLst>
        </pc:spChg>
        <pc:spChg chg="del">
          <ac:chgData name="gerry.sorokin@outlook.com" userId="526de2c336dd9e81" providerId="LiveId" clId="{EAE98563-5148-4CD9-8C4B-D617C4E7590A}" dt="2024-02-14T22:38:41.845" v="7254" actId="478"/>
          <ac:spMkLst>
            <pc:docMk/>
            <pc:sldMk cId="933124362" sldId="258"/>
            <ac:spMk id="3" creationId="{20DE9CB1-35D0-8256-EF86-F3E516C47F1E}"/>
          </ac:spMkLst>
        </pc:spChg>
        <pc:spChg chg="add mod">
          <ac:chgData name="gerry.sorokin@outlook.com" userId="526de2c336dd9e81" providerId="LiveId" clId="{EAE98563-5148-4CD9-8C4B-D617C4E7590A}" dt="2024-02-14T23:48:27.372" v="9037" actId="20577"/>
          <ac:spMkLst>
            <pc:docMk/>
            <pc:sldMk cId="933124362" sldId="258"/>
            <ac:spMk id="5" creationId="{4B970C09-7B51-62A8-9E64-CDC1DFF68248}"/>
          </ac:spMkLst>
        </pc:spChg>
      </pc:sldChg>
      <pc:sldChg chg="modSp add mod">
        <pc:chgData name="gerry.sorokin@outlook.com" userId="526de2c336dd9e81" providerId="LiveId" clId="{EAE98563-5148-4CD9-8C4B-D617C4E7590A}" dt="2024-02-14T23:45:33.522" v="9000" actId="20577"/>
        <pc:sldMkLst>
          <pc:docMk/>
          <pc:sldMk cId="989358223" sldId="259"/>
        </pc:sldMkLst>
        <pc:spChg chg="mod">
          <ac:chgData name="gerry.sorokin@outlook.com" userId="526de2c336dd9e81" providerId="LiveId" clId="{EAE98563-5148-4CD9-8C4B-D617C4E7590A}" dt="2024-02-14T23:45:33.522" v="9000" actId="20577"/>
          <ac:spMkLst>
            <pc:docMk/>
            <pc:sldMk cId="989358223" sldId="259"/>
            <ac:spMk id="3" creationId="{0C933C51-ADE1-29AC-D541-E8B9176D4D07}"/>
          </ac:spMkLst>
        </pc:spChg>
      </pc:sldChg>
      <pc:sldChg chg="modSp add mod">
        <pc:chgData name="gerry.sorokin@outlook.com" userId="526de2c336dd9e81" providerId="LiveId" clId="{EAE98563-5148-4CD9-8C4B-D617C4E7590A}" dt="2024-02-15T00:06:40.146" v="9529" actId="207"/>
        <pc:sldMkLst>
          <pc:docMk/>
          <pc:sldMk cId="2470282769" sldId="260"/>
        </pc:sldMkLst>
        <pc:spChg chg="mod">
          <ac:chgData name="gerry.sorokin@outlook.com" userId="526de2c336dd9e81" providerId="LiveId" clId="{EAE98563-5148-4CD9-8C4B-D617C4E7590A}" dt="2024-02-15T00:06:40.146" v="9529" actId="207"/>
          <ac:spMkLst>
            <pc:docMk/>
            <pc:sldMk cId="2470282769" sldId="260"/>
            <ac:spMk id="3" creationId="{74C15B0F-7C5E-2491-23E9-B3453443F153}"/>
          </ac:spMkLst>
        </pc:spChg>
      </pc:sldChg>
      <pc:sldChg chg="modSp add mod">
        <pc:chgData name="gerry.sorokin@outlook.com" userId="526de2c336dd9e81" providerId="LiveId" clId="{EAE98563-5148-4CD9-8C4B-D617C4E7590A}" dt="2024-02-09T09:37:25.061" v="2" actId="27636"/>
        <pc:sldMkLst>
          <pc:docMk/>
          <pc:sldMk cId="3641236048" sldId="261"/>
        </pc:sldMkLst>
        <pc:spChg chg="mod">
          <ac:chgData name="gerry.sorokin@outlook.com" userId="526de2c336dd9e81" providerId="LiveId" clId="{EAE98563-5148-4CD9-8C4B-D617C4E7590A}" dt="2024-02-09T09:37:25.061" v="2" actId="27636"/>
          <ac:spMkLst>
            <pc:docMk/>
            <pc:sldMk cId="3641236048" sldId="261"/>
            <ac:spMk id="3" creationId="{B489C0A3-31D4-BE69-15EC-3A9E6059CAFF}"/>
          </ac:spMkLst>
        </pc:spChg>
      </pc:sldChg>
      <pc:sldChg chg="modSp add mod">
        <pc:chgData name="gerry.sorokin@outlook.com" userId="526de2c336dd9e81" providerId="LiveId" clId="{EAE98563-5148-4CD9-8C4B-D617C4E7590A}" dt="2024-02-09T09:37:25.069" v="3" actId="27636"/>
        <pc:sldMkLst>
          <pc:docMk/>
          <pc:sldMk cId="585988477" sldId="262"/>
        </pc:sldMkLst>
        <pc:spChg chg="mod">
          <ac:chgData name="gerry.sorokin@outlook.com" userId="526de2c336dd9e81" providerId="LiveId" clId="{EAE98563-5148-4CD9-8C4B-D617C4E7590A}" dt="2024-02-09T09:37:25.069" v="3" actId="27636"/>
          <ac:spMkLst>
            <pc:docMk/>
            <pc:sldMk cId="585988477" sldId="262"/>
            <ac:spMk id="3" creationId="{74C15B0F-7C5E-2491-23E9-B3453443F153}"/>
          </ac:spMkLst>
        </pc:spChg>
      </pc:sldChg>
      <pc:sldChg chg="modSp add mod">
        <pc:chgData name="gerry.sorokin@outlook.com" userId="526de2c336dd9e81" providerId="LiveId" clId="{EAE98563-5148-4CD9-8C4B-D617C4E7590A}" dt="2024-02-15T00:06:43.804" v="9530" actId="207"/>
        <pc:sldMkLst>
          <pc:docMk/>
          <pc:sldMk cId="4019952116" sldId="263"/>
        </pc:sldMkLst>
        <pc:spChg chg="mod">
          <ac:chgData name="gerry.sorokin@outlook.com" userId="526de2c336dd9e81" providerId="LiveId" clId="{EAE98563-5148-4CD9-8C4B-D617C4E7590A}" dt="2024-02-15T00:06:43.804" v="9530" actId="207"/>
          <ac:spMkLst>
            <pc:docMk/>
            <pc:sldMk cId="4019952116" sldId="263"/>
            <ac:spMk id="3" creationId="{9B0951F6-F0C4-C796-5058-40599AA18BAC}"/>
          </ac:spMkLst>
        </pc:spChg>
      </pc:sldChg>
      <pc:sldChg chg="modSp add mod">
        <pc:chgData name="gerry.sorokin@outlook.com" userId="526de2c336dd9e81" providerId="LiveId" clId="{EAE98563-5148-4CD9-8C4B-D617C4E7590A}" dt="2024-02-15T00:06:48.786" v="9531" actId="207"/>
        <pc:sldMkLst>
          <pc:docMk/>
          <pc:sldMk cId="1281042805" sldId="264"/>
        </pc:sldMkLst>
        <pc:spChg chg="mod">
          <ac:chgData name="gerry.sorokin@outlook.com" userId="526de2c336dd9e81" providerId="LiveId" clId="{EAE98563-5148-4CD9-8C4B-D617C4E7590A}" dt="2024-02-15T00:06:48.786" v="9531" actId="207"/>
          <ac:spMkLst>
            <pc:docMk/>
            <pc:sldMk cId="1281042805" sldId="264"/>
            <ac:spMk id="3" creationId="{9B0951F6-F0C4-C796-5058-40599AA18BAC}"/>
          </ac:spMkLst>
        </pc:spChg>
      </pc:sldChg>
      <pc:sldChg chg="add">
        <pc:chgData name="gerry.sorokin@outlook.com" userId="526de2c336dd9e81" providerId="LiveId" clId="{EAE98563-5148-4CD9-8C4B-D617C4E7590A}" dt="2024-02-09T09:37:24.936" v="1"/>
        <pc:sldMkLst>
          <pc:docMk/>
          <pc:sldMk cId="3286035091" sldId="265"/>
        </pc:sldMkLst>
      </pc:sldChg>
      <pc:sldChg chg="add">
        <pc:chgData name="gerry.sorokin@outlook.com" userId="526de2c336dd9e81" providerId="LiveId" clId="{EAE98563-5148-4CD9-8C4B-D617C4E7590A}" dt="2024-02-09T09:37:24.936" v="1"/>
        <pc:sldMkLst>
          <pc:docMk/>
          <pc:sldMk cId="2255680543" sldId="266"/>
        </pc:sldMkLst>
      </pc:sldChg>
      <pc:sldChg chg="add">
        <pc:chgData name="gerry.sorokin@outlook.com" userId="526de2c336dd9e81" providerId="LiveId" clId="{EAE98563-5148-4CD9-8C4B-D617C4E7590A}" dt="2024-02-09T09:37:24.936" v="1"/>
        <pc:sldMkLst>
          <pc:docMk/>
          <pc:sldMk cId="118185867" sldId="268"/>
        </pc:sldMkLst>
      </pc:sldChg>
      <pc:sldChg chg="modSp add mod">
        <pc:chgData name="gerry.sorokin@outlook.com" userId="526de2c336dd9e81" providerId="LiveId" clId="{EAE98563-5148-4CD9-8C4B-D617C4E7590A}" dt="2024-02-09T09:37:25.127" v="4" actId="27636"/>
        <pc:sldMkLst>
          <pc:docMk/>
          <pc:sldMk cId="1356080629" sldId="275"/>
        </pc:sldMkLst>
        <pc:spChg chg="mod">
          <ac:chgData name="gerry.sorokin@outlook.com" userId="526de2c336dd9e81" providerId="LiveId" clId="{EAE98563-5148-4CD9-8C4B-D617C4E7590A}" dt="2024-02-09T09:37:25.127" v="4" actId="27636"/>
          <ac:spMkLst>
            <pc:docMk/>
            <pc:sldMk cId="1356080629" sldId="275"/>
            <ac:spMk id="3" creationId="{E76E6895-4777-43C2-FB36-2DE7104B0877}"/>
          </ac:spMkLst>
        </pc:spChg>
      </pc:sldChg>
      <pc:sldChg chg="add">
        <pc:chgData name="gerry.sorokin@outlook.com" userId="526de2c336dd9e81" providerId="LiveId" clId="{EAE98563-5148-4CD9-8C4B-D617C4E7590A}" dt="2024-02-09T09:37:24.936" v="1"/>
        <pc:sldMkLst>
          <pc:docMk/>
          <pc:sldMk cId="3593803097" sldId="276"/>
        </pc:sldMkLst>
      </pc:sldChg>
      <pc:sldChg chg="modSp add mod">
        <pc:chgData name="gerry.sorokin@outlook.com" userId="526de2c336dd9e81" providerId="LiveId" clId="{EAE98563-5148-4CD9-8C4B-D617C4E7590A}" dt="2024-02-09T09:37:25.156" v="6" actId="27636"/>
        <pc:sldMkLst>
          <pc:docMk/>
          <pc:sldMk cId="1535108776" sldId="277"/>
        </pc:sldMkLst>
        <pc:spChg chg="mod">
          <ac:chgData name="gerry.sorokin@outlook.com" userId="526de2c336dd9e81" providerId="LiveId" clId="{EAE98563-5148-4CD9-8C4B-D617C4E7590A}" dt="2024-02-09T09:37:25.156" v="6" actId="27636"/>
          <ac:spMkLst>
            <pc:docMk/>
            <pc:sldMk cId="1535108776" sldId="277"/>
            <ac:spMk id="3" creationId="{0C6A77BF-74B5-D6E3-7F47-384800F7BD28}"/>
          </ac:spMkLst>
        </pc:spChg>
      </pc:sldChg>
      <pc:sldChg chg="add">
        <pc:chgData name="gerry.sorokin@outlook.com" userId="526de2c336dd9e81" providerId="LiveId" clId="{EAE98563-5148-4CD9-8C4B-D617C4E7590A}" dt="2024-02-09T09:37:24.936" v="1"/>
        <pc:sldMkLst>
          <pc:docMk/>
          <pc:sldMk cId="313556393" sldId="278"/>
        </pc:sldMkLst>
      </pc:sldChg>
      <pc:sldChg chg="add">
        <pc:chgData name="gerry.sorokin@outlook.com" userId="526de2c336dd9e81" providerId="LiveId" clId="{EAE98563-5148-4CD9-8C4B-D617C4E7590A}" dt="2024-02-09T09:37:24.936" v="1"/>
        <pc:sldMkLst>
          <pc:docMk/>
          <pc:sldMk cId="4254710361" sldId="279"/>
        </pc:sldMkLst>
      </pc:sldChg>
      <pc:sldChg chg="add">
        <pc:chgData name="gerry.sorokin@outlook.com" userId="526de2c336dd9e81" providerId="LiveId" clId="{EAE98563-5148-4CD9-8C4B-D617C4E7590A}" dt="2024-02-09T09:37:24.936" v="1"/>
        <pc:sldMkLst>
          <pc:docMk/>
          <pc:sldMk cId="1913385039" sldId="280"/>
        </pc:sldMkLst>
      </pc:sldChg>
      <pc:sldChg chg="modSp add mod">
        <pc:chgData name="gerry.sorokin@outlook.com" userId="526de2c336dd9e81" providerId="LiveId" clId="{EAE98563-5148-4CD9-8C4B-D617C4E7590A}" dt="2024-02-14T22:38:01.043" v="7235" actId="14100"/>
        <pc:sldMkLst>
          <pc:docMk/>
          <pc:sldMk cId="3710673993" sldId="282"/>
        </pc:sldMkLst>
        <pc:spChg chg="mod">
          <ac:chgData name="gerry.sorokin@outlook.com" userId="526de2c336dd9e81" providerId="LiveId" clId="{EAE98563-5148-4CD9-8C4B-D617C4E7590A}" dt="2024-02-14T22:38:01.043" v="7235" actId="14100"/>
          <ac:spMkLst>
            <pc:docMk/>
            <pc:sldMk cId="3710673993" sldId="282"/>
            <ac:spMk id="3" creationId="{84288DDA-FC6B-88AF-AC6E-947B516A9368}"/>
          </ac:spMkLst>
        </pc:spChg>
      </pc:sldChg>
      <pc:sldChg chg="modSp add mod">
        <pc:chgData name="gerry.sorokin@outlook.com" userId="526de2c336dd9e81" providerId="LiveId" clId="{EAE98563-5148-4CD9-8C4B-D617C4E7590A}" dt="2024-02-14T22:38:10.906" v="7241" actId="27636"/>
        <pc:sldMkLst>
          <pc:docMk/>
          <pc:sldMk cId="2872437704" sldId="283"/>
        </pc:sldMkLst>
        <pc:spChg chg="mod">
          <ac:chgData name="gerry.sorokin@outlook.com" userId="526de2c336dd9e81" providerId="LiveId" clId="{EAE98563-5148-4CD9-8C4B-D617C4E7590A}" dt="2024-02-14T22:38:10.906" v="7241" actId="27636"/>
          <ac:spMkLst>
            <pc:docMk/>
            <pc:sldMk cId="2872437704" sldId="283"/>
            <ac:spMk id="3" creationId="{84288DDA-FC6B-88AF-AC6E-947B516A9368}"/>
          </ac:spMkLst>
        </pc:spChg>
      </pc:sldChg>
      <pc:sldChg chg="add">
        <pc:chgData name="gerry.sorokin@outlook.com" userId="526de2c336dd9e81" providerId="LiveId" clId="{EAE98563-5148-4CD9-8C4B-D617C4E7590A}" dt="2024-02-09T09:37:24.936" v="1"/>
        <pc:sldMkLst>
          <pc:docMk/>
          <pc:sldMk cId="2852086019" sldId="285"/>
        </pc:sldMkLst>
      </pc:sldChg>
      <pc:sldChg chg="add">
        <pc:chgData name="gerry.sorokin@outlook.com" userId="526de2c336dd9e81" providerId="LiveId" clId="{EAE98563-5148-4CD9-8C4B-D617C4E7590A}" dt="2024-02-09T09:37:24.936" v="1"/>
        <pc:sldMkLst>
          <pc:docMk/>
          <pc:sldMk cId="3073949750" sldId="286"/>
        </pc:sldMkLst>
      </pc:sldChg>
      <pc:sldChg chg="add">
        <pc:chgData name="gerry.sorokin@outlook.com" userId="526de2c336dd9e81" providerId="LiveId" clId="{EAE98563-5148-4CD9-8C4B-D617C4E7590A}" dt="2024-02-09T09:37:24.936" v="1"/>
        <pc:sldMkLst>
          <pc:docMk/>
          <pc:sldMk cId="155004642" sldId="287"/>
        </pc:sldMkLst>
      </pc:sldChg>
      <pc:sldChg chg="add">
        <pc:chgData name="gerry.sorokin@outlook.com" userId="526de2c336dd9e81" providerId="LiveId" clId="{EAE98563-5148-4CD9-8C4B-D617C4E7590A}" dt="2024-02-09T09:37:24.936" v="1"/>
        <pc:sldMkLst>
          <pc:docMk/>
          <pc:sldMk cId="960892729" sldId="288"/>
        </pc:sldMkLst>
      </pc:sldChg>
      <pc:sldChg chg="add">
        <pc:chgData name="gerry.sorokin@outlook.com" userId="526de2c336dd9e81" providerId="LiveId" clId="{EAE98563-5148-4CD9-8C4B-D617C4E7590A}" dt="2024-02-09T09:37:24.936" v="1"/>
        <pc:sldMkLst>
          <pc:docMk/>
          <pc:sldMk cId="3499641492" sldId="289"/>
        </pc:sldMkLst>
      </pc:sldChg>
      <pc:sldChg chg="modSp add mod">
        <pc:chgData name="gerry.sorokin@outlook.com" userId="526de2c336dd9e81" providerId="LiveId" clId="{EAE98563-5148-4CD9-8C4B-D617C4E7590A}" dt="2024-02-09T09:37:25.205" v="7" actId="27636"/>
        <pc:sldMkLst>
          <pc:docMk/>
          <pc:sldMk cId="3810575069" sldId="290"/>
        </pc:sldMkLst>
        <pc:spChg chg="mod">
          <ac:chgData name="gerry.sorokin@outlook.com" userId="526de2c336dd9e81" providerId="LiveId" clId="{EAE98563-5148-4CD9-8C4B-D617C4E7590A}" dt="2024-02-09T09:37:25.205" v="7" actId="27636"/>
          <ac:spMkLst>
            <pc:docMk/>
            <pc:sldMk cId="3810575069" sldId="290"/>
            <ac:spMk id="3" creationId="{656999EE-21E7-F99F-2AE1-F36B996A73F0}"/>
          </ac:spMkLst>
        </pc:spChg>
      </pc:sldChg>
      <pc:sldChg chg="add">
        <pc:chgData name="gerry.sorokin@outlook.com" userId="526de2c336dd9e81" providerId="LiveId" clId="{EAE98563-5148-4CD9-8C4B-D617C4E7590A}" dt="2024-02-09T09:37:24.936" v="1"/>
        <pc:sldMkLst>
          <pc:docMk/>
          <pc:sldMk cId="1519289461" sldId="291"/>
        </pc:sldMkLst>
      </pc:sldChg>
      <pc:sldChg chg="modSp add mod">
        <pc:chgData name="gerry.sorokin@outlook.com" userId="526de2c336dd9e81" providerId="LiveId" clId="{EAE98563-5148-4CD9-8C4B-D617C4E7590A}" dt="2024-02-09T09:37:25.218" v="8" actId="27636"/>
        <pc:sldMkLst>
          <pc:docMk/>
          <pc:sldMk cId="1646260931" sldId="292"/>
        </pc:sldMkLst>
        <pc:spChg chg="mod">
          <ac:chgData name="gerry.sorokin@outlook.com" userId="526de2c336dd9e81" providerId="LiveId" clId="{EAE98563-5148-4CD9-8C4B-D617C4E7590A}" dt="2024-02-09T09:37:25.218" v="8" actId="27636"/>
          <ac:spMkLst>
            <pc:docMk/>
            <pc:sldMk cId="1646260931" sldId="292"/>
            <ac:spMk id="3" creationId="{CFBC709F-1DEC-2D93-96A5-C71C5C399E2E}"/>
          </ac:spMkLst>
        </pc:spChg>
      </pc:sldChg>
      <pc:sldChg chg="add">
        <pc:chgData name="gerry.sorokin@outlook.com" userId="526de2c336dd9e81" providerId="LiveId" clId="{EAE98563-5148-4CD9-8C4B-D617C4E7590A}" dt="2024-02-09T09:37:24.936" v="1"/>
        <pc:sldMkLst>
          <pc:docMk/>
          <pc:sldMk cId="3828978326" sldId="293"/>
        </pc:sldMkLst>
      </pc:sldChg>
      <pc:sldChg chg="modSp add mod">
        <pc:chgData name="gerry.sorokin@outlook.com" userId="526de2c336dd9e81" providerId="LiveId" clId="{EAE98563-5148-4CD9-8C4B-D617C4E7590A}" dt="2024-02-09T09:37:25.242" v="10" actId="27636"/>
        <pc:sldMkLst>
          <pc:docMk/>
          <pc:sldMk cId="67827306" sldId="294"/>
        </pc:sldMkLst>
        <pc:spChg chg="mod">
          <ac:chgData name="gerry.sorokin@outlook.com" userId="526de2c336dd9e81" providerId="LiveId" clId="{EAE98563-5148-4CD9-8C4B-D617C4E7590A}" dt="2024-02-09T09:37:25.242" v="10" actId="27636"/>
          <ac:spMkLst>
            <pc:docMk/>
            <pc:sldMk cId="67827306" sldId="294"/>
            <ac:spMk id="3" creationId="{D83EC904-3CC0-9BC6-4824-F96841EFB8DD}"/>
          </ac:spMkLst>
        </pc:spChg>
      </pc:sldChg>
      <pc:sldChg chg="add">
        <pc:chgData name="gerry.sorokin@outlook.com" userId="526de2c336dd9e81" providerId="LiveId" clId="{EAE98563-5148-4CD9-8C4B-D617C4E7590A}" dt="2024-02-09T09:37:24.936" v="1"/>
        <pc:sldMkLst>
          <pc:docMk/>
          <pc:sldMk cId="2151480714" sldId="295"/>
        </pc:sldMkLst>
      </pc:sldChg>
      <pc:sldChg chg="modSp add mod">
        <pc:chgData name="gerry.sorokin@outlook.com" userId="526de2c336dd9e81" providerId="LiveId" clId="{EAE98563-5148-4CD9-8C4B-D617C4E7590A}" dt="2024-02-09T09:37:25.229" v="9" actId="27636"/>
        <pc:sldMkLst>
          <pc:docMk/>
          <pc:sldMk cId="882109457" sldId="296"/>
        </pc:sldMkLst>
        <pc:spChg chg="mod">
          <ac:chgData name="gerry.sorokin@outlook.com" userId="526de2c336dd9e81" providerId="LiveId" clId="{EAE98563-5148-4CD9-8C4B-D617C4E7590A}" dt="2024-02-09T09:37:25.229" v="9" actId="27636"/>
          <ac:spMkLst>
            <pc:docMk/>
            <pc:sldMk cId="882109457" sldId="296"/>
            <ac:spMk id="3" creationId="{76415AC8-559B-B7E5-2C52-8CA1F9F97828}"/>
          </ac:spMkLst>
        </pc:spChg>
      </pc:sldChg>
      <pc:sldChg chg="add">
        <pc:chgData name="gerry.sorokin@outlook.com" userId="526de2c336dd9e81" providerId="LiveId" clId="{EAE98563-5148-4CD9-8C4B-D617C4E7590A}" dt="2024-02-09T09:37:24.936" v="1"/>
        <pc:sldMkLst>
          <pc:docMk/>
          <pc:sldMk cId="2534181897" sldId="297"/>
        </pc:sldMkLst>
      </pc:sldChg>
      <pc:sldChg chg="modSp add mod">
        <pc:chgData name="gerry.sorokin@outlook.com" userId="526de2c336dd9e81" providerId="LiveId" clId="{EAE98563-5148-4CD9-8C4B-D617C4E7590A}" dt="2024-02-14T23:41:45.755" v="8870" actId="20577"/>
        <pc:sldMkLst>
          <pc:docMk/>
          <pc:sldMk cId="902246952" sldId="298"/>
        </pc:sldMkLst>
        <pc:spChg chg="mod">
          <ac:chgData name="gerry.sorokin@outlook.com" userId="526de2c336dd9e81" providerId="LiveId" clId="{EAE98563-5148-4CD9-8C4B-D617C4E7590A}" dt="2024-02-14T23:41:45.755" v="8870" actId="20577"/>
          <ac:spMkLst>
            <pc:docMk/>
            <pc:sldMk cId="902246952" sldId="298"/>
            <ac:spMk id="2" creationId="{C039340C-B95B-CCE9-75A4-35C9E746595A}"/>
          </ac:spMkLst>
        </pc:spChg>
      </pc:sldChg>
      <pc:sldChg chg="modSp add mod">
        <pc:chgData name="gerry.sorokin@outlook.com" userId="526de2c336dd9e81" providerId="LiveId" clId="{EAE98563-5148-4CD9-8C4B-D617C4E7590A}" dt="2024-02-14T23:41:54.179" v="8872" actId="20577"/>
        <pc:sldMkLst>
          <pc:docMk/>
          <pc:sldMk cId="1474636658" sldId="299"/>
        </pc:sldMkLst>
        <pc:spChg chg="mod">
          <ac:chgData name="gerry.sorokin@outlook.com" userId="526de2c336dd9e81" providerId="LiveId" clId="{EAE98563-5148-4CD9-8C4B-D617C4E7590A}" dt="2024-02-14T23:41:54.179" v="8872" actId="20577"/>
          <ac:spMkLst>
            <pc:docMk/>
            <pc:sldMk cId="1474636658" sldId="299"/>
            <ac:spMk id="2" creationId="{9A22B1C6-0BF8-5F1A-2E71-AE0037C66A45}"/>
          </ac:spMkLst>
        </pc:spChg>
      </pc:sldChg>
      <pc:sldChg chg="modSp add mod">
        <pc:chgData name="gerry.sorokin@outlook.com" userId="526de2c336dd9e81" providerId="LiveId" clId="{EAE98563-5148-4CD9-8C4B-D617C4E7590A}" dt="2024-02-15T00:00:25.727" v="9523" actId="27636"/>
        <pc:sldMkLst>
          <pc:docMk/>
          <pc:sldMk cId="3091882008" sldId="300"/>
        </pc:sldMkLst>
        <pc:spChg chg="mod">
          <ac:chgData name="gerry.sorokin@outlook.com" userId="526de2c336dd9e81" providerId="LiveId" clId="{EAE98563-5148-4CD9-8C4B-D617C4E7590A}" dt="2024-02-15T00:00:25.727" v="9523" actId="27636"/>
          <ac:spMkLst>
            <pc:docMk/>
            <pc:sldMk cId="3091882008" sldId="300"/>
            <ac:spMk id="3" creationId="{2ADD26B8-C6EE-CF48-45F7-9F425D398A40}"/>
          </ac:spMkLst>
        </pc:spChg>
      </pc:sldChg>
      <pc:sldChg chg="add del ord">
        <pc:chgData name="gerry.sorokin@outlook.com" userId="526de2c336dd9e81" providerId="LiveId" clId="{EAE98563-5148-4CD9-8C4B-D617C4E7590A}" dt="2024-02-14T23:55:58.507" v="9203" actId="47"/>
        <pc:sldMkLst>
          <pc:docMk/>
          <pc:sldMk cId="2998247801" sldId="301"/>
        </pc:sldMkLst>
      </pc:sldChg>
      <pc:sldChg chg="add">
        <pc:chgData name="gerry.sorokin@outlook.com" userId="526de2c336dd9e81" providerId="LiveId" clId="{EAE98563-5148-4CD9-8C4B-D617C4E7590A}" dt="2024-02-09T09:37:24.936" v="1"/>
        <pc:sldMkLst>
          <pc:docMk/>
          <pc:sldMk cId="1502251744" sldId="303"/>
        </pc:sldMkLst>
      </pc:sldChg>
      <pc:sldChg chg="add">
        <pc:chgData name="gerry.sorokin@outlook.com" userId="526de2c336dd9e81" providerId="LiveId" clId="{EAE98563-5148-4CD9-8C4B-D617C4E7590A}" dt="2024-02-09T09:37:24.936" v="1"/>
        <pc:sldMkLst>
          <pc:docMk/>
          <pc:sldMk cId="1518765251" sldId="304"/>
        </pc:sldMkLst>
      </pc:sldChg>
      <pc:sldChg chg="add">
        <pc:chgData name="gerry.sorokin@outlook.com" userId="526de2c336dd9e81" providerId="LiveId" clId="{EAE98563-5148-4CD9-8C4B-D617C4E7590A}" dt="2024-02-09T09:37:24.936" v="1"/>
        <pc:sldMkLst>
          <pc:docMk/>
          <pc:sldMk cId="3334521134" sldId="305"/>
        </pc:sldMkLst>
      </pc:sldChg>
      <pc:sldChg chg="add">
        <pc:chgData name="gerry.sorokin@outlook.com" userId="526de2c336dd9e81" providerId="LiveId" clId="{EAE98563-5148-4CD9-8C4B-D617C4E7590A}" dt="2024-02-09T09:37:24.936" v="1"/>
        <pc:sldMkLst>
          <pc:docMk/>
          <pc:sldMk cId="1970247118" sldId="306"/>
        </pc:sldMkLst>
      </pc:sldChg>
      <pc:sldChg chg="add">
        <pc:chgData name="gerry.sorokin@outlook.com" userId="526de2c336dd9e81" providerId="LiveId" clId="{EAE98563-5148-4CD9-8C4B-D617C4E7590A}" dt="2024-02-09T09:37:24.936" v="1"/>
        <pc:sldMkLst>
          <pc:docMk/>
          <pc:sldMk cId="3830014828" sldId="307"/>
        </pc:sldMkLst>
      </pc:sldChg>
      <pc:sldChg chg="add">
        <pc:chgData name="gerry.sorokin@outlook.com" userId="526de2c336dd9e81" providerId="LiveId" clId="{EAE98563-5148-4CD9-8C4B-D617C4E7590A}" dt="2024-02-09T09:37:24.936" v="1"/>
        <pc:sldMkLst>
          <pc:docMk/>
          <pc:sldMk cId="651373786" sldId="308"/>
        </pc:sldMkLst>
      </pc:sldChg>
      <pc:sldChg chg="add del">
        <pc:chgData name="gerry.sorokin@outlook.com" userId="526de2c336dd9e81" providerId="LiveId" clId="{EAE98563-5148-4CD9-8C4B-D617C4E7590A}" dt="2024-02-14T21:44:02.590" v="7041" actId="47"/>
        <pc:sldMkLst>
          <pc:docMk/>
          <pc:sldMk cId="3696870406" sldId="309"/>
        </pc:sldMkLst>
      </pc:sldChg>
      <pc:sldChg chg="modSp add mod">
        <pc:chgData name="gerry.sorokin@outlook.com" userId="526de2c336dd9e81" providerId="LiveId" clId="{EAE98563-5148-4CD9-8C4B-D617C4E7590A}" dt="2024-02-10T10:05:48.895" v="1587" actId="27636"/>
        <pc:sldMkLst>
          <pc:docMk/>
          <pc:sldMk cId="4260567384" sldId="327"/>
        </pc:sldMkLst>
        <pc:spChg chg="mod">
          <ac:chgData name="gerry.sorokin@outlook.com" userId="526de2c336dd9e81" providerId="LiveId" clId="{EAE98563-5148-4CD9-8C4B-D617C4E7590A}" dt="2024-02-10T10:05:48.895" v="1587" actId="27636"/>
          <ac:spMkLst>
            <pc:docMk/>
            <pc:sldMk cId="4260567384" sldId="327"/>
            <ac:spMk id="3" creationId="{663BD7D1-7EDE-7086-D2AF-C1F6FB556656}"/>
          </ac:spMkLst>
        </pc:spChg>
      </pc:sldChg>
      <pc:sldChg chg="add">
        <pc:chgData name="gerry.sorokin@outlook.com" userId="526de2c336dd9e81" providerId="LiveId" clId="{EAE98563-5148-4CD9-8C4B-D617C4E7590A}" dt="2024-02-09T09:37:24.936" v="1"/>
        <pc:sldMkLst>
          <pc:docMk/>
          <pc:sldMk cId="2876331125" sldId="366"/>
        </pc:sldMkLst>
      </pc:sldChg>
      <pc:sldChg chg="add">
        <pc:chgData name="gerry.sorokin@outlook.com" userId="526de2c336dd9e81" providerId="LiveId" clId="{EAE98563-5148-4CD9-8C4B-D617C4E7590A}" dt="2024-02-09T09:39:16.655" v="13"/>
        <pc:sldMkLst>
          <pc:docMk/>
          <pc:sldMk cId="1054405001" sldId="367"/>
        </pc:sldMkLst>
      </pc:sldChg>
      <pc:sldChg chg="add">
        <pc:chgData name="gerry.sorokin@outlook.com" userId="526de2c336dd9e81" providerId="LiveId" clId="{EAE98563-5148-4CD9-8C4B-D617C4E7590A}" dt="2024-02-09T09:38:19.447" v="12"/>
        <pc:sldMkLst>
          <pc:docMk/>
          <pc:sldMk cId="1785349149" sldId="378"/>
        </pc:sldMkLst>
      </pc:sldChg>
      <pc:sldChg chg="add">
        <pc:chgData name="gerry.sorokin@outlook.com" userId="526de2c336dd9e81" providerId="LiveId" clId="{EAE98563-5148-4CD9-8C4B-D617C4E7590A}" dt="2024-02-09T09:38:19.447" v="12"/>
        <pc:sldMkLst>
          <pc:docMk/>
          <pc:sldMk cId="2803967680" sldId="379"/>
        </pc:sldMkLst>
      </pc:sldChg>
      <pc:sldChg chg="modSp add mod">
        <pc:chgData name="gerry.sorokin@outlook.com" userId="526de2c336dd9e81" providerId="LiveId" clId="{EAE98563-5148-4CD9-8C4B-D617C4E7590A}" dt="2024-02-09T10:34:12.291" v="282" actId="113"/>
        <pc:sldMkLst>
          <pc:docMk/>
          <pc:sldMk cId="2136536859" sldId="380"/>
        </pc:sldMkLst>
        <pc:spChg chg="mod">
          <ac:chgData name="gerry.sorokin@outlook.com" userId="526de2c336dd9e81" providerId="LiveId" clId="{EAE98563-5148-4CD9-8C4B-D617C4E7590A}" dt="2024-02-09T10:34:12.291" v="282" actId="113"/>
          <ac:spMkLst>
            <pc:docMk/>
            <pc:sldMk cId="2136536859" sldId="380"/>
            <ac:spMk id="3" creationId="{86986EF3-E5AA-C1B3-E708-A9AE8EB8B974}"/>
          </ac:spMkLst>
        </pc:spChg>
      </pc:sldChg>
      <pc:sldChg chg="addSp delSp modSp add mod">
        <pc:chgData name="gerry.sorokin@outlook.com" userId="526de2c336dd9e81" providerId="LiveId" clId="{EAE98563-5148-4CD9-8C4B-D617C4E7590A}" dt="2024-02-13T09:48:34.993" v="5180" actId="14100"/>
        <pc:sldMkLst>
          <pc:docMk/>
          <pc:sldMk cId="1617374246" sldId="381"/>
        </pc:sldMkLst>
        <pc:spChg chg="mod">
          <ac:chgData name="gerry.sorokin@outlook.com" userId="526de2c336dd9e81" providerId="LiveId" clId="{EAE98563-5148-4CD9-8C4B-D617C4E7590A}" dt="2024-02-13T09:48:32.567" v="5179" actId="20577"/>
          <ac:spMkLst>
            <pc:docMk/>
            <pc:sldMk cId="1617374246" sldId="381"/>
            <ac:spMk id="3" creationId="{7261CA43-C64A-F82D-DBD4-6D09745FFD72}"/>
          </ac:spMkLst>
        </pc:spChg>
        <pc:picChg chg="add del mod">
          <ac:chgData name="gerry.sorokin@outlook.com" userId="526de2c336dd9e81" providerId="LiveId" clId="{EAE98563-5148-4CD9-8C4B-D617C4E7590A}" dt="2024-02-13T08:36:28.103" v="4999" actId="478"/>
          <ac:picMkLst>
            <pc:docMk/>
            <pc:sldMk cId="1617374246" sldId="381"/>
            <ac:picMk id="4" creationId="{040486F5-2FCF-1A65-8547-DD013879E698}"/>
          </ac:picMkLst>
        </pc:picChg>
        <pc:picChg chg="add mod">
          <ac:chgData name="gerry.sorokin@outlook.com" userId="526de2c336dd9e81" providerId="LiveId" clId="{EAE98563-5148-4CD9-8C4B-D617C4E7590A}" dt="2024-02-13T09:48:34.993" v="5180" actId="14100"/>
          <ac:picMkLst>
            <pc:docMk/>
            <pc:sldMk cId="1617374246" sldId="381"/>
            <ac:picMk id="2050" creationId="{45024221-7313-EA74-5692-E68CA935D7E5}"/>
          </ac:picMkLst>
        </pc:picChg>
      </pc:sldChg>
      <pc:sldChg chg="addSp modSp add mod modNotesTx">
        <pc:chgData name="gerry.sorokin@outlook.com" userId="526de2c336dd9e81" providerId="LiveId" clId="{EAE98563-5148-4CD9-8C4B-D617C4E7590A}" dt="2024-02-09T10:51:15.126" v="804" actId="20577"/>
        <pc:sldMkLst>
          <pc:docMk/>
          <pc:sldMk cId="3137169867" sldId="382"/>
        </pc:sldMkLst>
        <pc:spChg chg="mod">
          <ac:chgData name="gerry.sorokin@outlook.com" userId="526de2c336dd9e81" providerId="LiveId" clId="{EAE98563-5148-4CD9-8C4B-D617C4E7590A}" dt="2024-02-09T10:45:47.880" v="758" actId="20577"/>
          <ac:spMkLst>
            <pc:docMk/>
            <pc:sldMk cId="3137169867" sldId="382"/>
            <ac:spMk id="3" creationId="{F9CAA2C3-1F52-56F3-4E3D-94E096CFAB9B}"/>
          </ac:spMkLst>
        </pc:spChg>
        <pc:picChg chg="add mod">
          <ac:chgData name="gerry.sorokin@outlook.com" userId="526de2c336dd9e81" providerId="LiveId" clId="{EAE98563-5148-4CD9-8C4B-D617C4E7590A}" dt="2024-02-09T10:48:23.883" v="763" actId="1076"/>
          <ac:picMkLst>
            <pc:docMk/>
            <pc:sldMk cId="3137169867" sldId="382"/>
            <ac:picMk id="4" creationId="{3C21F96F-FD74-600F-7288-6A243F952BC0}"/>
          </ac:picMkLst>
        </pc:picChg>
      </pc:sldChg>
      <pc:sldChg chg="addSp modSp add mod">
        <pc:chgData name="gerry.sorokin@outlook.com" userId="526de2c336dd9e81" providerId="LiveId" clId="{EAE98563-5148-4CD9-8C4B-D617C4E7590A}" dt="2024-02-13T09:46:11.356" v="5167"/>
        <pc:sldMkLst>
          <pc:docMk/>
          <pc:sldMk cId="3130031778" sldId="383"/>
        </pc:sldMkLst>
        <pc:spChg chg="mod">
          <ac:chgData name="gerry.sorokin@outlook.com" userId="526de2c336dd9e81" providerId="LiveId" clId="{EAE98563-5148-4CD9-8C4B-D617C4E7590A}" dt="2024-02-13T09:45:30.378" v="5163" actId="14100"/>
          <ac:spMkLst>
            <pc:docMk/>
            <pc:sldMk cId="3130031778" sldId="383"/>
            <ac:spMk id="3" creationId="{1832937D-D566-83E0-126E-80DA816A98B5}"/>
          </ac:spMkLst>
        </pc:spChg>
        <pc:picChg chg="add mod">
          <ac:chgData name="gerry.sorokin@outlook.com" userId="526de2c336dd9e81" providerId="LiveId" clId="{EAE98563-5148-4CD9-8C4B-D617C4E7590A}" dt="2024-02-13T09:46:11.356" v="5167"/>
          <ac:picMkLst>
            <pc:docMk/>
            <pc:sldMk cId="3130031778" sldId="383"/>
            <ac:picMk id="4" creationId="{1E99827F-36C5-1DCA-C652-D86D67EE453D}"/>
          </ac:picMkLst>
        </pc:picChg>
      </pc:sldChg>
      <pc:sldChg chg="addSp modSp add mod modNotesTx">
        <pc:chgData name="gerry.sorokin@outlook.com" userId="526de2c336dd9e81" providerId="LiveId" clId="{EAE98563-5148-4CD9-8C4B-D617C4E7590A}" dt="2024-02-13T10:21:48.182" v="5250"/>
        <pc:sldMkLst>
          <pc:docMk/>
          <pc:sldMk cId="1456279419" sldId="384"/>
        </pc:sldMkLst>
        <pc:spChg chg="mod">
          <ac:chgData name="gerry.sorokin@outlook.com" userId="526de2c336dd9e81" providerId="LiveId" clId="{EAE98563-5148-4CD9-8C4B-D617C4E7590A}" dt="2024-02-13T10:04:31.156" v="5208" actId="20577"/>
          <ac:spMkLst>
            <pc:docMk/>
            <pc:sldMk cId="1456279419" sldId="384"/>
            <ac:spMk id="3" creationId="{1E47BBF3-387D-9335-56F8-8AA10FEA8641}"/>
          </ac:spMkLst>
        </pc:spChg>
        <pc:picChg chg="add mod">
          <ac:chgData name="gerry.sorokin@outlook.com" userId="526de2c336dd9e81" providerId="LiveId" clId="{EAE98563-5148-4CD9-8C4B-D617C4E7590A}" dt="2024-02-13T10:21:48.182" v="5250"/>
          <ac:picMkLst>
            <pc:docMk/>
            <pc:sldMk cId="1456279419" sldId="384"/>
            <ac:picMk id="4" creationId="{0A5A7B06-24D0-125A-E53E-96C8C5B4C3F6}"/>
          </ac:picMkLst>
        </pc:picChg>
      </pc:sldChg>
      <pc:sldChg chg="addSp modSp add mod">
        <pc:chgData name="gerry.sorokin@outlook.com" userId="526de2c336dd9e81" providerId="LiveId" clId="{EAE98563-5148-4CD9-8C4B-D617C4E7590A}" dt="2024-02-13T11:08:34.937" v="5379" actId="1076"/>
        <pc:sldMkLst>
          <pc:docMk/>
          <pc:sldMk cId="1926814440" sldId="385"/>
        </pc:sldMkLst>
        <pc:spChg chg="mod">
          <ac:chgData name="gerry.sorokin@outlook.com" userId="526de2c336dd9e81" providerId="LiveId" clId="{EAE98563-5148-4CD9-8C4B-D617C4E7590A}" dt="2024-02-09T13:56:44.299" v="1554" actId="27636"/>
          <ac:spMkLst>
            <pc:docMk/>
            <pc:sldMk cId="1926814440" sldId="385"/>
            <ac:spMk id="3" creationId="{B06CF549-02BD-1560-6614-7E3FDC52788F}"/>
          </ac:spMkLst>
        </pc:spChg>
        <pc:picChg chg="add mod">
          <ac:chgData name="gerry.sorokin@outlook.com" userId="526de2c336dd9e81" providerId="LiveId" clId="{EAE98563-5148-4CD9-8C4B-D617C4E7590A}" dt="2024-02-13T11:08:34.937" v="5379" actId="1076"/>
          <ac:picMkLst>
            <pc:docMk/>
            <pc:sldMk cId="1926814440" sldId="385"/>
            <ac:picMk id="4" creationId="{4224AB83-5E9A-1862-92D9-BB40F36274B1}"/>
          </ac:picMkLst>
        </pc:picChg>
      </pc:sldChg>
      <pc:sldChg chg="delSp modSp add mod">
        <pc:chgData name="gerry.sorokin@outlook.com" userId="526de2c336dd9e81" providerId="LiveId" clId="{EAE98563-5148-4CD9-8C4B-D617C4E7590A}" dt="2024-02-14T21:43:19.757" v="7039" actId="478"/>
        <pc:sldMkLst>
          <pc:docMk/>
          <pc:sldMk cId="2095198557" sldId="386"/>
        </pc:sldMkLst>
        <pc:spChg chg="mod">
          <ac:chgData name="gerry.sorokin@outlook.com" userId="526de2c336dd9e81" providerId="LiveId" clId="{EAE98563-5148-4CD9-8C4B-D617C4E7590A}" dt="2024-02-14T21:43:18.092" v="7038"/>
          <ac:spMkLst>
            <pc:docMk/>
            <pc:sldMk cId="2095198557" sldId="386"/>
            <ac:spMk id="6" creationId="{AA3F4AFA-DDEB-2729-C174-52BC17D3F3A4}"/>
          </ac:spMkLst>
        </pc:spChg>
        <pc:spChg chg="mod">
          <ac:chgData name="gerry.sorokin@outlook.com" userId="526de2c336dd9e81" providerId="LiveId" clId="{EAE98563-5148-4CD9-8C4B-D617C4E7590A}" dt="2024-02-14T16:51:53.082" v="6426" actId="1076"/>
          <ac:spMkLst>
            <pc:docMk/>
            <pc:sldMk cId="2095198557" sldId="386"/>
            <ac:spMk id="22" creationId="{B6F47234-5240-1C75-51A9-BD661818EE88}"/>
          </ac:spMkLst>
        </pc:spChg>
        <pc:spChg chg="mod">
          <ac:chgData name="gerry.sorokin@outlook.com" userId="526de2c336dd9e81" providerId="LiveId" clId="{EAE98563-5148-4CD9-8C4B-D617C4E7590A}" dt="2024-02-14T16:51:50.999" v="6425" actId="1076"/>
          <ac:spMkLst>
            <pc:docMk/>
            <pc:sldMk cId="2095198557" sldId="386"/>
            <ac:spMk id="23" creationId="{58F68927-D844-A649-8D47-ACDD8C27178D}"/>
          </ac:spMkLst>
        </pc:spChg>
        <pc:spChg chg="del">
          <ac:chgData name="gerry.sorokin@outlook.com" userId="526de2c336dd9e81" providerId="LiveId" clId="{EAE98563-5148-4CD9-8C4B-D617C4E7590A}" dt="2024-02-14T16:51:48.259" v="6424" actId="478"/>
          <ac:spMkLst>
            <pc:docMk/>
            <pc:sldMk cId="2095198557" sldId="386"/>
            <ac:spMk id="24" creationId="{0FA875FB-C49B-94C1-8FBB-E2258895BC2B}"/>
          </ac:spMkLst>
        </pc:spChg>
        <pc:spChg chg="del">
          <ac:chgData name="gerry.sorokin@outlook.com" userId="526de2c336dd9e81" providerId="LiveId" clId="{EAE98563-5148-4CD9-8C4B-D617C4E7590A}" dt="2024-02-14T16:51:48.259" v="6424" actId="478"/>
          <ac:spMkLst>
            <pc:docMk/>
            <pc:sldMk cId="2095198557" sldId="386"/>
            <ac:spMk id="30" creationId="{AC2BBA61-270F-0857-E691-053F076D62F3}"/>
          </ac:spMkLst>
        </pc:spChg>
        <pc:spChg chg="del">
          <ac:chgData name="gerry.sorokin@outlook.com" userId="526de2c336dd9e81" providerId="LiveId" clId="{EAE98563-5148-4CD9-8C4B-D617C4E7590A}" dt="2024-02-14T21:43:19.757" v="7039" actId="478"/>
          <ac:spMkLst>
            <pc:docMk/>
            <pc:sldMk cId="2095198557" sldId="386"/>
            <ac:spMk id="31" creationId="{F7F44477-0257-4F82-2CB5-CCDC57C65B06}"/>
          </ac:spMkLst>
        </pc:spChg>
      </pc:sldChg>
      <pc:sldChg chg="delSp modSp add mod">
        <pc:chgData name="gerry.sorokin@outlook.com" userId="526de2c336dd9e81" providerId="LiveId" clId="{EAE98563-5148-4CD9-8C4B-D617C4E7590A}" dt="2024-02-14T16:00:34.802" v="6368" actId="1076"/>
        <pc:sldMkLst>
          <pc:docMk/>
          <pc:sldMk cId="3631003983" sldId="387"/>
        </pc:sldMkLst>
        <pc:spChg chg="mod">
          <ac:chgData name="gerry.sorokin@outlook.com" userId="526de2c336dd9e81" providerId="LiveId" clId="{EAE98563-5148-4CD9-8C4B-D617C4E7590A}" dt="2024-02-14T16:00:34.802" v="6368" actId="1076"/>
          <ac:spMkLst>
            <pc:docMk/>
            <pc:sldMk cId="3631003983" sldId="387"/>
            <ac:spMk id="22" creationId="{2BBB3EDA-E397-A107-CFC8-BA7BD197B1BB}"/>
          </ac:spMkLst>
        </pc:spChg>
        <pc:spChg chg="mod">
          <ac:chgData name="gerry.sorokin@outlook.com" userId="526de2c336dd9e81" providerId="LiveId" clId="{EAE98563-5148-4CD9-8C4B-D617C4E7590A}" dt="2024-02-14T16:00:32.500" v="6367" actId="1076"/>
          <ac:spMkLst>
            <pc:docMk/>
            <pc:sldMk cId="3631003983" sldId="387"/>
            <ac:spMk id="23" creationId="{E8D202A9-8CCA-22F8-DD5B-FCF587970494}"/>
          </ac:spMkLst>
        </pc:spChg>
        <pc:spChg chg="del">
          <ac:chgData name="gerry.sorokin@outlook.com" userId="526de2c336dd9e81" providerId="LiveId" clId="{EAE98563-5148-4CD9-8C4B-D617C4E7590A}" dt="2024-02-14T16:00:29.125" v="6365" actId="478"/>
          <ac:spMkLst>
            <pc:docMk/>
            <pc:sldMk cId="3631003983" sldId="387"/>
            <ac:spMk id="24" creationId="{EAC3CDBC-C86A-7476-174B-82DCF23EAA44}"/>
          </ac:spMkLst>
        </pc:spChg>
        <pc:spChg chg="del">
          <ac:chgData name="gerry.sorokin@outlook.com" userId="526de2c336dd9e81" providerId="LiveId" clId="{EAE98563-5148-4CD9-8C4B-D617C4E7590A}" dt="2024-02-14T16:00:30.684" v="6366" actId="478"/>
          <ac:spMkLst>
            <pc:docMk/>
            <pc:sldMk cId="3631003983" sldId="387"/>
            <ac:spMk id="30" creationId="{3DF8F740-6E0B-F139-A7E5-A24578C43C0D}"/>
          </ac:spMkLst>
        </pc:spChg>
      </pc:sldChg>
      <pc:sldChg chg="delSp modSp add mod">
        <pc:chgData name="gerry.sorokin@outlook.com" userId="526de2c336dd9e81" providerId="LiveId" clId="{EAE98563-5148-4CD9-8C4B-D617C4E7590A}" dt="2024-02-14T21:42:59.218" v="7037"/>
        <pc:sldMkLst>
          <pc:docMk/>
          <pc:sldMk cId="3217267808" sldId="388"/>
        </pc:sldMkLst>
        <pc:spChg chg="mod">
          <ac:chgData name="gerry.sorokin@outlook.com" userId="526de2c336dd9e81" providerId="LiveId" clId="{EAE98563-5148-4CD9-8C4B-D617C4E7590A}" dt="2024-02-14T21:42:59.218" v="7037"/>
          <ac:spMkLst>
            <pc:docMk/>
            <pc:sldMk cId="3217267808" sldId="388"/>
            <ac:spMk id="6" creationId="{B193606A-FB98-D5B9-2333-3B5E4F1FBC4A}"/>
          </ac:spMkLst>
        </pc:spChg>
        <pc:spChg chg="mod">
          <ac:chgData name="gerry.sorokin@outlook.com" userId="526de2c336dd9e81" providerId="LiveId" clId="{EAE98563-5148-4CD9-8C4B-D617C4E7590A}" dt="2024-02-14T16:51:34.576" v="6423" actId="1076"/>
          <ac:spMkLst>
            <pc:docMk/>
            <pc:sldMk cId="3217267808" sldId="388"/>
            <ac:spMk id="22" creationId="{2C7FF523-A629-2196-FF2E-EC89B9CC94EE}"/>
          </ac:spMkLst>
        </pc:spChg>
        <pc:spChg chg="mod">
          <ac:chgData name="gerry.sorokin@outlook.com" userId="526de2c336dd9e81" providerId="LiveId" clId="{EAE98563-5148-4CD9-8C4B-D617C4E7590A}" dt="2024-02-14T16:51:32.589" v="6422" actId="1076"/>
          <ac:spMkLst>
            <pc:docMk/>
            <pc:sldMk cId="3217267808" sldId="388"/>
            <ac:spMk id="23" creationId="{F44F1A86-34C8-A02C-099D-545268298F5E}"/>
          </ac:spMkLst>
        </pc:spChg>
        <pc:spChg chg="del">
          <ac:chgData name="gerry.sorokin@outlook.com" userId="526de2c336dd9e81" providerId="LiveId" clId="{EAE98563-5148-4CD9-8C4B-D617C4E7590A}" dt="2024-02-14T16:51:22.379" v="6420" actId="478"/>
          <ac:spMkLst>
            <pc:docMk/>
            <pc:sldMk cId="3217267808" sldId="388"/>
            <ac:spMk id="24" creationId="{EF9CD1ED-D7C1-36B9-EE0D-2C16AD0166CE}"/>
          </ac:spMkLst>
        </pc:spChg>
        <pc:spChg chg="del">
          <ac:chgData name="gerry.sorokin@outlook.com" userId="526de2c336dd9e81" providerId="LiveId" clId="{EAE98563-5148-4CD9-8C4B-D617C4E7590A}" dt="2024-02-14T16:51:23.523" v="6421" actId="478"/>
          <ac:spMkLst>
            <pc:docMk/>
            <pc:sldMk cId="3217267808" sldId="388"/>
            <ac:spMk id="30" creationId="{6BAD13D1-3659-82AB-0DF6-11F9C9388FCA}"/>
          </ac:spMkLst>
        </pc:spChg>
        <pc:spChg chg="del">
          <ac:chgData name="gerry.sorokin@outlook.com" userId="526de2c336dd9e81" providerId="LiveId" clId="{EAE98563-5148-4CD9-8C4B-D617C4E7590A}" dt="2024-02-14T21:42:56.733" v="7036" actId="478"/>
          <ac:spMkLst>
            <pc:docMk/>
            <pc:sldMk cId="3217267808" sldId="388"/>
            <ac:spMk id="31" creationId="{A5A377A1-67A7-65B4-FB7C-1BB64EE36D9F}"/>
          </ac:spMkLst>
        </pc:spChg>
      </pc:sldChg>
      <pc:sldChg chg="delSp modSp add mod">
        <pc:chgData name="gerry.sorokin@outlook.com" userId="526de2c336dd9e81" providerId="LiveId" clId="{EAE98563-5148-4CD9-8C4B-D617C4E7590A}" dt="2024-02-14T21:42:42.739" v="7035" actId="1076"/>
        <pc:sldMkLst>
          <pc:docMk/>
          <pc:sldMk cId="3622772656" sldId="389"/>
        </pc:sldMkLst>
        <pc:spChg chg="mod">
          <ac:chgData name="gerry.sorokin@outlook.com" userId="526de2c336dd9e81" providerId="LiveId" clId="{EAE98563-5148-4CD9-8C4B-D617C4E7590A}" dt="2024-02-14T21:42:13.653" v="7028" actId="20577"/>
          <ac:spMkLst>
            <pc:docMk/>
            <pc:sldMk cId="3622772656" sldId="389"/>
            <ac:spMk id="6" creationId="{06F8B06A-9CAE-4E28-E906-E8F9262DF798}"/>
          </ac:spMkLst>
        </pc:spChg>
        <pc:spChg chg="mod">
          <ac:chgData name="gerry.sorokin@outlook.com" userId="526de2c336dd9e81" providerId="LiveId" clId="{EAE98563-5148-4CD9-8C4B-D617C4E7590A}" dt="2024-02-14T21:42:42.739" v="7035" actId="1076"/>
          <ac:spMkLst>
            <pc:docMk/>
            <pc:sldMk cId="3622772656" sldId="389"/>
            <ac:spMk id="22" creationId="{10E2A7EE-0BD8-0203-C161-E6D757DD1079}"/>
          </ac:spMkLst>
        </pc:spChg>
        <pc:spChg chg="mod">
          <ac:chgData name="gerry.sorokin@outlook.com" userId="526de2c336dd9e81" providerId="LiveId" clId="{EAE98563-5148-4CD9-8C4B-D617C4E7590A}" dt="2024-02-14T21:42:40.639" v="7034" actId="1076"/>
          <ac:spMkLst>
            <pc:docMk/>
            <pc:sldMk cId="3622772656" sldId="389"/>
            <ac:spMk id="23" creationId="{8F2751C9-51F7-F67C-D535-1C166560CAC4}"/>
          </ac:spMkLst>
        </pc:spChg>
        <pc:spChg chg="del">
          <ac:chgData name="gerry.sorokin@outlook.com" userId="526de2c336dd9e81" providerId="LiveId" clId="{EAE98563-5148-4CD9-8C4B-D617C4E7590A}" dt="2024-02-14T21:42:36.382" v="7032" actId="478"/>
          <ac:spMkLst>
            <pc:docMk/>
            <pc:sldMk cId="3622772656" sldId="389"/>
            <ac:spMk id="24" creationId="{1C807704-ADF8-BBE0-8DE9-821ECFDDC163}"/>
          </ac:spMkLst>
        </pc:spChg>
        <pc:spChg chg="mod">
          <ac:chgData name="gerry.sorokin@outlook.com" userId="526de2c336dd9e81" providerId="LiveId" clId="{EAE98563-5148-4CD9-8C4B-D617C4E7590A}" dt="2024-02-14T21:42:25.398" v="7031" actId="1076"/>
          <ac:spMkLst>
            <pc:docMk/>
            <pc:sldMk cId="3622772656" sldId="389"/>
            <ac:spMk id="27" creationId="{5ABB5D00-D15F-7FAE-E3DA-6EB63AB01E60}"/>
          </ac:spMkLst>
        </pc:spChg>
        <pc:spChg chg="mod">
          <ac:chgData name="gerry.sorokin@outlook.com" userId="526de2c336dd9e81" providerId="LiveId" clId="{EAE98563-5148-4CD9-8C4B-D617C4E7590A}" dt="2024-02-14T21:42:23.051" v="7030" actId="1076"/>
          <ac:spMkLst>
            <pc:docMk/>
            <pc:sldMk cId="3622772656" sldId="389"/>
            <ac:spMk id="28" creationId="{56A08058-6791-FA64-E9E4-5215A7978A1B}"/>
          </ac:spMkLst>
        </pc:spChg>
        <pc:spChg chg="mod">
          <ac:chgData name="gerry.sorokin@outlook.com" userId="526de2c336dd9e81" providerId="LiveId" clId="{EAE98563-5148-4CD9-8C4B-D617C4E7590A}" dt="2024-02-14T21:42:21.581" v="7029" actId="1076"/>
          <ac:spMkLst>
            <pc:docMk/>
            <pc:sldMk cId="3622772656" sldId="389"/>
            <ac:spMk id="29" creationId="{18D826F0-C7B2-C22C-E295-F548FB920F6C}"/>
          </ac:spMkLst>
        </pc:spChg>
        <pc:spChg chg="del">
          <ac:chgData name="gerry.sorokin@outlook.com" userId="526de2c336dd9e81" providerId="LiveId" clId="{EAE98563-5148-4CD9-8C4B-D617C4E7590A}" dt="2024-02-14T21:42:38.885" v="7033" actId="478"/>
          <ac:spMkLst>
            <pc:docMk/>
            <pc:sldMk cId="3622772656" sldId="389"/>
            <ac:spMk id="30" creationId="{A0671B7C-DCB2-1510-4657-5E5E78668B1B}"/>
          </ac:spMkLst>
        </pc:spChg>
        <pc:spChg chg="del">
          <ac:chgData name="gerry.sorokin@outlook.com" userId="526de2c336dd9e81" providerId="LiveId" clId="{EAE98563-5148-4CD9-8C4B-D617C4E7590A}" dt="2024-02-14T21:41:55.445" v="7004" actId="478"/>
          <ac:spMkLst>
            <pc:docMk/>
            <pc:sldMk cId="3622772656" sldId="389"/>
            <ac:spMk id="31" creationId="{3492BD29-D3B1-262E-7171-48EEC715CC01}"/>
          </ac:spMkLst>
        </pc:spChg>
      </pc:sldChg>
      <pc:sldChg chg="modSp add mod">
        <pc:chgData name="gerry.sorokin@outlook.com" userId="526de2c336dd9e81" providerId="LiveId" clId="{EAE98563-5148-4CD9-8C4B-D617C4E7590A}" dt="2024-02-13T09:55:09.551" v="5204" actId="20577"/>
        <pc:sldMkLst>
          <pc:docMk/>
          <pc:sldMk cId="3943689378" sldId="390"/>
        </pc:sldMkLst>
        <pc:spChg chg="mod">
          <ac:chgData name="gerry.sorokin@outlook.com" userId="526de2c336dd9e81" providerId="LiveId" clId="{EAE98563-5148-4CD9-8C4B-D617C4E7590A}" dt="2024-02-13T09:55:09.551" v="5204" actId="20577"/>
          <ac:spMkLst>
            <pc:docMk/>
            <pc:sldMk cId="3943689378" sldId="390"/>
            <ac:spMk id="3" creationId="{A0341403-2967-BD4C-1196-23540F4C3A52}"/>
          </ac:spMkLst>
        </pc:spChg>
      </pc:sldChg>
      <pc:sldChg chg="addSp delSp modSp add mod">
        <pc:chgData name="gerry.sorokin@outlook.com" userId="526de2c336dd9e81" providerId="LiveId" clId="{EAE98563-5148-4CD9-8C4B-D617C4E7590A}" dt="2024-02-13T12:08:23.405" v="5602" actId="20577"/>
        <pc:sldMkLst>
          <pc:docMk/>
          <pc:sldMk cId="282271058" sldId="391"/>
        </pc:sldMkLst>
        <pc:spChg chg="mod">
          <ac:chgData name="gerry.sorokin@outlook.com" userId="526de2c336dd9e81" providerId="LiveId" clId="{EAE98563-5148-4CD9-8C4B-D617C4E7590A}" dt="2024-02-13T12:08:23.405" v="5602" actId="20577"/>
          <ac:spMkLst>
            <pc:docMk/>
            <pc:sldMk cId="282271058" sldId="391"/>
            <ac:spMk id="3" creationId="{589E9C21-A5F4-DE8D-D7F1-6DB4618C2EC3}"/>
          </ac:spMkLst>
        </pc:spChg>
        <pc:picChg chg="add del mod">
          <ac:chgData name="gerry.sorokin@outlook.com" userId="526de2c336dd9e81" providerId="LiveId" clId="{EAE98563-5148-4CD9-8C4B-D617C4E7590A}" dt="2024-02-13T11:48:39.793" v="5486" actId="478"/>
          <ac:picMkLst>
            <pc:docMk/>
            <pc:sldMk cId="282271058" sldId="391"/>
            <ac:picMk id="4" creationId="{7CD28AC6-97B2-3F15-5437-2D8966CDA737}"/>
          </ac:picMkLst>
        </pc:picChg>
        <pc:picChg chg="add mod">
          <ac:chgData name="gerry.sorokin@outlook.com" userId="526de2c336dd9e81" providerId="LiveId" clId="{EAE98563-5148-4CD9-8C4B-D617C4E7590A}" dt="2024-02-13T11:49:32.702" v="5493" actId="1076"/>
          <ac:picMkLst>
            <pc:docMk/>
            <pc:sldMk cId="282271058" sldId="391"/>
            <ac:picMk id="5" creationId="{5E608727-93EA-3D14-AF1F-B8555155F821}"/>
          </ac:picMkLst>
        </pc:picChg>
        <pc:picChg chg="add del mod">
          <ac:chgData name="gerry.sorokin@outlook.com" userId="526de2c336dd9e81" providerId="LiveId" clId="{EAE98563-5148-4CD9-8C4B-D617C4E7590A}" dt="2024-02-13T11:50:44.657" v="5500"/>
          <ac:picMkLst>
            <pc:docMk/>
            <pc:sldMk cId="282271058" sldId="391"/>
            <ac:picMk id="8194" creationId="{D9C364EE-F7CC-363C-B3F5-246FA7D97CBE}"/>
          </ac:picMkLst>
        </pc:picChg>
      </pc:sldChg>
      <pc:sldChg chg="addSp delSp modSp add mod">
        <pc:chgData name="gerry.sorokin@outlook.com" userId="526de2c336dd9e81" providerId="LiveId" clId="{EAE98563-5148-4CD9-8C4B-D617C4E7590A}" dt="2024-02-13T12:53:25.300" v="5705" actId="1076"/>
        <pc:sldMkLst>
          <pc:docMk/>
          <pc:sldMk cId="3382128303" sldId="392"/>
        </pc:sldMkLst>
        <pc:spChg chg="mod">
          <ac:chgData name="gerry.sorokin@outlook.com" userId="526de2c336dd9e81" providerId="LiveId" clId="{EAE98563-5148-4CD9-8C4B-D617C4E7590A}" dt="2024-02-13T12:01:50.263" v="5538" actId="20577"/>
          <ac:spMkLst>
            <pc:docMk/>
            <pc:sldMk cId="3382128303" sldId="392"/>
            <ac:spMk id="2" creationId="{33C3AC0B-25E5-842F-C30D-ED46825E46E4}"/>
          </ac:spMkLst>
        </pc:spChg>
        <pc:spChg chg="mod">
          <ac:chgData name="gerry.sorokin@outlook.com" userId="526de2c336dd9e81" providerId="LiveId" clId="{EAE98563-5148-4CD9-8C4B-D617C4E7590A}" dt="2024-02-13T12:07:42.849" v="5583" actId="27636"/>
          <ac:spMkLst>
            <pc:docMk/>
            <pc:sldMk cId="3382128303" sldId="392"/>
            <ac:spMk id="3" creationId="{5A7155E4-DE4E-9D82-A463-EAE7F3610143}"/>
          </ac:spMkLst>
        </pc:spChg>
        <pc:picChg chg="add mod">
          <ac:chgData name="gerry.sorokin@outlook.com" userId="526de2c336dd9e81" providerId="LiveId" clId="{EAE98563-5148-4CD9-8C4B-D617C4E7590A}" dt="2024-02-13T12:53:25.300" v="5705" actId="1076"/>
          <ac:picMkLst>
            <pc:docMk/>
            <pc:sldMk cId="3382128303" sldId="392"/>
            <ac:picMk id="4" creationId="{75F9BCE6-0A8E-11AE-80BC-FB0E328CF083}"/>
          </ac:picMkLst>
        </pc:picChg>
        <pc:picChg chg="add del mod">
          <ac:chgData name="gerry.sorokin@outlook.com" userId="526de2c336dd9e81" providerId="LiveId" clId="{EAE98563-5148-4CD9-8C4B-D617C4E7590A}" dt="2024-02-13T12:53:20.247" v="5704" actId="478"/>
          <ac:picMkLst>
            <pc:docMk/>
            <pc:sldMk cId="3382128303" sldId="392"/>
            <ac:picMk id="12290" creationId="{9C632D8F-F9A0-65A9-FFC5-BAEA342EF63D}"/>
          </ac:picMkLst>
        </pc:picChg>
      </pc:sldChg>
      <pc:sldChg chg="addSp delSp modSp add mod">
        <pc:chgData name="gerry.sorokin@outlook.com" userId="526de2c336dd9e81" providerId="LiveId" clId="{EAE98563-5148-4CD9-8C4B-D617C4E7590A}" dt="2024-02-13T13:30:25.012" v="5756" actId="20577"/>
        <pc:sldMkLst>
          <pc:docMk/>
          <pc:sldMk cId="1131886926" sldId="393"/>
        </pc:sldMkLst>
        <pc:spChg chg="mod">
          <ac:chgData name="gerry.sorokin@outlook.com" userId="526de2c336dd9e81" providerId="LiveId" clId="{EAE98563-5148-4CD9-8C4B-D617C4E7590A}" dt="2024-02-13T13:30:25.012" v="5756" actId="20577"/>
          <ac:spMkLst>
            <pc:docMk/>
            <pc:sldMk cId="1131886926" sldId="393"/>
            <ac:spMk id="3" creationId="{D54A552E-E54E-CB5E-30C7-41CCD05817FE}"/>
          </ac:spMkLst>
        </pc:spChg>
        <pc:picChg chg="add del mod">
          <ac:chgData name="gerry.sorokin@outlook.com" userId="526de2c336dd9e81" providerId="LiveId" clId="{EAE98563-5148-4CD9-8C4B-D617C4E7590A}" dt="2024-02-13T12:48:06.980" v="5681" actId="21"/>
          <ac:picMkLst>
            <pc:docMk/>
            <pc:sldMk cId="1131886926" sldId="393"/>
            <ac:picMk id="4" creationId="{75F9BCE6-0A8E-11AE-80BC-FB0E328CF083}"/>
          </ac:picMkLst>
        </pc:picChg>
        <pc:picChg chg="add mod">
          <ac:chgData name="gerry.sorokin@outlook.com" userId="526de2c336dd9e81" providerId="LiveId" clId="{EAE98563-5148-4CD9-8C4B-D617C4E7590A}" dt="2024-02-13T13:30:20.547" v="5754"/>
          <ac:picMkLst>
            <pc:docMk/>
            <pc:sldMk cId="1131886926" sldId="393"/>
            <ac:picMk id="14338" creationId="{0C22ED17-D201-EE31-5A06-D8588C982101}"/>
          </ac:picMkLst>
        </pc:picChg>
      </pc:sldChg>
      <pc:sldChg chg="addSp modSp add mod">
        <pc:chgData name="gerry.sorokin@outlook.com" userId="526de2c336dd9e81" providerId="LiveId" clId="{EAE98563-5148-4CD9-8C4B-D617C4E7590A}" dt="2024-02-13T15:27:40.793" v="5842"/>
        <pc:sldMkLst>
          <pc:docMk/>
          <pc:sldMk cId="3862489460" sldId="394"/>
        </pc:sldMkLst>
        <pc:spChg chg="mod">
          <ac:chgData name="gerry.sorokin@outlook.com" userId="526de2c336dd9e81" providerId="LiveId" clId="{EAE98563-5148-4CD9-8C4B-D617C4E7590A}" dt="2024-02-13T15:27:21.199" v="5837" actId="27636"/>
          <ac:spMkLst>
            <pc:docMk/>
            <pc:sldMk cId="3862489460" sldId="394"/>
            <ac:spMk id="3" creationId="{45B63028-0537-5B15-27D4-AA3CB3734CE3}"/>
          </ac:spMkLst>
        </pc:spChg>
        <pc:picChg chg="add mod">
          <ac:chgData name="gerry.sorokin@outlook.com" userId="526de2c336dd9e81" providerId="LiveId" clId="{EAE98563-5148-4CD9-8C4B-D617C4E7590A}" dt="2024-02-13T15:27:40.793" v="5842"/>
          <ac:picMkLst>
            <pc:docMk/>
            <pc:sldMk cId="3862489460" sldId="394"/>
            <ac:picMk id="16386" creationId="{CFC16B2A-E6B5-9EEC-D10B-CB0ED889C674}"/>
          </ac:picMkLst>
        </pc:picChg>
      </pc:sldChg>
      <pc:sldChg chg="modSp add del mod">
        <pc:chgData name="gerry.sorokin@outlook.com" userId="526de2c336dd9e81" providerId="LiveId" clId="{EAE98563-5148-4CD9-8C4B-D617C4E7590A}" dt="2024-02-12T15:52:08.224" v="3170" actId="47"/>
        <pc:sldMkLst>
          <pc:docMk/>
          <pc:sldMk cId="48994503" sldId="395"/>
        </pc:sldMkLst>
        <pc:spChg chg="mod">
          <ac:chgData name="gerry.sorokin@outlook.com" userId="526de2c336dd9e81" providerId="LiveId" clId="{EAE98563-5148-4CD9-8C4B-D617C4E7590A}" dt="2024-02-10T13:20:23.777" v="2537" actId="20577"/>
          <ac:spMkLst>
            <pc:docMk/>
            <pc:sldMk cId="48994503" sldId="395"/>
            <ac:spMk id="3" creationId="{A0C33C26-7119-3974-D3E1-CBA767AA2EC4}"/>
          </ac:spMkLst>
        </pc:spChg>
      </pc:sldChg>
      <pc:sldChg chg="addSp modSp add mod">
        <pc:chgData name="gerry.sorokin@outlook.com" userId="526de2c336dd9e81" providerId="LiveId" clId="{EAE98563-5148-4CD9-8C4B-D617C4E7590A}" dt="2024-02-14T21:58:53.129" v="7050" actId="14100"/>
        <pc:sldMkLst>
          <pc:docMk/>
          <pc:sldMk cId="597705429" sldId="397"/>
        </pc:sldMkLst>
        <pc:spChg chg="mod">
          <ac:chgData name="gerry.sorokin@outlook.com" userId="526de2c336dd9e81" providerId="LiveId" clId="{EAE98563-5148-4CD9-8C4B-D617C4E7590A}" dt="2024-02-12T16:11:16.489" v="3354"/>
          <ac:spMkLst>
            <pc:docMk/>
            <pc:sldMk cId="597705429" sldId="397"/>
            <ac:spMk id="2" creationId="{5E6C04F6-87D7-7F22-9003-90311D9307A9}"/>
          </ac:spMkLst>
        </pc:spChg>
        <pc:spChg chg="mod">
          <ac:chgData name="gerry.sorokin@outlook.com" userId="526de2c336dd9e81" providerId="LiveId" clId="{EAE98563-5148-4CD9-8C4B-D617C4E7590A}" dt="2024-02-12T16:10:30.923" v="3332" actId="27636"/>
          <ac:spMkLst>
            <pc:docMk/>
            <pc:sldMk cId="597705429" sldId="397"/>
            <ac:spMk id="3" creationId="{3230C8DA-CFFF-3BA5-5D00-AB0D3C743C96}"/>
          </ac:spMkLst>
        </pc:spChg>
        <pc:picChg chg="add mod">
          <ac:chgData name="gerry.sorokin@outlook.com" userId="526de2c336dd9e81" providerId="LiveId" clId="{EAE98563-5148-4CD9-8C4B-D617C4E7590A}" dt="2024-02-14T21:58:53.129" v="7050" actId="14100"/>
          <ac:picMkLst>
            <pc:docMk/>
            <pc:sldMk cId="597705429" sldId="397"/>
            <ac:picMk id="4" creationId="{636FE0B2-F2EC-EA19-7A1B-FD534D21E355}"/>
          </ac:picMkLst>
        </pc:picChg>
      </pc:sldChg>
      <pc:sldChg chg="addSp modSp add mod">
        <pc:chgData name="gerry.sorokin@outlook.com" userId="526de2c336dd9e81" providerId="LiveId" clId="{EAE98563-5148-4CD9-8C4B-D617C4E7590A}" dt="2024-02-14T22:02:38.653" v="7076"/>
        <pc:sldMkLst>
          <pc:docMk/>
          <pc:sldMk cId="2645706776" sldId="398"/>
        </pc:sldMkLst>
        <pc:spChg chg="mod">
          <ac:chgData name="gerry.sorokin@outlook.com" userId="526de2c336dd9e81" providerId="LiveId" clId="{EAE98563-5148-4CD9-8C4B-D617C4E7590A}" dt="2024-02-14T22:02:16.819" v="7072" actId="14100"/>
          <ac:spMkLst>
            <pc:docMk/>
            <pc:sldMk cId="2645706776" sldId="398"/>
            <ac:spMk id="3" creationId="{565F12C4-C839-94C7-A05B-453CA81F0FB6}"/>
          </ac:spMkLst>
        </pc:spChg>
        <pc:picChg chg="add mod">
          <ac:chgData name="gerry.sorokin@outlook.com" userId="526de2c336dd9e81" providerId="LiveId" clId="{EAE98563-5148-4CD9-8C4B-D617C4E7590A}" dt="2024-02-14T22:02:38.653" v="7076"/>
          <ac:picMkLst>
            <pc:docMk/>
            <pc:sldMk cId="2645706776" sldId="398"/>
            <ac:picMk id="4" creationId="{83255EA5-FE66-59E8-4E9E-C3E81E8F0157}"/>
          </ac:picMkLst>
        </pc:picChg>
      </pc:sldChg>
      <pc:sldChg chg="addSp delSp modSp add mod">
        <pc:chgData name="gerry.sorokin@outlook.com" userId="526de2c336dd9e81" providerId="LiveId" clId="{EAE98563-5148-4CD9-8C4B-D617C4E7590A}" dt="2024-02-14T22:13:30.083" v="7131" actId="27636"/>
        <pc:sldMkLst>
          <pc:docMk/>
          <pc:sldMk cId="1321808244" sldId="399"/>
        </pc:sldMkLst>
        <pc:spChg chg="mod">
          <ac:chgData name="gerry.sorokin@outlook.com" userId="526de2c336dd9e81" providerId="LiveId" clId="{EAE98563-5148-4CD9-8C4B-D617C4E7590A}" dt="2024-02-14T22:13:30.083" v="7131" actId="27636"/>
          <ac:spMkLst>
            <pc:docMk/>
            <pc:sldMk cId="1321808244" sldId="399"/>
            <ac:spMk id="3" creationId="{5F8E95BD-6A67-246F-90BF-4451D75D7C60}"/>
          </ac:spMkLst>
        </pc:spChg>
        <pc:spChg chg="add del">
          <ac:chgData name="gerry.sorokin@outlook.com" userId="526de2c336dd9e81" providerId="LiveId" clId="{EAE98563-5148-4CD9-8C4B-D617C4E7590A}" dt="2024-02-12T16:28:50.141" v="3471" actId="22"/>
          <ac:spMkLst>
            <pc:docMk/>
            <pc:sldMk cId="1321808244" sldId="399"/>
            <ac:spMk id="5" creationId="{BFDD2D2F-41A0-5E5C-F571-F9ED003B5716}"/>
          </ac:spMkLst>
        </pc:spChg>
        <pc:picChg chg="add del mod">
          <ac:chgData name="gerry.sorokin@outlook.com" userId="526de2c336dd9e81" providerId="LiveId" clId="{EAE98563-5148-4CD9-8C4B-D617C4E7590A}" dt="2024-02-14T22:13:26.432" v="7129" actId="21"/>
          <ac:picMkLst>
            <pc:docMk/>
            <pc:sldMk cId="1321808244" sldId="399"/>
            <ac:picMk id="4" creationId="{DE0328BA-AE57-E6B6-1457-2C73FAA094B3}"/>
          </ac:picMkLst>
        </pc:picChg>
      </pc:sldChg>
      <pc:sldChg chg="addSp delSp modSp add mod">
        <pc:chgData name="gerry.sorokin@outlook.com" userId="526de2c336dd9e81" providerId="LiveId" clId="{EAE98563-5148-4CD9-8C4B-D617C4E7590A}" dt="2024-02-14T22:17:15.980" v="7145"/>
        <pc:sldMkLst>
          <pc:docMk/>
          <pc:sldMk cId="3706261129" sldId="400"/>
        </pc:sldMkLst>
        <pc:spChg chg="mod">
          <ac:chgData name="gerry.sorokin@outlook.com" userId="526de2c336dd9e81" providerId="LiveId" clId="{EAE98563-5148-4CD9-8C4B-D617C4E7590A}" dt="2024-02-12T21:26:32.798" v="4769" actId="27636"/>
          <ac:spMkLst>
            <pc:docMk/>
            <pc:sldMk cId="3706261129" sldId="400"/>
            <ac:spMk id="3" creationId="{1DCD66A9-FA3A-8EB9-3FD7-C5F69B4E9B21}"/>
          </ac:spMkLst>
        </pc:spChg>
        <pc:spChg chg="add del">
          <ac:chgData name="gerry.sorokin@outlook.com" userId="526de2c336dd9e81" providerId="LiveId" clId="{EAE98563-5148-4CD9-8C4B-D617C4E7590A}" dt="2024-02-14T22:16:50.047" v="7141" actId="22"/>
          <ac:spMkLst>
            <pc:docMk/>
            <pc:sldMk cId="3706261129" sldId="400"/>
            <ac:spMk id="5" creationId="{7BA20634-75FC-49EB-1E03-2F2BBAA89D3F}"/>
          </ac:spMkLst>
        </pc:spChg>
        <pc:picChg chg="add mod">
          <ac:chgData name="gerry.sorokin@outlook.com" userId="526de2c336dd9e81" providerId="LiveId" clId="{EAE98563-5148-4CD9-8C4B-D617C4E7590A}" dt="2024-02-14T22:17:15.980" v="7145"/>
          <ac:picMkLst>
            <pc:docMk/>
            <pc:sldMk cId="3706261129" sldId="400"/>
            <ac:picMk id="8194" creationId="{B6EA46F1-FEDB-5AB6-5EFD-A3A4A32940AE}"/>
          </ac:picMkLst>
        </pc:picChg>
      </pc:sldChg>
      <pc:sldChg chg="addSp modSp add mod">
        <pc:chgData name="gerry.sorokin@outlook.com" userId="526de2c336dd9e81" providerId="LiveId" clId="{EAE98563-5148-4CD9-8C4B-D617C4E7590A}" dt="2024-02-14T22:20:37.741" v="7156"/>
        <pc:sldMkLst>
          <pc:docMk/>
          <pc:sldMk cId="1048126148" sldId="401"/>
        </pc:sldMkLst>
        <pc:spChg chg="mod">
          <ac:chgData name="gerry.sorokin@outlook.com" userId="526de2c336dd9e81" providerId="LiveId" clId="{EAE98563-5148-4CD9-8C4B-D617C4E7590A}" dt="2024-02-12T18:21:20.465" v="3924" actId="27636"/>
          <ac:spMkLst>
            <pc:docMk/>
            <pc:sldMk cId="1048126148" sldId="401"/>
            <ac:spMk id="3" creationId="{EF97DA52-B552-1CF9-FBD5-EA2D8DF0B698}"/>
          </ac:spMkLst>
        </pc:spChg>
        <pc:picChg chg="add mod">
          <ac:chgData name="gerry.sorokin@outlook.com" userId="526de2c336dd9e81" providerId="LiveId" clId="{EAE98563-5148-4CD9-8C4B-D617C4E7590A}" dt="2024-02-14T22:20:37.741" v="7156"/>
          <ac:picMkLst>
            <pc:docMk/>
            <pc:sldMk cId="1048126148" sldId="401"/>
            <ac:picMk id="4" creationId="{40EB8487-FCEB-DB46-B4B0-752F31B89240}"/>
          </ac:picMkLst>
        </pc:picChg>
      </pc:sldChg>
      <pc:sldChg chg="addSp delSp modSp add mod">
        <pc:chgData name="gerry.sorokin@outlook.com" userId="526de2c336dd9e81" providerId="LiveId" clId="{EAE98563-5148-4CD9-8C4B-D617C4E7590A}" dt="2024-02-14T22:23:45.985" v="7179"/>
        <pc:sldMkLst>
          <pc:docMk/>
          <pc:sldMk cId="3986287767" sldId="402"/>
        </pc:sldMkLst>
        <pc:spChg chg="del">
          <ac:chgData name="gerry.sorokin@outlook.com" userId="526de2c336dd9e81" providerId="LiveId" clId="{EAE98563-5148-4CD9-8C4B-D617C4E7590A}" dt="2024-02-14T22:23:42.030" v="7177" actId="478"/>
          <ac:spMkLst>
            <pc:docMk/>
            <pc:sldMk cId="3986287767" sldId="402"/>
            <ac:spMk id="2" creationId="{37CFB969-F594-F8A8-5E93-9FD1E1227A0D}"/>
          </ac:spMkLst>
        </pc:spChg>
        <pc:spChg chg="mod">
          <ac:chgData name="gerry.sorokin@outlook.com" userId="526de2c336dd9e81" providerId="LiveId" clId="{EAE98563-5148-4CD9-8C4B-D617C4E7590A}" dt="2024-02-12T18:44:20.412" v="4148" actId="20577"/>
          <ac:spMkLst>
            <pc:docMk/>
            <pc:sldMk cId="3986287767" sldId="402"/>
            <ac:spMk id="3" creationId="{A77361E2-040E-68CB-C96C-7E4CC91F7F58}"/>
          </ac:spMkLst>
        </pc:spChg>
        <pc:spChg chg="add del mod">
          <ac:chgData name="gerry.sorokin@outlook.com" userId="526de2c336dd9e81" providerId="LiveId" clId="{EAE98563-5148-4CD9-8C4B-D617C4E7590A}" dt="2024-02-14T22:23:44.996" v="7178" actId="478"/>
          <ac:spMkLst>
            <pc:docMk/>
            <pc:sldMk cId="3986287767" sldId="402"/>
            <ac:spMk id="5" creationId="{0BE4F29C-5294-DAFA-9359-F536579A880D}"/>
          </ac:spMkLst>
        </pc:spChg>
        <pc:spChg chg="add mod">
          <ac:chgData name="gerry.sorokin@outlook.com" userId="526de2c336dd9e81" providerId="LiveId" clId="{EAE98563-5148-4CD9-8C4B-D617C4E7590A}" dt="2024-02-14T22:23:45.985" v="7179"/>
          <ac:spMkLst>
            <pc:docMk/>
            <pc:sldMk cId="3986287767" sldId="402"/>
            <ac:spMk id="6" creationId="{F404622C-F1EC-9ED1-DE42-01846A28BED6}"/>
          </ac:spMkLst>
        </pc:spChg>
      </pc:sldChg>
      <pc:sldChg chg="addSp modSp add mod">
        <pc:chgData name="gerry.sorokin@outlook.com" userId="526de2c336dd9e81" providerId="LiveId" clId="{EAE98563-5148-4CD9-8C4B-D617C4E7590A}" dt="2024-02-14T22:31:28.281" v="7207"/>
        <pc:sldMkLst>
          <pc:docMk/>
          <pc:sldMk cId="1526850845" sldId="403"/>
        </pc:sldMkLst>
        <pc:spChg chg="mod">
          <ac:chgData name="gerry.sorokin@outlook.com" userId="526de2c336dd9e81" providerId="LiveId" clId="{EAE98563-5148-4CD9-8C4B-D617C4E7590A}" dt="2024-02-14T22:31:09.482" v="7205" actId="14100"/>
          <ac:spMkLst>
            <pc:docMk/>
            <pc:sldMk cId="1526850845" sldId="403"/>
            <ac:spMk id="3" creationId="{35063A79-A4BE-BD9F-7347-98E029CE66BF}"/>
          </ac:spMkLst>
        </pc:spChg>
        <pc:picChg chg="add mod">
          <ac:chgData name="gerry.sorokin@outlook.com" userId="526de2c336dd9e81" providerId="LiveId" clId="{EAE98563-5148-4CD9-8C4B-D617C4E7590A}" dt="2024-02-14T22:31:28.281" v="7207"/>
          <ac:picMkLst>
            <pc:docMk/>
            <pc:sldMk cId="1526850845" sldId="403"/>
            <ac:picMk id="10242" creationId="{F047BBB7-07B0-9950-7D0F-1BACF04F4352}"/>
          </ac:picMkLst>
        </pc:picChg>
      </pc:sldChg>
      <pc:sldChg chg="modSp add del mod ord">
        <pc:chgData name="gerry.sorokin@outlook.com" userId="526de2c336dd9e81" providerId="LiveId" clId="{EAE98563-5148-4CD9-8C4B-D617C4E7590A}" dt="2024-02-14T16:00:55.959" v="6369" actId="47"/>
        <pc:sldMkLst>
          <pc:docMk/>
          <pc:sldMk cId="591671001" sldId="404"/>
        </pc:sldMkLst>
        <pc:spChg chg="mod">
          <ac:chgData name="gerry.sorokin@outlook.com" userId="526de2c336dd9e81" providerId="LiveId" clId="{EAE98563-5148-4CD9-8C4B-D617C4E7590A}" dt="2024-02-12T18:23:36.297" v="4012" actId="27636"/>
          <ac:spMkLst>
            <pc:docMk/>
            <pc:sldMk cId="591671001" sldId="404"/>
            <ac:spMk id="3" creationId="{89AAE010-920B-E972-8A48-99800B511073}"/>
          </ac:spMkLst>
        </pc:spChg>
      </pc:sldChg>
      <pc:sldChg chg="modSp add del mod ord">
        <pc:chgData name="gerry.sorokin@outlook.com" userId="526de2c336dd9e81" providerId="LiveId" clId="{EAE98563-5148-4CD9-8C4B-D617C4E7590A}" dt="2024-02-12T21:25:52.270" v="4759" actId="47"/>
        <pc:sldMkLst>
          <pc:docMk/>
          <pc:sldMk cId="1882732845" sldId="405"/>
        </pc:sldMkLst>
        <pc:spChg chg="mod">
          <ac:chgData name="gerry.sorokin@outlook.com" userId="526de2c336dd9e81" providerId="LiveId" clId="{EAE98563-5148-4CD9-8C4B-D617C4E7590A}" dt="2024-02-12T18:25:29.276" v="4050" actId="20577"/>
          <ac:spMkLst>
            <pc:docMk/>
            <pc:sldMk cId="1882732845" sldId="405"/>
            <ac:spMk id="3" creationId="{399000E4-14CD-B3B7-8633-F765530BE124}"/>
          </ac:spMkLst>
        </pc:spChg>
      </pc:sldChg>
      <pc:sldChg chg="addSp modSp add mod">
        <pc:chgData name="gerry.sorokin@outlook.com" userId="526de2c336dd9e81" providerId="LiveId" clId="{EAE98563-5148-4CD9-8C4B-D617C4E7590A}" dt="2024-02-14T22:35:19.815" v="7225"/>
        <pc:sldMkLst>
          <pc:docMk/>
          <pc:sldMk cId="3249106612" sldId="406"/>
        </pc:sldMkLst>
        <pc:spChg chg="mod">
          <ac:chgData name="gerry.sorokin@outlook.com" userId="526de2c336dd9e81" providerId="LiveId" clId="{EAE98563-5148-4CD9-8C4B-D617C4E7590A}" dt="2024-02-12T21:16:00.840" v="4502" actId="27636"/>
          <ac:spMkLst>
            <pc:docMk/>
            <pc:sldMk cId="3249106612" sldId="406"/>
            <ac:spMk id="3" creationId="{33AAE8AD-3D23-EE4C-5061-22B9E53511F9}"/>
          </ac:spMkLst>
        </pc:spChg>
        <pc:spChg chg="add mod">
          <ac:chgData name="gerry.sorokin@outlook.com" userId="526de2c336dd9e81" providerId="LiveId" clId="{EAE98563-5148-4CD9-8C4B-D617C4E7590A}" dt="2024-02-14T22:34:53.125" v="7224" actId="164"/>
          <ac:spMkLst>
            <pc:docMk/>
            <pc:sldMk cId="3249106612" sldId="406"/>
            <ac:spMk id="5" creationId="{BEA3C047-A548-47FD-EB8A-5257C6FF4A08}"/>
          </ac:spMkLst>
        </pc:spChg>
        <pc:grpChg chg="add mod">
          <ac:chgData name="gerry.sorokin@outlook.com" userId="526de2c336dd9e81" providerId="LiveId" clId="{EAE98563-5148-4CD9-8C4B-D617C4E7590A}" dt="2024-02-14T22:34:53.125" v="7224" actId="164"/>
          <ac:grpSpMkLst>
            <pc:docMk/>
            <pc:sldMk cId="3249106612" sldId="406"/>
            <ac:grpSpMk id="6" creationId="{EA0325ED-7C6A-168A-08AC-2C87CCE9AA87}"/>
          </ac:grpSpMkLst>
        </pc:grpChg>
        <pc:picChg chg="add mod">
          <ac:chgData name="gerry.sorokin@outlook.com" userId="526de2c336dd9e81" providerId="LiveId" clId="{EAE98563-5148-4CD9-8C4B-D617C4E7590A}" dt="2024-02-14T22:35:19.815" v="7225"/>
          <ac:picMkLst>
            <pc:docMk/>
            <pc:sldMk cId="3249106612" sldId="406"/>
            <ac:picMk id="4" creationId="{349B8888-587E-D009-D122-F678FC79FA6E}"/>
          </ac:picMkLst>
        </pc:picChg>
      </pc:sldChg>
      <pc:sldChg chg="addSp modSp add mod">
        <pc:chgData name="gerry.sorokin@outlook.com" userId="526de2c336dd9e81" providerId="LiveId" clId="{EAE98563-5148-4CD9-8C4B-D617C4E7590A}" dt="2024-02-14T22:40:30.363" v="7264"/>
        <pc:sldMkLst>
          <pc:docMk/>
          <pc:sldMk cId="1373033233" sldId="407"/>
        </pc:sldMkLst>
        <pc:spChg chg="mod">
          <ac:chgData name="gerry.sorokin@outlook.com" userId="526de2c336dd9e81" providerId="LiveId" clId="{EAE98563-5148-4CD9-8C4B-D617C4E7590A}" dt="2024-02-14T22:40:02.805" v="7262" actId="27636"/>
          <ac:spMkLst>
            <pc:docMk/>
            <pc:sldMk cId="1373033233" sldId="407"/>
            <ac:spMk id="3" creationId="{6FDFC3A1-6FE2-1779-8593-C019A2AF35E9}"/>
          </ac:spMkLst>
        </pc:spChg>
        <pc:picChg chg="add mod">
          <ac:chgData name="gerry.sorokin@outlook.com" userId="526de2c336dd9e81" providerId="LiveId" clId="{EAE98563-5148-4CD9-8C4B-D617C4E7590A}" dt="2024-02-14T22:40:30.363" v="7264"/>
          <ac:picMkLst>
            <pc:docMk/>
            <pc:sldMk cId="1373033233" sldId="407"/>
            <ac:picMk id="4" creationId="{84EB4104-43E1-A2D7-C55C-9EA8EBE2912D}"/>
          </ac:picMkLst>
        </pc:picChg>
      </pc:sldChg>
      <pc:sldChg chg="addSp modSp add mod">
        <pc:chgData name="gerry.sorokin@outlook.com" userId="526de2c336dd9e81" providerId="LiveId" clId="{EAE98563-5148-4CD9-8C4B-D617C4E7590A}" dt="2024-02-14T22:45:21.061" v="7291" actId="1076"/>
        <pc:sldMkLst>
          <pc:docMk/>
          <pc:sldMk cId="3392745096" sldId="408"/>
        </pc:sldMkLst>
        <pc:spChg chg="mod">
          <ac:chgData name="gerry.sorokin@outlook.com" userId="526de2c336dd9e81" providerId="LiveId" clId="{EAE98563-5148-4CD9-8C4B-D617C4E7590A}" dt="2024-02-12T21:24:52.469" v="4758" actId="20577"/>
          <ac:spMkLst>
            <pc:docMk/>
            <pc:sldMk cId="3392745096" sldId="408"/>
            <ac:spMk id="3" creationId="{AA02D6A8-BCE7-43B8-5B8F-AB8114AB694D}"/>
          </ac:spMkLst>
        </pc:spChg>
        <pc:picChg chg="add mod modCrop">
          <ac:chgData name="gerry.sorokin@outlook.com" userId="526de2c336dd9e81" providerId="LiveId" clId="{EAE98563-5148-4CD9-8C4B-D617C4E7590A}" dt="2024-02-14T22:45:21.061" v="7291" actId="1076"/>
          <ac:picMkLst>
            <pc:docMk/>
            <pc:sldMk cId="3392745096" sldId="408"/>
            <ac:picMk id="4" creationId="{5ED82440-F3A2-7D62-E7FA-C370FAC803F2}"/>
          </ac:picMkLst>
        </pc:picChg>
        <pc:picChg chg="add mod">
          <ac:chgData name="gerry.sorokin@outlook.com" userId="526de2c336dd9e81" providerId="LiveId" clId="{EAE98563-5148-4CD9-8C4B-D617C4E7590A}" dt="2024-02-14T22:45:10.560" v="7289"/>
          <ac:picMkLst>
            <pc:docMk/>
            <pc:sldMk cId="3392745096" sldId="408"/>
            <ac:picMk id="5" creationId="{3D057975-5C8B-B37E-053B-FB74FD0B7EC6}"/>
          </ac:picMkLst>
        </pc:picChg>
      </pc:sldChg>
      <pc:sldChg chg="addSp modSp add mod">
        <pc:chgData name="gerry.sorokin@outlook.com" userId="526de2c336dd9e81" providerId="LiveId" clId="{EAE98563-5148-4CD9-8C4B-D617C4E7590A}" dt="2024-02-14T22:57:41.827" v="7998"/>
        <pc:sldMkLst>
          <pc:docMk/>
          <pc:sldMk cId="3044909199" sldId="409"/>
        </pc:sldMkLst>
        <pc:spChg chg="mod">
          <ac:chgData name="gerry.sorokin@outlook.com" userId="526de2c336dd9e81" providerId="LiveId" clId="{EAE98563-5148-4CD9-8C4B-D617C4E7590A}" dt="2024-02-14T22:57:11.650" v="7993" actId="27636"/>
          <ac:spMkLst>
            <pc:docMk/>
            <pc:sldMk cId="3044909199" sldId="409"/>
            <ac:spMk id="3" creationId="{AE7472F1-D3F5-D27B-75F4-64B98A46B9A5}"/>
          </ac:spMkLst>
        </pc:spChg>
        <pc:picChg chg="add mod">
          <ac:chgData name="gerry.sorokin@outlook.com" userId="526de2c336dd9e81" providerId="LiveId" clId="{EAE98563-5148-4CD9-8C4B-D617C4E7590A}" dt="2024-02-14T22:57:41.827" v="7998"/>
          <ac:picMkLst>
            <pc:docMk/>
            <pc:sldMk cId="3044909199" sldId="409"/>
            <ac:picMk id="4" creationId="{5AA6DB0F-FD45-F924-18D5-5A5CC6A82A15}"/>
          </ac:picMkLst>
        </pc:picChg>
      </pc:sldChg>
      <pc:sldChg chg="modSp add del mod">
        <pc:chgData name="gerry.sorokin@outlook.com" userId="526de2c336dd9e81" providerId="LiveId" clId="{EAE98563-5148-4CD9-8C4B-D617C4E7590A}" dt="2024-02-12T21:20:44.443" v="4628" actId="47"/>
        <pc:sldMkLst>
          <pc:docMk/>
          <pc:sldMk cId="3212855219" sldId="410"/>
        </pc:sldMkLst>
        <pc:spChg chg="mod">
          <ac:chgData name="gerry.sorokin@outlook.com" userId="526de2c336dd9e81" providerId="LiveId" clId="{EAE98563-5148-4CD9-8C4B-D617C4E7590A}" dt="2024-02-12T17:27:09.455" v="3665" actId="20577"/>
          <ac:spMkLst>
            <pc:docMk/>
            <pc:sldMk cId="3212855219" sldId="410"/>
            <ac:spMk id="3" creationId="{B59C65D9-4D73-FC78-F67E-A6DA08E9E9EA}"/>
          </ac:spMkLst>
        </pc:spChg>
      </pc:sldChg>
      <pc:sldChg chg="addSp delSp modSp add mod">
        <pc:chgData name="gerry.sorokin@outlook.com" userId="526de2c336dd9e81" providerId="LiveId" clId="{EAE98563-5148-4CD9-8C4B-D617C4E7590A}" dt="2024-02-14T23:02:01.335" v="8024"/>
        <pc:sldMkLst>
          <pc:docMk/>
          <pc:sldMk cId="1488050767" sldId="411"/>
        </pc:sldMkLst>
        <pc:spChg chg="mod">
          <ac:chgData name="gerry.sorokin@outlook.com" userId="526de2c336dd9e81" providerId="LiveId" clId="{EAE98563-5148-4CD9-8C4B-D617C4E7590A}" dt="2024-02-14T23:01:44.641" v="8022" actId="14100"/>
          <ac:spMkLst>
            <pc:docMk/>
            <pc:sldMk cId="1488050767" sldId="411"/>
            <ac:spMk id="3" creationId="{CBD93978-C95C-042D-0AAD-8F94E159A735}"/>
          </ac:spMkLst>
        </pc:spChg>
        <pc:picChg chg="add del mod">
          <ac:chgData name="gerry.sorokin@outlook.com" userId="526de2c336dd9e81" providerId="LiveId" clId="{EAE98563-5148-4CD9-8C4B-D617C4E7590A}" dt="2024-02-14T23:00:38.223" v="8012" actId="21"/>
          <ac:picMkLst>
            <pc:docMk/>
            <pc:sldMk cId="1488050767" sldId="411"/>
            <ac:picMk id="4" creationId="{358627E3-CDB2-6841-77B0-072FA07B37AC}"/>
          </ac:picMkLst>
        </pc:picChg>
        <pc:picChg chg="add mod">
          <ac:chgData name="gerry.sorokin@outlook.com" userId="526de2c336dd9e81" providerId="LiveId" clId="{EAE98563-5148-4CD9-8C4B-D617C4E7590A}" dt="2024-02-14T23:02:01.335" v="8024"/>
          <ac:picMkLst>
            <pc:docMk/>
            <pc:sldMk cId="1488050767" sldId="411"/>
            <ac:picMk id="14338" creationId="{9C20FF76-D8F5-9A00-77FE-4B9DBE78E241}"/>
          </ac:picMkLst>
        </pc:picChg>
      </pc:sldChg>
      <pc:sldChg chg="addSp modSp add mod">
        <pc:chgData name="gerry.sorokin@outlook.com" userId="526de2c336dd9e81" providerId="LiveId" clId="{EAE98563-5148-4CD9-8C4B-D617C4E7590A}" dt="2024-02-14T23:09:42.031" v="8070"/>
        <pc:sldMkLst>
          <pc:docMk/>
          <pc:sldMk cId="2074755082" sldId="412"/>
        </pc:sldMkLst>
        <pc:spChg chg="mod">
          <ac:chgData name="gerry.sorokin@outlook.com" userId="526de2c336dd9e81" providerId="LiveId" clId="{EAE98563-5148-4CD9-8C4B-D617C4E7590A}" dt="2024-02-12T21:13:50.679" v="4447" actId="27636"/>
          <ac:spMkLst>
            <pc:docMk/>
            <pc:sldMk cId="2074755082" sldId="412"/>
            <ac:spMk id="3" creationId="{04676DC6-0176-07F2-2BB6-6BC78EC8D529}"/>
          </ac:spMkLst>
        </pc:spChg>
        <pc:picChg chg="add mod">
          <ac:chgData name="gerry.sorokin@outlook.com" userId="526de2c336dd9e81" providerId="LiveId" clId="{EAE98563-5148-4CD9-8C4B-D617C4E7590A}" dt="2024-02-14T23:09:19.786" v="8068" actId="1076"/>
          <ac:picMkLst>
            <pc:docMk/>
            <pc:sldMk cId="2074755082" sldId="412"/>
            <ac:picMk id="4" creationId="{AAA53AAC-7924-F185-4041-15080C9256A2}"/>
          </ac:picMkLst>
        </pc:picChg>
        <pc:picChg chg="add mod">
          <ac:chgData name="gerry.sorokin@outlook.com" userId="526de2c336dd9e81" providerId="LiveId" clId="{EAE98563-5148-4CD9-8C4B-D617C4E7590A}" dt="2024-02-14T23:09:42.031" v="8070"/>
          <ac:picMkLst>
            <pc:docMk/>
            <pc:sldMk cId="2074755082" sldId="412"/>
            <ac:picMk id="5" creationId="{E5E5FF0E-B161-FFD0-91C0-D081A72D39C8}"/>
          </ac:picMkLst>
        </pc:picChg>
      </pc:sldChg>
      <pc:sldChg chg="addSp delSp modSp add mod">
        <pc:chgData name="gerry.sorokin@outlook.com" userId="526de2c336dd9e81" providerId="LiveId" clId="{EAE98563-5148-4CD9-8C4B-D617C4E7590A}" dt="2024-02-14T23:19:21.214" v="8110"/>
        <pc:sldMkLst>
          <pc:docMk/>
          <pc:sldMk cId="1710953906" sldId="413"/>
        </pc:sldMkLst>
        <pc:spChg chg="mod">
          <ac:chgData name="gerry.sorokin@outlook.com" userId="526de2c336dd9e81" providerId="LiveId" clId="{EAE98563-5148-4CD9-8C4B-D617C4E7590A}" dt="2024-02-14T23:18:56.191" v="8109" actId="27636"/>
          <ac:spMkLst>
            <pc:docMk/>
            <pc:sldMk cId="1710953906" sldId="413"/>
            <ac:spMk id="3" creationId="{FA205371-A2D9-2FC4-A768-D067C1D11415}"/>
          </ac:spMkLst>
        </pc:spChg>
        <pc:picChg chg="add del mod">
          <ac:chgData name="gerry.sorokin@outlook.com" userId="526de2c336dd9e81" providerId="LiveId" clId="{EAE98563-5148-4CD9-8C4B-D617C4E7590A}" dt="2024-02-14T23:16:55.619" v="8103" actId="478"/>
          <ac:picMkLst>
            <pc:docMk/>
            <pc:sldMk cId="1710953906" sldId="413"/>
            <ac:picMk id="4" creationId="{92A676B4-7871-9AE8-6B7C-EAF1958FD7FE}"/>
          </ac:picMkLst>
        </pc:picChg>
        <pc:picChg chg="add mod">
          <ac:chgData name="gerry.sorokin@outlook.com" userId="526de2c336dd9e81" providerId="LiveId" clId="{EAE98563-5148-4CD9-8C4B-D617C4E7590A}" dt="2024-02-14T23:19:21.214" v="8110"/>
          <ac:picMkLst>
            <pc:docMk/>
            <pc:sldMk cId="1710953906" sldId="413"/>
            <ac:picMk id="16386" creationId="{A855BF09-9137-C364-D958-5608E0EF9A9D}"/>
          </ac:picMkLst>
        </pc:picChg>
      </pc:sldChg>
      <pc:sldChg chg="addSp delSp modSp add mod">
        <pc:chgData name="gerry.sorokin@outlook.com" userId="526de2c336dd9e81" providerId="LiveId" clId="{EAE98563-5148-4CD9-8C4B-D617C4E7590A}" dt="2024-02-14T23:27:54.095" v="8152"/>
        <pc:sldMkLst>
          <pc:docMk/>
          <pc:sldMk cId="1104320458" sldId="414"/>
        </pc:sldMkLst>
        <pc:spChg chg="mod">
          <ac:chgData name="gerry.sorokin@outlook.com" userId="526de2c336dd9e81" providerId="LiveId" clId="{EAE98563-5148-4CD9-8C4B-D617C4E7590A}" dt="2024-02-14T23:27:19.619" v="8148" actId="14100"/>
          <ac:spMkLst>
            <pc:docMk/>
            <pc:sldMk cId="1104320458" sldId="414"/>
            <ac:spMk id="3" creationId="{E73798E5-1AE2-7621-D8FE-F3FD4EB4F1B6}"/>
          </ac:spMkLst>
        </pc:spChg>
        <pc:picChg chg="add del mod">
          <ac:chgData name="gerry.sorokin@outlook.com" userId="526de2c336dd9e81" providerId="LiveId" clId="{EAE98563-5148-4CD9-8C4B-D617C4E7590A}" dt="2024-02-14T23:27:15.579" v="8146" actId="478"/>
          <ac:picMkLst>
            <pc:docMk/>
            <pc:sldMk cId="1104320458" sldId="414"/>
            <ac:picMk id="4" creationId="{6A9D9CAC-C434-1246-1535-519D68BA8AC3}"/>
          </ac:picMkLst>
        </pc:picChg>
        <pc:picChg chg="add mod">
          <ac:chgData name="gerry.sorokin@outlook.com" userId="526de2c336dd9e81" providerId="LiveId" clId="{EAE98563-5148-4CD9-8C4B-D617C4E7590A}" dt="2024-02-14T23:27:48.091" v="8151"/>
          <ac:picMkLst>
            <pc:docMk/>
            <pc:sldMk cId="1104320458" sldId="414"/>
            <ac:picMk id="5" creationId="{D9C28D9B-0AEA-27D9-D483-E92B38C25777}"/>
          </ac:picMkLst>
        </pc:picChg>
        <pc:picChg chg="add mod">
          <ac:chgData name="gerry.sorokin@outlook.com" userId="526de2c336dd9e81" providerId="LiveId" clId="{EAE98563-5148-4CD9-8C4B-D617C4E7590A}" dt="2024-02-14T23:27:54.095" v="8152"/>
          <ac:picMkLst>
            <pc:docMk/>
            <pc:sldMk cId="1104320458" sldId="414"/>
            <ac:picMk id="18434" creationId="{7654A69D-18E2-980B-0FC8-5C45462D6EF6}"/>
          </ac:picMkLst>
        </pc:picChg>
      </pc:sldChg>
      <pc:sldChg chg="addSp modSp add mod">
        <pc:chgData name="gerry.sorokin@outlook.com" userId="526de2c336dd9e81" providerId="LiveId" clId="{EAE98563-5148-4CD9-8C4B-D617C4E7590A}" dt="2024-02-14T23:30:57.911" v="8168"/>
        <pc:sldMkLst>
          <pc:docMk/>
          <pc:sldMk cId="29566950" sldId="415"/>
        </pc:sldMkLst>
        <pc:spChg chg="mod">
          <ac:chgData name="gerry.sorokin@outlook.com" userId="526de2c336dd9e81" providerId="LiveId" clId="{EAE98563-5148-4CD9-8C4B-D617C4E7590A}" dt="2024-02-14T23:30:38.857" v="8165" actId="27636"/>
          <ac:spMkLst>
            <pc:docMk/>
            <pc:sldMk cId="29566950" sldId="415"/>
            <ac:spMk id="3" creationId="{DDDD2FF0-C702-7F6F-95BF-BF7E62FAD4F4}"/>
          </ac:spMkLst>
        </pc:spChg>
        <pc:picChg chg="add mod">
          <ac:chgData name="gerry.sorokin@outlook.com" userId="526de2c336dd9e81" providerId="LiveId" clId="{EAE98563-5148-4CD9-8C4B-D617C4E7590A}" dt="2024-02-14T23:30:57.911" v="8168"/>
          <ac:picMkLst>
            <pc:docMk/>
            <pc:sldMk cId="29566950" sldId="415"/>
            <ac:picMk id="4" creationId="{639C72CE-888A-3D5E-6151-13E0E477CA4B}"/>
          </ac:picMkLst>
        </pc:picChg>
      </pc:sldChg>
      <pc:sldChg chg="modSp add del mod">
        <pc:chgData name="gerry.sorokin@outlook.com" userId="526de2c336dd9e81" providerId="LiveId" clId="{EAE98563-5148-4CD9-8C4B-D617C4E7590A}" dt="2024-02-14T21:41:48.192" v="7003" actId="47"/>
        <pc:sldMkLst>
          <pc:docMk/>
          <pc:sldMk cId="1037775116" sldId="416"/>
        </pc:sldMkLst>
        <pc:spChg chg="mod">
          <ac:chgData name="gerry.sorokin@outlook.com" userId="526de2c336dd9e81" providerId="LiveId" clId="{EAE98563-5148-4CD9-8C4B-D617C4E7590A}" dt="2024-02-12T20:27:59.183" v="4355" actId="6549"/>
          <ac:spMkLst>
            <pc:docMk/>
            <pc:sldMk cId="1037775116" sldId="416"/>
            <ac:spMk id="3" creationId="{EF3FBC47-6B60-C2C2-D44E-D046375C41D8}"/>
          </ac:spMkLst>
        </pc:spChg>
      </pc:sldChg>
      <pc:sldChg chg="add del">
        <pc:chgData name="gerry.sorokin@outlook.com" userId="526de2c336dd9e81" providerId="LiveId" clId="{EAE98563-5148-4CD9-8C4B-D617C4E7590A}" dt="2024-02-09T09:42:27.045" v="246" actId="47"/>
        <pc:sldMkLst>
          <pc:docMk/>
          <pc:sldMk cId="1635568264" sldId="417"/>
        </pc:sldMkLst>
      </pc:sldChg>
      <pc:sldChg chg="add del">
        <pc:chgData name="gerry.sorokin@outlook.com" userId="526de2c336dd9e81" providerId="LiveId" clId="{EAE98563-5148-4CD9-8C4B-D617C4E7590A}" dt="2024-02-09T09:42:27.045" v="246" actId="47"/>
        <pc:sldMkLst>
          <pc:docMk/>
          <pc:sldMk cId="1876920757" sldId="418"/>
        </pc:sldMkLst>
      </pc:sldChg>
      <pc:sldChg chg="modSp add mod">
        <pc:chgData name="gerry.sorokin@outlook.com" userId="526de2c336dd9e81" providerId="LiveId" clId="{EAE98563-5148-4CD9-8C4B-D617C4E7590A}" dt="2024-02-14T17:03:06.483" v="6481" actId="20577"/>
        <pc:sldMkLst>
          <pc:docMk/>
          <pc:sldMk cId="3969123542" sldId="444"/>
        </pc:sldMkLst>
        <pc:spChg chg="mod">
          <ac:chgData name="gerry.sorokin@outlook.com" userId="526de2c336dd9e81" providerId="LiveId" clId="{EAE98563-5148-4CD9-8C4B-D617C4E7590A}" dt="2024-02-14T17:03:06.483" v="6481" actId="20577"/>
          <ac:spMkLst>
            <pc:docMk/>
            <pc:sldMk cId="3969123542" sldId="444"/>
            <ac:spMk id="3" creationId="{864FAF31-A820-6A0E-B174-90B23603E350}"/>
          </ac:spMkLst>
        </pc:spChg>
      </pc:sldChg>
      <pc:sldChg chg="add">
        <pc:chgData name="gerry.sorokin@outlook.com" userId="526de2c336dd9e81" providerId="LiveId" clId="{EAE98563-5148-4CD9-8C4B-D617C4E7590A}" dt="2024-02-10T11:21:19.307" v="2247"/>
        <pc:sldMkLst>
          <pc:docMk/>
          <pc:sldMk cId="2903139145" sldId="447"/>
        </pc:sldMkLst>
      </pc:sldChg>
      <pc:sldChg chg="modSp add mod">
        <pc:chgData name="gerry.sorokin@outlook.com" userId="526de2c336dd9e81" providerId="LiveId" clId="{EAE98563-5148-4CD9-8C4B-D617C4E7590A}" dt="2024-02-14T17:02:59.124" v="6479" actId="20577"/>
        <pc:sldMkLst>
          <pc:docMk/>
          <pc:sldMk cId="2943167684" sldId="454"/>
        </pc:sldMkLst>
        <pc:spChg chg="mod">
          <ac:chgData name="gerry.sorokin@outlook.com" userId="526de2c336dd9e81" providerId="LiveId" clId="{EAE98563-5148-4CD9-8C4B-D617C4E7590A}" dt="2024-02-14T17:02:59.124" v="6479" actId="20577"/>
          <ac:spMkLst>
            <pc:docMk/>
            <pc:sldMk cId="2943167684" sldId="454"/>
            <ac:spMk id="3" creationId="{DFEC8E98-4630-6DFB-02CF-B437395614D9}"/>
          </ac:spMkLst>
        </pc:spChg>
      </pc:sldChg>
      <pc:sldChg chg="add">
        <pc:chgData name="gerry.sorokin@outlook.com" userId="526de2c336dd9e81" providerId="LiveId" clId="{EAE98563-5148-4CD9-8C4B-D617C4E7590A}" dt="2024-02-13T08:01:43.321" v="4850"/>
        <pc:sldMkLst>
          <pc:docMk/>
          <pc:sldMk cId="4007690419" sldId="455"/>
        </pc:sldMkLst>
      </pc:sldChg>
      <pc:sldChg chg="modSp add mod">
        <pc:chgData name="gerry.sorokin@outlook.com" userId="526de2c336dd9e81" providerId="LiveId" clId="{EAE98563-5148-4CD9-8C4B-D617C4E7590A}" dt="2024-02-14T17:02:44.319" v="6477" actId="27636"/>
        <pc:sldMkLst>
          <pc:docMk/>
          <pc:sldMk cId="4213139775" sldId="456"/>
        </pc:sldMkLst>
        <pc:spChg chg="mod">
          <ac:chgData name="gerry.sorokin@outlook.com" userId="526de2c336dd9e81" providerId="LiveId" clId="{EAE98563-5148-4CD9-8C4B-D617C4E7590A}" dt="2024-02-14T17:02:44.319" v="6477" actId="27636"/>
          <ac:spMkLst>
            <pc:docMk/>
            <pc:sldMk cId="4213139775" sldId="456"/>
            <ac:spMk id="3" creationId="{0836C844-0A8C-C461-0B02-00000DF348F4}"/>
          </ac:spMkLst>
        </pc:spChg>
      </pc:sldChg>
      <pc:sldChg chg="add del">
        <pc:chgData name="gerry.sorokin@outlook.com" userId="526de2c336dd9e81" providerId="LiveId" clId="{EAE98563-5148-4CD9-8C4B-D617C4E7590A}" dt="2024-02-09T09:42:31.019" v="247" actId="47"/>
        <pc:sldMkLst>
          <pc:docMk/>
          <pc:sldMk cId="1020793204" sldId="457"/>
        </pc:sldMkLst>
      </pc:sldChg>
      <pc:sldChg chg="add del">
        <pc:chgData name="gerry.sorokin@outlook.com" userId="526de2c336dd9e81" providerId="LiveId" clId="{EAE98563-5148-4CD9-8C4B-D617C4E7590A}" dt="2024-02-09T09:42:27.045" v="246" actId="47"/>
        <pc:sldMkLst>
          <pc:docMk/>
          <pc:sldMk cId="220764391" sldId="461"/>
        </pc:sldMkLst>
      </pc:sldChg>
      <pc:sldChg chg="add del">
        <pc:chgData name="gerry.sorokin@outlook.com" userId="526de2c336dd9e81" providerId="LiveId" clId="{EAE98563-5148-4CD9-8C4B-D617C4E7590A}" dt="2024-02-09T09:42:27.045" v="246" actId="47"/>
        <pc:sldMkLst>
          <pc:docMk/>
          <pc:sldMk cId="1516338564" sldId="462"/>
        </pc:sldMkLst>
      </pc:sldChg>
      <pc:sldChg chg="addSp modSp new mod">
        <pc:chgData name="gerry.sorokin@outlook.com" userId="526de2c336dd9e81" providerId="LiveId" clId="{EAE98563-5148-4CD9-8C4B-D617C4E7590A}" dt="2024-02-10T10:14:40.147" v="1668"/>
        <pc:sldMkLst>
          <pc:docMk/>
          <pc:sldMk cId="3841617614" sldId="463"/>
        </pc:sldMkLst>
        <pc:spChg chg="mod">
          <ac:chgData name="gerry.sorokin@outlook.com" userId="526de2c336dd9e81" providerId="LiveId" clId="{EAE98563-5148-4CD9-8C4B-D617C4E7590A}" dt="2024-02-09T09:39:58.989" v="31" actId="20577"/>
          <ac:spMkLst>
            <pc:docMk/>
            <pc:sldMk cId="3841617614" sldId="463"/>
            <ac:spMk id="2" creationId="{383F7B1E-E472-C67A-60D8-D274FAE0EA61}"/>
          </ac:spMkLst>
        </pc:spChg>
        <pc:spChg chg="mod">
          <ac:chgData name="gerry.sorokin@outlook.com" userId="526de2c336dd9e81" providerId="LiveId" clId="{EAE98563-5148-4CD9-8C4B-D617C4E7590A}" dt="2024-02-10T10:13:15.957" v="1656" actId="27636"/>
          <ac:spMkLst>
            <pc:docMk/>
            <pc:sldMk cId="3841617614" sldId="463"/>
            <ac:spMk id="3" creationId="{67675DE4-9C37-8FEB-5362-1A0587BDD39F}"/>
          </ac:spMkLst>
        </pc:spChg>
        <pc:picChg chg="add mod">
          <ac:chgData name="gerry.sorokin@outlook.com" userId="526de2c336dd9e81" providerId="LiveId" clId="{EAE98563-5148-4CD9-8C4B-D617C4E7590A}" dt="2024-02-10T10:14:40.147" v="1668"/>
          <ac:picMkLst>
            <pc:docMk/>
            <pc:sldMk cId="3841617614" sldId="463"/>
            <ac:picMk id="4" creationId="{07E4AC08-964B-E73E-C328-A855C99BCFDF}"/>
          </ac:picMkLst>
        </pc:picChg>
        <pc:picChg chg="add mod">
          <ac:chgData name="gerry.sorokin@outlook.com" userId="526de2c336dd9e81" providerId="LiveId" clId="{EAE98563-5148-4CD9-8C4B-D617C4E7590A}" dt="2024-02-10T10:14:40.147" v="1668"/>
          <ac:picMkLst>
            <pc:docMk/>
            <pc:sldMk cId="3841617614" sldId="463"/>
            <ac:picMk id="5" creationId="{663FDA44-D46D-A70E-4503-C6EBBC3DC59C}"/>
          </ac:picMkLst>
        </pc:picChg>
      </pc:sldChg>
      <pc:sldChg chg="addSp modSp new mod">
        <pc:chgData name="gerry.sorokin@outlook.com" userId="526de2c336dd9e81" providerId="LiveId" clId="{EAE98563-5148-4CD9-8C4B-D617C4E7590A}" dt="2024-02-13T07:59:57.336" v="4831" actId="1076"/>
        <pc:sldMkLst>
          <pc:docMk/>
          <pc:sldMk cId="3150583959" sldId="464"/>
        </pc:sldMkLst>
        <pc:spChg chg="mod">
          <ac:chgData name="gerry.sorokin@outlook.com" userId="526de2c336dd9e81" providerId="LiveId" clId="{EAE98563-5148-4CD9-8C4B-D617C4E7590A}" dt="2024-02-09T09:39:48.364" v="26" actId="20577"/>
          <ac:spMkLst>
            <pc:docMk/>
            <pc:sldMk cId="3150583959" sldId="464"/>
            <ac:spMk id="2" creationId="{229CC5C4-E116-1E32-9F2C-E33C222DE38C}"/>
          </ac:spMkLst>
        </pc:spChg>
        <pc:spChg chg="mod">
          <ac:chgData name="gerry.sorokin@outlook.com" userId="526de2c336dd9e81" providerId="LiveId" clId="{EAE98563-5148-4CD9-8C4B-D617C4E7590A}" dt="2024-02-13T07:59:40.343" v="4826" actId="14100"/>
          <ac:spMkLst>
            <pc:docMk/>
            <pc:sldMk cId="3150583959" sldId="464"/>
            <ac:spMk id="3" creationId="{9769AF9A-6DAB-02DA-6352-463B9D5EC15E}"/>
          </ac:spMkLst>
        </pc:spChg>
        <pc:picChg chg="add mod">
          <ac:chgData name="gerry.sorokin@outlook.com" userId="526de2c336dd9e81" providerId="LiveId" clId="{EAE98563-5148-4CD9-8C4B-D617C4E7590A}" dt="2024-02-13T07:59:57.336" v="4831" actId="1076"/>
          <ac:picMkLst>
            <pc:docMk/>
            <pc:sldMk cId="3150583959" sldId="464"/>
            <ac:picMk id="4" creationId="{781A4EC9-A3FB-E862-9AF8-B4D83ED2FF49}"/>
          </ac:picMkLst>
        </pc:picChg>
        <pc:picChg chg="add mod">
          <ac:chgData name="gerry.sorokin@outlook.com" userId="526de2c336dd9e81" providerId="LiveId" clId="{EAE98563-5148-4CD9-8C4B-D617C4E7590A}" dt="2024-02-13T07:59:50.300" v="4829" actId="1076"/>
          <ac:picMkLst>
            <pc:docMk/>
            <pc:sldMk cId="3150583959" sldId="464"/>
            <ac:picMk id="5" creationId="{5FDBB432-F8A3-E76B-D0B4-3451E37BE10A}"/>
          </ac:picMkLst>
        </pc:picChg>
      </pc:sldChg>
      <pc:sldChg chg="addSp delSp modSp new mod ord">
        <pc:chgData name="gerry.sorokin@outlook.com" userId="526de2c336dd9e81" providerId="LiveId" clId="{EAE98563-5148-4CD9-8C4B-D617C4E7590A}" dt="2024-02-10T11:17:21.516" v="2218" actId="1076"/>
        <pc:sldMkLst>
          <pc:docMk/>
          <pc:sldMk cId="2268491939" sldId="465"/>
        </pc:sldMkLst>
        <pc:spChg chg="mod">
          <ac:chgData name="gerry.sorokin@outlook.com" userId="526de2c336dd9e81" providerId="LiveId" clId="{EAE98563-5148-4CD9-8C4B-D617C4E7590A}" dt="2024-02-09T09:40:35.189" v="112" actId="20577"/>
          <ac:spMkLst>
            <pc:docMk/>
            <pc:sldMk cId="2268491939" sldId="465"/>
            <ac:spMk id="2" creationId="{7BC71CD5-8B54-14B2-FA2D-3EA4E54674B7}"/>
          </ac:spMkLst>
        </pc:spChg>
        <pc:spChg chg="mod">
          <ac:chgData name="gerry.sorokin@outlook.com" userId="526de2c336dd9e81" providerId="LiveId" clId="{EAE98563-5148-4CD9-8C4B-D617C4E7590A}" dt="2024-02-10T11:15:05.694" v="2196" actId="6549"/>
          <ac:spMkLst>
            <pc:docMk/>
            <pc:sldMk cId="2268491939" sldId="465"/>
            <ac:spMk id="3" creationId="{224FD2CC-DB1D-1998-BE41-08C4763C9C8A}"/>
          </ac:spMkLst>
        </pc:spChg>
        <pc:picChg chg="add del mod">
          <ac:chgData name="gerry.sorokin@outlook.com" userId="526de2c336dd9e81" providerId="LiveId" clId="{EAE98563-5148-4CD9-8C4B-D617C4E7590A}" dt="2024-02-10T11:16:26.309" v="2206" actId="478"/>
          <ac:picMkLst>
            <pc:docMk/>
            <pc:sldMk cId="2268491939" sldId="465"/>
            <ac:picMk id="4" creationId="{6E06F060-7209-B822-4353-F3CF050E58AE}"/>
          </ac:picMkLst>
        </pc:picChg>
        <pc:picChg chg="add del mod">
          <ac:chgData name="gerry.sorokin@outlook.com" userId="526de2c336dd9e81" providerId="LiveId" clId="{EAE98563-5148-4CD9-8C4B-D617C4E7590A}" dt="2024-02-10T11:16:14.203" v="2202" actId="21"/>
          <ac:picMkLst>
            <pc:docMk/>
            <pc:sldMk cId="2268491939" sldId="465"/>
            <ac:picMk id="5" creationId="{1FF4B781-6212-E6DC-9DEC-AC6B001818F2}"/>
          </ac:picMkLst>
        </pc:picChg>
        <pc:picChg chg="add mod">
          <ac:chgData name="gerry.sorokin@outlook.com" userId="526de2c336dd9e81" providerId="LiveId" clId="{EAE98563-5148-4CD9-8C4B-D617C4E7590A}" dt="2024-02-10T11:17:21.516" v="2218" actId="1076"/>
          <ac:picMkLst>
            <pc:docMk/>
            <pc:sldMk cId="2268491939" sldId="465"/>
            <ac:picMk id="6" creationId="{588BE731-55C6-D6D6-480A-BF9709E08471}"/>
          </ac:picMkLst>
        </pc:picChg>
      </pc:sldChg>
      <pc:sldChg chg="addSp modSp new mod">
        <pc:chgData name="gerry.sorokin@outlook.com" userId="526de2c336dd9e81" providerId="LiveId" clId="{EAE98563-5148-4CD9-8C4B-D617C4E7590A}" dt="2024-02-10T15:07:28.657" v="2797" actId="27636"/>
        <pc:sldMkLst>
          <pc:docMk/>
          <pc:sldMk cId="2891514333" sldId="466"/>
        </pc:sldMkLst>
        <pc:spChg chg="mod">
          <ac:chgData name="gerry.sorokin@outlook.com" userId="526de2c336dd9e81" providerId="LiveId" clId="{EAE98563-5148-4CD9-8C4B-D617C4E7590A}" dt="2024-02-09T09:41:08.476" v="160" actId="20577"/>
          <ac:spMkLst>
            <pc:docMk/>
            <pc:sldMk cId="2891514333" sldId="466"/>
            <ac:spMk id="2" creationId="{D6D940D7-CB18-25C3-B23E-92A1D3A363D0}"/>
          </ac:spMkLst>
        </pc:spChg>
        <pc:spChg chg="mod">
          <ac:chgData name="gerry.sorokin@outlook.com" userId="526de2c336dd9e81" providerId="LiveId" clId="{EAE98563-5148-4CD9-8C4B-D617C4E7590A}" dt="2024-02-10T15:07:28.657" v="2797" actId="27636"/>
          <ac:spMkLst>
            <pc:docMk/>
            <pc:sldMk cId="2891514333" sldId="466"/>
            <ac:spMk id="3" creationId="{E299E914-2E72-18AD-BC16-2F0EB2C67266}"/>
          </ac:spMkLst>
        </pc:spChg>
        <pc:picChg chg="add mod">
          <ac:chgData name="gerry.sorokin@outlook.com" userId="526de2c336dd9e81" providerId="LiveId" clId="{EAE98563-5148-4CD9-8C4B-D617C4E7590A}" dt="2024-02-10T15:07:20.971" v="2795"/>
          <ac:picMkLst>
            <pc:docMk/>
            <pc:sldMk cId="2891514333" sldId="466"/>
            <ac:picMk id="4" creationId="{FC1550E4-2B7A-E2F5-374E-3036D4513F2C}"/>
          </ac:picMkLst>
        </pc:picChg>
      </pc:sldChg>
      <pc:sldChg chg="addSp modSp new mod">
        <pc:chgData name="gerry.sorokin@outlook.com" userId="526de2c336dd9e81" providerId="LiveId" clId="{EAE98563-5148-4CD9-8C4B-D617C4E7590A}" dt="2024-02-10T15:53:51.919" v="2970" actId="1076"/>
        <pc:sldMkLst>
          <pc:docMk/>
          <pc:sldMk cId="474023456" sldId="467"/>
        </pc:sldMkLst>
        <pc:spChg chg="mod">
          <ac:chgData name="gerry.sorokin@outlook.com" userId="526de2c336dd9e81" providerId="LiveId" clId="{EAE98563-5148-4CD9-8C4B-D617C4E7590A}" dt="2024-02-09T09:41:22.458" v="188" actId="20577"/>
          <ac:spMkLst>
            <pc:docMk/>
            <pc:sldMk cId="474023456" sldId="467"/>
            <ac:spMk id="2" creationId="{639D5318-EA19-5347-02AA-CC976E4C2212}"/>
          </ac:spMkLst>
        </pc:spChg>
        <pc:spChg chg="mod">
          <ac:chgData name="gerry.sorokin@outlook.com" userId="526de2c336dd9e81" providerId="LiveId" clId="{EAE98563-5148-4CD9-8C4B-D617C4E7590A}" dt="2024-02-10T15:06:16.836" v="2789" actId="27636"/>
          <ac:spMkLst>
            <pc:docMk/>
            <pc:sldMk cId="474023456" sldId="467"/>
            <ac:spMk id="3" creationId="{5EEFA0AA-5837-AC8D-AE3C-F2910FB4816A}"/>
          </ac:spMkLst>
        </pc:spChg>
        <pc:picChg chg="add mod">
          <ac:chgData name="gerry.sorokin@outlook.com" userId="526de2c336dd9e81" providerId="LiveId" clId="{EAE98563-5148-4CD9-8C4B-D617C4E7590A}" dt="2024-02-10T15:53:51.919" v="2970" actId="1076"/>
          <ac:picMkLst>
            <pc:docMk/>
            <pc:sldMk cId="474023456" sldId="467"/>
            <ac:picMk id="4" creationId="{D3F7EF8C-4E6E-7E75-5B82-5B6E78736E2A}"/>
          </ac:picMkLst>
        </pc:picChg>
      </pc:sldChg>
      <pc:sldChg chg="new del">
        <pc:chgData name="gerry.sorokin@outlook.com" userId="526de2c336dd9e81" providerId="LiveId" clId="{EAE98563-5148-4CD9-8C4B-D617C4E7590A}" dt="2024-02-09T09:42:08.874" v="244" actId="47"/>
        <pc:sldMkLst>
          <pc:docMk/>
          <pc:sldMk cId="3579253504" sldId="468"/>
        </pc:sldMkLst>
      </pc:sldChg>
      <pc:sldChg chg="new del">
        <pc:chgData name="gerry.sorokin@outlook.com" userId="526de2c336dd9e81" providerId="LiveId" clId="{EAE98563-5148-4CD9-8C4B-D617C4E7590A}" dt="2024-02-09T09:42:09.817" v="245" actId="47"/>
        <pc:sldMkLst>
          <pc:docMk/>
          <pc:sldMk cId="3820008406" sldId="469"/>
        </pc:sldMkLst>
      </pc:sldChg>
      <pc:sldChg chg="modSp new del mod">
        <pc:chgData name="gerry.sorokin@outlook.com" userId="526de2c336dd9e81" providerId="LiveId" clId="{EAE98563-5148-4CD9-8C4B-D617C4E7590A}" dt="2024-02-10T13:25:22.281" v="2620" actId="2696"/>
        <pc:sldMkLst>
          <pc:docMk/>
          <pc:sldMk cId="1585337352" sldId="470"/>
        </pc:sldMkLst>
        <pc:spChg chg="mod">
          <ac:chgData name="gerry.sorokin@outlook.com" userId="526de2c336dd9e81" providerId="LiveId" clId="{EAE98563-5148-4CD9-8C4B-D617C4E7590A}" dt="2024-02-09T09:41:46.415" v="200" actId="14100"/>
          <ac:spMkLst>
            <pc:docMk/>
            <pc:sldMk cId="1585337352" sldId="470"/>
            <ac:spMk id="2" creationId="{4C091C92-045E-AF90-FA87-2F8C0AF64C8F}"/>
          </ac:spMkLst>
        </pc:spChg>
        <pc:spChg chg="mod">
          <ac:chgData name="gerry.sorokin@outlook.com" userId="526de2c336dd9e81" providerId="LiveId" clId="{EAE98563-5148-4CD9-8C4B-D617C4E7590A}" dt="2024-02-10T13:25:06.186" v="2619" actId="27636"/>
          <ac:spMkLst>
            <pc:docMk/>
            <pc:sldMk cId="1585337352" sldId="470"/>
            <ac:spMk id="3" creationId="{FF702846-691D-A4DD-E063-1B184D856FAB}"/>
          </ac:spMkLst>
        </pc:spChg>
      </pc:sldChg>
      <pc:sldChg chg="addSp delSp modSp new mod">
        <pc:chgData name="gerry.sorokin@outlook.com" userId="526de2c336dd9e81" providerId="LiveId" clId="{EAE98563-5148-4CD9-8C4B-D617C4E7590A}" dt="2024-02-10T15:29:03.323" v="2898"/>
        <pc:sldMkLst>
          <pc:docMk/>
          <pc:sldMk cId="3124251780" sldId="471"/>
        </pc:sldMkLst>
        <pc:spChg chg="mod">
          <ac:chgData name="gerry.sorokin@outlook.com" userId="526de2c336dd9e81" providerId="LiveId" clId="{EAE98563-5148-4CD9-8C4B-D617C4E7590A}" dt="2024-02-10T15:28:01.964" v="2894" actId="1076"/>
          <ac:spMkLst>
            <pc:docMk/>
            <pc:sldMk cId="3124251780" sldId="471"/>
            <ac:spMk id="2" creationId="{0B3FA1AF-0AAC-E814-DDCD-68B34B9B79DD}"/>
          </ac:spMkLst>
        </pc:spChg>
        <pc:spChg chg="mod">
          <ac:chgData name="gerry.sorokin@outlook.com" userId="526de2c336dd9e81" providerId="LiveId" clId="{EAE98563-5148-4CD9-8C4B-D617C4E7590A}" dt="2024-02-10T15:28:10.736" v="2897" actId="27636"/>
          <ac:spMkLst>
            <pc:docMk/>
            <pc:sldMk cId="3124251780" sldId="471"/>
            <ac:spMk id="3" creationId="{0266C428-05BB-43BB-F420-75FEBA7E6910}"/>
          </ac:spMkLst>
        </pc:spChg>
        <pc:picChg chg="add del mod">
          <ac:chgData name="gerry.sorokin@outlook.com" userId="526de2c336dd9e81" providerId="LiveId" clId="{EAE98563-5148-4CD9-8C4B-D617C4E7590A}" dt="2024-02-10T15:25:41.894" v="2882" actId="478"/>
          <ac:picMkLst>
            <pc:docMk/>
            <pc:sldMk cId="3124251780" sldId="471"/>
            <ac:picMk id="4" creationId="{F20C7E56-5D50-1F62-214E-17F2209579D0}"/>
          </ac:picMkLst>
        </pc:picChg>
        <pc:picChg chg="add mod">
          <ac:chgData name="gerry.sorokin@outlook.com" userId="526de2c336dd9e81" providerId="LiveId" clId="{EAE98563-5148-4CD9-8C4B-D617C4E7590A}" dt="2024-02-10T15:28:08.466" v="2895" actId="1076"/>
          <ac:picMkLst>
            <pc:docMk/>
            <pc:sldMk cId="3124251780" sldId="471"/>
            <ac:picMk id="5" creationId="{AD3CB387-A1AA-48C3-8729-3D071D52BBFD}"/>
          </ac:picMkLst>
        </pc:picChg>
        <pc:picChg chg="add mod">
          <ac:chgData name="gerry.sorokin@outlook.com" userId="526de2c336dd9e81" providerId="LiveId" clId="{EAE98563-5148-4CD9-8C4B-D617C4E7590A}" dt="2024-02-10T15:29:03.323" v="2898"/>
          <ac:picMkLst>
            <pc:docMk/>
            <pc:sldMk cId="3124251780" sldId="471"/>
            <ac:picMk id="6" creationId="{1DB448B5-F8CB-D722-8B1D-60DF2F6C5454}"/>
          </ac:picMkLst>
        </pc:picChg>
      </pc:sldChg>
      <pc:sldChg chg="modSp new del mod">
        <pc:chgData name="gerry.sorokin@outlook.com" userId="526de2c336dd9e81" providerId="LiveId" clId="{EAE98563-5148-4CD9-8C4B-D617C4E7590A}" dt="2024-02-10T10:05:50.801" v="1588" actId="47"/>
        <pc:sldMkLst>
          <pc:docMk/>
          <pc:sldMk cId="1039534402" sldId="472"/>
        </pc:sldMkLst>
        <pc:spChg chg="mod">
          <ac:chgData name="gerry.sorokin@outlook.com" userId="526de2c336dd9e81" providerId="LiveId" clId="{EAE98563-5148-4CD9-8C4B-D617C4E7590A}" dt="2024-02-09T09:42:55.469" v="250" actId="20577"/>
          <ac:spMkLst>
            <pc:docMk/>
            <pc:sldMk cId="1039534402" sldId="472"/>
            <ac:spMk id="2" creationId="{30FE2E9C-3DBC-7C68-8273-54807ABC1999}"/>
          </ac:spMkLst>
        </pc:spChg>
      </pc:sldChg>
      <pc:sldChg chg="addSp delSp modSp add mod modNotesTx">
        <pc:chgData name="gerry.sorokin@outlook.com" userId="526de2c336dd9e81" providerId="LiveId" clId="{EAE98563-5148-4CD9-8C4B-D617C4E7590A}" dt="2024-02-09T11:20:36.298" v="887" actId="1076"/>
        <pc:sldMkLst>
          <pc:docMk/>
          <pc:sldMk cId="2248259756" sldId="473"/>
        </pc:sldMkLst>
        <pc:spChg chg="mod">
          <ac:chgData name="gerry.sorokin@outlook.com" userId="526de2c336dd9e81" providerId="LiveId" clId="{EAE98563-5148-4CD9-8C4B-D617C4E7590A}" dt="2024-02-09T10:51:59.725" v="821" actId="27636"/>
          <ac:spMkLst>
            <pc:docMk/>
            <pc:sldMk cId="2248259756" sldId="473"/>
            <ac:spMk id="3" creationId="{2A05EB46-E233-2520-FA40-6E82D0C515E6}"/>
          </ac:spMkLst>
        </pc:spChg>
        <pc:picChg chg="add del mod">
          <ac:chgData name="gerry.sorokin@outlook.com" userId="526de2c336dd9e81" providerId="LiveId" clId="{EAE98563-5148-4CD9-8C4B-D617C4E7590A}" dt="2024-02-09T11:18:07.197" v="863" actId="478"/>
          <ac:picMkLst>
            <pc:docMk/>
            <pc:sldMk cId="2248259756" sldId="473"/>
            <ac:picMk id="4" creationId="{1E5028CD-BC1F-A0CF-1D2A-C85B1F0FA8FF}"/>
          </ac:picMkLst>
        </pc:picChg>
        <pc:picChg chg="add mod">
          <ac:chgData name="gerry.sorokin@outlook.com" userId="526de2c336dd9e81" providerId="LiveId" clId="{EAE98563-5148-4CD9-8C4B-D617C4E7590A}" dt="2024-02-09T11:20:36.298" v="887" actId="1076"/>
          <ac:picMkLst>
            <pc:docMk/>
            <pc:sldMk cId="2248259756" sldId="473"/>
            <ac:picMk id="5" creationId="{B462A8FF-0959-CCE4-6CC3-407380F5EE48}"/>
          </ac:picMkLst>
        </pc:picChg>
      </pc:sldChg>
      <pc:sldChg chg="addSp modSp add mod ord">
        <pc:chgData name="gerry.sorokin@outlook.com" userId="526de2c336dd9e81" providerId="LiveId" clId="{EAE98563-5148-4CD9-8C4B-D617C4E7590A}" dt="2024-02-09T11:08:28.016" v="856"/>
        <pc:sldMkLst>
          <pc:docMk/>
          <pc:sldMk cId="1976303059" sldId="474"/>
        </pc:sldMkLst>
        <pc:spChg chg="mod">
          <ac:chgData name="gerry.sorokin@outlook.com" userId="526de2c336dd9e81" providerId="LiveId" clId="{EAE98563-5148-4CD9-8C4B-D617C4E7590A}" dt="2024-02-09T11:08:03.518" v="855" actId="20577"/>
          <ac:spMkLst>
            <pc:docMk/>
            <pc:sldMk cId="1976303059" sldId="474"/>
            <ac:spMk id="3" creationId="{0A5B7CFE-CF5D-80DA-BF26-B94E8DFB1114}"/>
          </ac:spMkLst>
        </pc:spChg>
        <pc:picChg chg="add mod modCrop">
          <ac:chgData name="gerry.sorokin@outlook.com" userId="526de2c336dd9e81" providerId="LiveId" clId="{EAE98563-5148-4CD9-8C4B-D617C4E7590A}" dt="2024-02-09T11:08:28.016" v="856"/>
          <ac:picMkLst>
            <pc:docMk/>
            <pc:sldMk cId="1976303059" sldId="474"/>
            <ac:picMk id="4" creationId="{43D57360-F136-185A-9C26-3B088102D07F}"/>
          </ac:picMkLst>
        </pc:picChg>
      </pc:sldChg>
      <pc:sldChg chg="modSp new mod">
        <pc:chgData name="gerry.sorokin@outlook.com" userId="526de2c336dd9e81" providerId="LiveId" clId="{EAE98563-5148-4CD9-8C4B-D617C4E7590A}" dt="2024-02-09T12:00:34.980" v="914" actId="113"/>
        <pc:sldMkLst>
          <pc:docMk/>
          <pc:sldMk cId="2271082910" sldId="475"/>
        </pc:sldMkLst>
        <pc:spChg chg="mod">
          <ac:chgData name="gerry.sorokin@outlook.com" userId="526de2c336dd9e81" providerId="LiveId" clId="{EAE98563-5148-4CD9-8C4B-D617C4E7590A}" dt="2024-02-09T11:46:31.408" v="902"/>
          <ac:spMkLst>
            <pc:docMk/>
            <pc:sldMk cId="2271082910" sldId="475"/>
            <ac:spMk id="2" creationId="{7ADB7A69-1776-9C2A-294F-513F4C94D7F6}"/>
          </ac:spMkLst>
        </pc:spChg>
        <pc:spChg chg="mod">
          <ac:chgData name="gerry.sorokin@outlook.com" userId="526de2c336dd9e81" providerId="LiveId" clId="{EAE98563-5148-4CD9-8C4B-D617C4E7590A}" dt="2024-02-09T12:00:34.980" v="914" actId="113"/>
          <ac:spMkLst>
            <pc:docMk/>
            <pc:sldMk cId="2271082910" sldId="475"/>
            <ac:spMk id="3" creationId="{9552CAA5-893E-D56A-F7AC-694586B6BFC7}"/>
          </ac:spMkLst>
        </pc:spChg>
      </pc:sldChg>
      <pc:sldChg chg="addSp modSp add mod modNotesTx">
        <pc:chgData name="gerry.sorokin@outlook.com" userId="526de2c336dd9e81" providerId="LiveId" clId="{EAE98563-5148-4CD9-8C4B-D617C4E7590A}" dt="2024-02-13T10:25:13.781" v="5325"/>
        <pc:sldMkLst>
          <pc:docMk/>
          <pc:sldMk cId="1599079836" sldId="476"/>
        </pc:sldMkLst>
        <pc:spChg chg="mod">
          <ac:chgData name="gerry.sorokin@outlook.com" userId="526de2c336dd9e81" providerId="LiveId" clId="{EAE98563-5148-4CD9-8C4B-D617C4E7590A}" dt="2024-02-13T10:23:59.883" v="5313" actId="20577"/>
          <ac:spMkLst>
            <pc:docMk/>
            <pc:sldMk cId="1599079836" sldId="476"/>
            <ac:spMk id="3" creationId="{A3247824-6BE6-3BE5-2459-8276158FF19A}"/>
          </ac:spMkLst>
        </pc:spChg>
        <pc:picChg chg="add mod">
          <ac:chgData name="gerry.sorokin@outlook.com" userId="526de2c336dd9e81" providerId="LiveId" clId="{EAE98563-5148-4CD9-8C4B-D617C4E7590A}" dt="2024-02-13T10:25:13.781" v="5325"/>
          <ac:picMkLst>
            <pc:docMk/>
            <pc:sldMk cId="1599079836" sldId="476"/>
            <ac:picMk id="3074" creationId="{D2E2C212-BCAC-64AE-6C25-AF92FDE1A06C}"/>
          </ac:picMkLst>
        </pc:picChg>
      </pc:sldChg>
      <pc:sldChg chg="modSp add mod">
        <pc:chgData name="gerry.sorokin@outlook.com" userId="526de2c336dd9e81" providerId="LiveId" clId="{EAE98563-5148-4CD9-8C4B-D617C4E7590A}" dt="2024-02-13T10:27:14.589" v="5335" actId="27636"/>
        <pc:sldMkLst>
          <pc:docMk/>
          <pc:sldMk cId="1059491257" sldId="477"/>
        </pc:sldMkLst>
        <pc:spChg chg="mod">
          <ac:chgData name="gerry.sorokin@outlook.com" userId="526de2c336dd9e81" providerId="LiveId" clId="{EAE98563-5148-4CD9-8C4B-D617C4E7590A}" dt="2024-02-09T12:22:46.217" v="1090"/>
          <ac:spMkLst>
            <pc:docMk/>
            <pc:sldMk cId="1059491257" sldId="477"/>
            <ac:spMk id="2" creationId="{8DB1BFD8-7ADB-82EA-DB21-A3EA2174A9F0}"/>
          </ac:spMkLst>
        </pc:spChg>
        <pc:spChg chg="mod">
          <ac:chgData name="gerry.sorokin@outlook.com" userId="526de2c336dd9e81" providerId="LiveId" clId="{EAE98563-5148-4CD9-8C4B-D617C4E7590A}" dt="2024-02-13T10:27:14.589" v="5335" actId="27636"/>
          <ac:spMkLst>
            <pc:docMk/>
            <pc:sldMk cId="1059491257" sldId="477"/>
            <ac:spMk id="3" creationId="{B6CC391A-A49A-1F1D-0F8E-DC1DEDE80C10}"/>
          </ac:spMkLst>
        </pc:spChg>
      </pc:sldChg>
      <pc:sldChg chg="modSp new mod">
        <pc:chgData name="gerry.sorokin@outlook.com" userId="526de2c336dd9e81" providerId="LiveId" clId="{EAE98563-5148-4CD9-8C4B-D617C4E7590A}" dt="2024-02-13T10:19:32.908" v="5236" actId="113"/>
        <pc:sldMkLst>
          <pc:docMk/>
          <pc:sldMk cId="1014230702" sldId="478"/>
        </pc:sldMkLst>
        <pc:spChg chg="mod">
          <ac:chgData name="gerry.sorokin@outlook.com" userId="526de2c336dd9e81" providerId="LiveId" clId="{EAE98563-5148-4CD9-8C4B-D617C4E7590A}" dt="2024-02-09T12:22:49.140" v="1091"/>
          <ac:spMkLst>
            <pc:docMk/>
            <pc:sldMk cId="1014230702" sldId="478"/>
            <ac:spMk id="2" creationId="{4AC36C49-3DC5-F935-65A6-DE8AD5437B2E}"/>
          </ac:spMkLst>
        </pc:spChg>
        <pc:spChg chg="mod">
          <ac:chgData name="gerry.sorokin@outlook.com" userId="526de2c336dd9e81" providerId="LiveId" clId="{EAE98563-5148-4CD9-8C4B-D617C4E7590A}" dt="2024-02-13T10:19:32.908" v="5236" actId="113"/>
          <ac:spMkLst>
            <pc:docMk/>
            <pc:sldMk cId="1014230702" sldId="478"/>
            <ac:spMk id="3" creationId="{94372271-C4DE-A5CA-E8A6-2ACF4685A880}"/>
          </ac:spMkLst>
        </pc:spChg>
      </pc:sldChg>
      <pc:sldChg chg="addSp delSp modSp add mod">
        <pc:chgData name="gerry.sorokin@outlook.com" userId="526de2c336dd9e81" providerId="LiveId" clId="{EAE98563-5148-4CD9-8C4B-D617C4E7590A}" dt="2024-02-13T08:41:35.483" v="5033" actId="27636"/>
        <pc:sldMkLst>
          <pc:docMk/>
          <pc:sldMk cId="693699815" sldId="479"/>
        </pc:sldMkLst>
        <pc:spChg chg="mod">
          <ac:chgData name="gerry.sorokin@outlook.com" userId="526de2c336dd9e81" providerId="LiveId" clId="{EAE98563-5148-4CD9-8C4B-D617C4E7590A}" dt="2024-02-13T08:41:35.483" v="5033" actId="27636"/>
          <ac:spMkLst>
            <pc:docMk/>
            <pc:sldMk cId="693699815" sldId="479"/>
            <ac:spMk id="3" creationId="{F84032B6-8BCD-6B4D-9B51-3DF54C232BFA}"/>
          </ac:spMkLst>
        </pc:spChg>
        <pc:picChg chg="add del mod">
          <ac:chgData name="gerry.sorokin@outlook.com" userId="526de2c336dd9e81" providerId="LiveId" clId="{EAE98563-5148-4CD9-8C4B-D617C4E7590A}" dt="2024-02-13T08:41:31.265" v="5031" actId="21"/>
          <ac:picMkLst>
            <pc:docMk/>
            <pc:sldMk cId="693699815" sldId="479"/>
            <ac:picMk id="1026" creationId="{0C6EF38A-7867-E7FD-0B54-91FE25381024}"/>
          </ac:picMkLst>
        </pc:picChg>
      </pc:sldChg>
      <pc:sldChg chg="addSp modSp add mod">
        <pc:chgData name="gerry.sorokin@outlook.com" userId="526de2c336dd9e81" providerId="LiveId" clId="{EAE98563-5148-4CD9-8C4B-D617C4E7590A}" dt="2024-02-13T08:42:00.620" v="5044" actId="14100"/>
        <pc:sldMkLst>
          <pc:docMk/>
          <pc:sldMk cId="2845669640" sldId="480"/>
        </pc:sldMkLst>
        <pc:spChg chg="mod">
          <ac:chgData name="gerry.sorokin@outlook.com" userId="526de2c336dd9e81" providerId="LiveId" clId="{EAE98563-5148-4CD9-8C4B-D617C4E7590A}" dt="2024-02-13T08:41:54.664" v="5042" actId="27636"/>
          <ac:spMkLst>
            <pc:docMk/>
            <pc:sldMk cId="2845669640" sldId="480"/>
            <ac:spMk id="3" creationId="{7B97C62F-838B-4267-B797-03D8FDC470AD}"/>
          </ac:spMkLst>
        </pc:spChg>
        <pc:picChg chg="add mod">
          <ac:chgData name="gerry.sorokin@outlook.com" userId="526de2c336dd9e81" providerId="LiveId" clId="{EAE98563-5148-4CD9-8C4B-D617C4E7590A}" dt="2024-02-13T08:42:00.620" v="5044" actId="14100"/>
          <ac:picMkLst>
            <pc:docMk/>
            <pc:sldMk cId="2845669640" sldId="480"/>
            <ac:picMk id="1026" creationId="{0C6EF38A-7867-E7FD-0B54-91FE25381024}"/>
          </ac:picMkLst>
        </pc:picChg>
      </pc:sldChg>
      <pc:sldChg chg="modSp add mod">
        <pc:chgData name="gerry.sorokin@outlook.com" userId="526de2c336dd9e81" providerId="LiveId" clId="{EAE98563-5148-4CD9-8C4B-D617C4E7590A}" dt="2024-02-13T09:02:57.806" v="5081" actId="113"/>
        <pc:sldMkLst>
          <pc:docMk/>
          <pc:sldMk cId="2976820812" sldId="481"/>
        </pc:sldMkLst>
        <pc:spChg chg="mod">
          <ac:chgData name="gerry.sorokin@outlook.com" userId="526de2c336dd9e81" providerId="LiveId" clId="{EAE98563-5148-4CD9-8C4B-D617C4E7590A}" dt="2024-02-13T09:02:57.806" v="5081" actId="113"/>
          <ac:spMkLst>
            <pc:docMk/>
            <pc:sldMk cId="2976820812" sldId="481"/>
            <ac:spMk id="3" creationId="{8C5BC561-F538-C579-2683-77B51295F33A}"/>
          </ac:spMkLst>
        </pc:spChg>
      </pc:sldChg>
      <pc:sldChg chg="modSp add del mod">
        <pc:chgData name="gerry.sorokin@outlook.com" userId="526de2c336dd9e81" providerId="LiveId" clId="{EAE98563-5148-4CD9-8C4B-D617C4E7590A}" dt="2024-02-09T13:37:56.932" v="1496" actId="47"/>
        <pc:sldMkLst>
          <pc:docMk/>
          <pc:sldMk cId="3623824536" sldId="482"/>
        </pc:sldMkLst>
        <pc:spChg chg="mod">
          <ac:chgData name="gerry.sorokin@outlook.com" userId="526de2c336dd9e81" providerId="LiveId" clId="{EAE98563-5148-4CD9-8C4B-D617C4E7590A}" dt="2024-02-09T12:51:23.038" v="1350" actId="15"/>
          <ac:spMkLst>
            <pc:docMk/>
            <pc:sldMk cId="3623824536" sldId="482"/>
            <ac:spMk id="3" creationId="{7C7A6D14-BDD6-19D3-D271-53B5DA75035D}"/>
          </ac:spMkLst>
        </pc:spChg>
      </pc:sldChg>
      <pc:sldChg chg="modSp add mod">
        <pc:chgData name="gerry.sorokin@outlook.com" userId="526de2c336dd9e81" providerId="LiveId" clId="{EAE98563-5148-4CD9-8C4B-D617C4E7590A}" dt="2024-02-13T09:22:22.019" v="5097" actId="27636"/>
        <pc:sldMkLst>
          <pc:docMk/>
          <pc:sldMk cId="2824699639" sldId="483"/>
        </pc:sldMkLst>
        <pc:spChg chg="mod">
          <ac:chgData name="gerry.sorokin@outlook.com" userId="526de2c336dd9e81" providerId="LiveId" clId="{EAE98563-5148-4CD9-8C4B-D617C4E7590A}" dt="2024-02-13T09:22:22.019" v="5097" actId="27636"/>
          <ac:spMkLst>
            <pc:docMk/>
            <pc:sldMk cId="2824699639" sldId="483"/>
            <ac:spMk id="3" creationId="{DEDB1915-3440-355D-CAEE-D4B316B63E9D}"/>
          </ac:spMkLst>
        </pc:spChg>
      </pc:sldChg>
      <pc:sldChg chg="modSp add mod">
        <pc:chgData name="gerry.sorokin@outlook.com" userId="526de2c336dd9e81" providerId="LiveId" clId="{EAE98563-5148-4CD9-8C4B-D617C4E7590A}" dt="2024-02-13T09:49:35.486" v="5182" actId="27636"/>
        <pc:sldMkLst>
          <pc:docMk/>
          <pc:sldMk cId="3878905717" sldId="484"/>
        </pc:sldMkLst>
        <pc:spChg chg="mod">
          <ac:chgData name="gerry.sorokin@outlook.com" userId="526de2c336dd9e81" providerId="LiveId" clId="{EAE98563-5148-4CD9-8C4B-D617C4E7590A}" dt="2024-02-13T09:49:35.486" v="5182" actId="27636"/>
          <ac:spMkLst>
            <pc:docMk/>
            <pc:sldMk cId="3878905717" sldId="484"/>
            <ac:spMk id="3" creationId="{96EC0813-08CA-1C47-D3FF-679D22A79EBA}"/>
          </ac:spMkLst>
        </pc:spChg>
      </pc:sldChg>
      <pc:sldChg chg="modSp add mod">
        <pc:chgData name="gerry.sorokin@outlook.com" userId="526de2c336dd9e81" providerId="LiveId" clId="{EAE98563-5148-4CD9-8C4B-D617C4E7590A}" dt="2024-02-13T09:44:15.395" v="5155" actId="20577"/>
        <pc:sldMkLst>
          <pc:docMk/>
          <pc:sldMk cId="564766114" sldId="485"/>
        </pc:sldMkLst>
        <pc:spChg chg="mod">
          <ac:chgData name="gerry.sorokin@outlook.com" userId="526de2c336dd9e81" providerId="LiveId" clId="{EAE98563-5148-4CD9-8C4B-D617C4E7590A}" dt="2024-02-09T13:35:05.271" v="1439"/>
          <ac:spMkLst>
            <pc:docMk/>
            <pc:sldMk cId="564766114" sldId="485"/>
            <ac:spMk id="2" creationId="{1E2E8E95-B79C-FAC5-D604-A2EB739324E9}"/>
          </ac:spMkLst>
        </pc:spChg>
        <pc:spChg chg="mod">
          <ac:chgData name="gerry.sorokin@outlook.com" userId="526de2c336dd9e81" providerId="LiveId" clId="{EAE98563-5148-4CD9-8C4B-D617C4E7590A}" dt="2024-02-13T09:44:15.395" v="5155" actId="20577"/>
          <ac:spMkLst>
            <pc:docMk/>
            <pc:sldMk cId="564766114" sldId="485"/>
            <ac:spMk id="3" creationId="{10F450C0-06D1-27A9-B6EA-CD010239A7BB}"/>
          </ac:spMkLst>
        </pc:spChg>
      </pc:sldChg>
      <pc:sldChg chg="addSp modSp add mod">
        <pc:chgData name="gerry.sorokin@outlook.com" userId="526de2c336dd9e81" providerId="LiveId" clId="{EAE98563-5148-4CD9-8C4B-D617C4E7590A}" dt="2024-02-13T11:09:54.523" v="5387"/>
        <pc:sldMkLst>
          <pc:docMk/>
          <pc:sldMk cId="1210288084" sldId="486"/>
        </pc:sldMkLst>
        <pc:spChg chg="mod">
          <ac:chgData name="gerry.sorokin@outlook.com" userId="526de2c336dd9e81" providerId="LiveId" clId="{EAE98563-5148-4CD9-8C4B-D617C4E7590A}" dt="2024-02-13T11:09:35.478" v="5386" actId="14100"/>
          <ac:spMkLst>
            <pc:docMk/>
            <pc:sldMk cId="1210288084" sldId="486"/>
            <ac:spMk id="3" creationId="{F81DB5C3-7375-7B44-5C9A-E13ABC4E96F4}"/>
          </ac:spMkLst>
        </pc:spChg>
        <pc:picChg chg="add mod">
          <ac:chgData name="gerry.sorokin@outlook.com" userId="526de2c336dd9e81" providerId="LiveId" clId="{EAE98563-5148-4CD9-8C4B-D617C4E7590A}" dt="2024-02-13T11:09:54.523" v="5387"/>
          <ac:picMkLst>
            <pc:docMk/>
            <pc:sldMk cId="1210288084" sldId="486"/>
            <ac:picMk id="4" creationId="{E7EEEFDB-E57E-A563-3BCE-67E491CE10DF}"/>
          </ac:picMkLst>
        </pc:picChg>
      </pc:sldChg>
      <pc:sldChg chg="addSp modSp add mod">
        <pc:chgData name="gerry.sorokin@outlook.com" userId="526de2c336dd9e81" providerId="LiveId" clId="{EAE98563-5148-4CD9-8C4B-D617C4E7590A}" dt="2024-02-13T11:11:04.204" v="5395"/>
        <pc:sldMkLst>
          <pc:docMk/>
          <pc:sldMk cId="161806579" sldId="487"/>
        </pc:sldMkLst>
        <pc:spChg chg="mod">
          <ac:chgData name="gerry.sorokin@outlook.com" userId="526de2c336dd9e81" providerId="LiveId" clId="{EAE98563-5148-4CD9-8C4B-D617C4E7590A}" dt="2024-02-09T14:01:13.874" v="1583" actId="27636"/>
          <ac:spMkLst>
            <pc:docMk/>
            <pc:sldMk cId="161806579" sldId="487"/>
            <ac:spMk id="3" creationId="{4386CDEC-D884-CF95-29F5-B680763A1892}"/>
          </ac:spMkLst>
        </pc:spChg>
        <pc:picChg chg="add mod">
          <ac:chgData name="gerry.sorokin@outlook.com" userId="526de2c336dd9e81" providerId="LiveId" clId="{EAE98563-5148-4CD9-8C4B-D617C4E7590A}" dt="2024-02-13T11:11:04.204" v="5395"/>
          <ac:picMkLst>
            <pc:docMk/>
            <pc:sldMk cId="161806579" sldId="487"/>
            <ac:picMk id="5122" creationId="{5CD83101-D6B5-D928-E1AE-1914B154A1D6}"/>
          </ac:picMkLst>
        </pc:picChg>
      </pc:sldChg>
      <pc:sldChg chg="modSp add mod">
        <pc:chgData name="gerry.sorokin@outlook.com" userId="526de2c336dd9e81" providerId="LiveId" clId="{EAE98563-5148-4CD9-8C4B-D617C4E7590A}" dt="2024-02-13T11:06:18.305" v="5371" actId="113"/>
        <pc:sldMkLst>
          <pc:docMk/>
          <pc:sldMk cId="2154689417" sldId="488"/>
        </pc:sldMkLst>
        <pc:spChg chg="mod">
          <ac:chgData name="gerry.sorokin@outlook.com" userId="526de2c336dd9e81" providerId="LiveId" clId="{EAE98563-5148-4CD9-8C4B-D617C4E7590A}" dt="2024-02-09T13:56:23.991" v="1550" actId="14100"/>
          <ac:spMkLst>
            <pc:docMk/>
            <pc:sldMk cId="2154689417" sldId="488"/>
            <ac:spMk id="2" creationId="{865E16B3-9B75-C4CC-9434-C897B7D8531D}"/>
          </ac:spMkLst>
        </pc:spChg>
        <pc:spChg chg="mod">
          <ac:chgData name="gerry.sorokin@outlook.com" userId="526de2c336dd9e81" providerId="LiveId" clId="{EAE98563-5148-4CD9-8C4B-D617C4E7590A}" dt="2024-02-13T11:06:18.305" v="5371" actId="113"/>
          <ac:spMkLst>
            <pc:docMk/>
            <pc:sldMk cId="2154689417" sldId="488"/>
            <ac:spMk id="3" creationId="{96C4C7E8-2000-86F5-260C-CEE6659AA6D8}"/>
          </ac:spMkLst>
        </pc:spChg>
      </pc:sldChg>
      <pc:sldChg chg="modSp add del mod">
        <pc:chgData name="gerry.sorokin@outlook.com" userId="526de2c336dd9e81" providerId="LiveId" clId="{EAE98563-5148-4CD9-8C4B-D617C4E7590A}" dt="2024-02-13T08:02:23.264" v="4851" actId="47"/>
        <pc:sldMkLst>
          <pc:docMk/>
          <pc:sldMk cId="3172236509" sldId="489"/>
        </pc:sldMkLst>
        <pc:spChg chg="mod">
          <ac:chgData name="gerry.sorokin@outlook.com" userId="526de2c336dd9e81" providerId="LiveId" clId="{EAE98563-5148-4CD9-8C4B-D617C4E7590A}" dt="2024-02-10T12:30:12.671" v="2324" actId="1076"/>
          <ac:spMkLst>
            <pc:docMk/>
            <pc:sldMk cId="3172236509" sldId="489"/>
            <ac:spMk id="2" creationId="{D62A78A4-AA65-2421-94AA-BA5C6763EB16}"/>
          </ac:spMkLst>
        </pc:spChg>
        <pc:spChg chg="mod">
          <ac:chgData name="gerry.sorokin@outlook.com" userId="526de2c336dd9e81" providerId="LiveId" clId="{EAE98563-5148-4CD9-8C4B-D617C4E7590A}" dt="2024-02-10T13:10:38.360" v="2423" actId="15"/>
          <ac:spMkLst>
            <pc:docMk/>
            <pc:sldMk cId="3172236509" sldId="489"/>
            <ac:spMk id="3" creationId="{E15AE0FB-9143-6933-3752-30506E739A32}"/>
          </ac:spMkLst>
        </pc:spChg>
      </pc:sldChg>
      <pc:sldChg chg="addSp modSp add mod">
        <pc:chgData name="gerry.sorokin@outlook.com" userId="526de2c336dd9e81" providerId="LiveId" clId="{EAE98563-5148-4CD9-8C4B-D617C4E7590A}" dt="2024-02-10T10:26:07.121" v="1896" actId="1076"/>
        <pc:sldMkLst>
          <pc:docMk/>
          <pc:sldMk cId="2921321781" sldId="490"/>
        </pc:sldMkLst>
        <pc:spChg chg="mod">
          <ac:chgData name="gerry.sorokin@outlook.com" userId="526de2c336dd9e81" providerId="LiveId" clId="{EAE98563-5148-4CD9-8C4B-D617C4E7590A}" dt="2024-02-10T10:24:58.500" v="1885" actId="27636"/>
          <ac:spMkLst>
            <pc:docMk/>
            <pc:sldMk cId="2921321781" sldId="490"/>
            <ac:spMk id="3" creationId="{1708BBCC-732D-868D-D521-DC20459F22CB}"/>
          </ac:spMkLst>
        </pc:spChg>
        <pc:picChg chg="add mod">
          <ac:chgData name="gerry.sorokin@outlook.com" userId="526de2c336dd9e81" providerId="LiveId" clId="{EAE98563-5148-4CD9-8C4B-D617C4E7590A}" dt="2024-02-10T10:25:52.981" v="1893" actId="1076"/>
          <ac:picMkLst>
            <pc:docMk/>
            <pc:sldMk cId="2921321781" sldId="490"/>
            <ac:picMk id="4" creationId="{D681CC54-B6C7-4971-6191-4B4BBD6640EC}"/>
          </ac:picMkLst>
        </pc:picChg>
        <pc:picChg chg="add mod">
          <ac:chgData name="gerry.sorokin@outlook.com" userId="526de2c336dd9e81" providerId="LiveId" clId="{EAE98563-5148-4CD9-8C4B-D617C4E7590A}" dt="2024-02-10T10:26:07.121" v="1896" actId="1076"/>
          <ac:picMkLst>
            <pc:docMk/>
            <pc:sldMk cId="2921321781" sldId="490"/>
            <ac:picMk id="5" creationId="{C39BD71D-C3C0-43FB-4D36-95828804A227}"/>
          </ac:picMkLst>
        </pc:picChg>
      </pc:sldChg>
      <pc:sldChg chg="addSp modSp add mod">
        <pc:chgData name="gerry.sorokin@outlook.com" userId="526de2c336dd9e81" providerId="LiveId" clId="{EAE98563-5148-4CD9-8C4B-D617C4E7590A}" dt="2024-02-10T10:40:37.889" v="1984" actId="1076"/>
        <pc:sldMkLst>
          <pc:docMk/>
          <pc:sldMk cId="2410206029" sldId="491"/>
        </pc:sldMkLst>
        <pc:spChg chg="mod">
          <ac:chgData name="gerry.sorokin@outlook.com" userId="526de2c336dd9e81" providerId="LiveId" clId="{EAE98563-5148-4CD9-8C4B-D617C4E7590A}" dt="2024-02-10T10:40:28.137" v="1981" actId="27636"/>
          <ac:spMkLst>
            <pc:docMk/>
            <pc:sldMk cId="2410206029" sldId="491"/>
            <ac:spMk id="3" creationId="{525924A1-85F3-5474-FD31-B46566516B42}"/>
          </ac:spMkLst>
        </pc:spChg>
        <pc:picChg chg="add mod modCrop">
          <ac:chgData name="gerry.sorokin@outlook.com" userId="526de2c336dd9e81" providerId="LiveId" clId="{EAE98563-5148-4CD9-8C4B-D617C4E7590A}" dt="2024-02-10T10:40:37.889" v="1984" actId="1076"/>
          <ac:picMkLst>
            <pc:docMk/>
            <pc:sldMk cId="2410206029" sldId="491"/>
            <ac:picMk id="4" creationId="{AA8986DF-1F1C-5FB4-2513-09FF22B12D38}"/>
          </ac:picMkLst>
        </pc:picChg>
      </pc:sldChg>
      <pc:sldChg chg="addSp modSp add mod">
        <pc:chgData name="gerry.sorokin@outlook.com" userId="526de2c336dd9e81" providerId="LiveId" clId="{EAE98563-5148-4CD9-8C4B-D617C4E7590A}" dt="2024-02-10T10:31:26.524" v="1958"/>
        <pc:sldMkLst>
          <pc:docMk/>
          <pc:sldMk cId="264522948" sldId="492"/>
        </pc:sldMkLst>
        <pc:spChg chg="mod">
          <ac:chgData name="gerry.sorokin@outlook.com" userId="526de2c336dd9e81" providerId="LiveId" clId="{EAE98563-5148-4CD9-8C4B-D617C4E7590A}" dt="2024-02-10T10:24:44.040" v="1881" actId="113"/>
          <ac:spMkLst>
            <pc:docMk/>
            <pc:sldMk cId="264522948" sldId="492"/>
            <ac:spMk id="3" creationId="{3DA892A0-CEF7-B82B-B249-E05C022842AF}"/>
          </ac:spMkLst>
        </pc:spChg>
        <pc:picChg chg="add mod">
          <ac:chgData name="gerry.sorokin@outlook.com" userId="526de2c336dd9e81" providerId="LiveId" clId="{EAE98563-5148-4CD9-8C4B-D617C4E7590A}" dt="2024-02-10T10:31:26.524" v="1958"/>
          <ac:picMkLst>
            <pc:docMk/>
            <pc:sldMk cId="264522948" sldId="492"/>
            <ac:picMk id="4" creationId="{628999B0-F84A-4DBF-6D4F-A0D7D1A80C02}"/>
          </ac:picMkLst>
        </pc:picChg>
      </pc:sldChg>
      <pc:sldChg chg="modSp new mod">
        <pc:chgData name="gerry.sorokin@outlook.com" userId="526de2c336dd9e81" providerId="LiveId" clId="{EAE98563-5148-4CD9-8C4B-D617C4E7590A}" dt="2024-02-14T17:03:12.300" v="6483" actId="20577"/>
        <pc:sldMkLst>
          <pc:docMk/>
          <pc:sldMk cId="2011987098" sldId="493"/>
        </pc:sldMkLst>
        <pc:spChg chg="mod">
          <ac:chgData name="gerry.sorokin@outlook.com" userId="526de2c336dd9e81" providerId="LiveId" clId="{EAE98563-5148-4CD9-8C4B-D617C4E7590A}" dt="2024-02-10T10:28:04.771" v="1953"/>
          <ac:spMkLst>
            <pc:docMk/>
            <pc:sldMk cId="2011987098" sldId="493"/>
            <ac:spMk id="2" creationId="{07E88EED-6529-FBC2-9750-6D0AB0C8F76C}"/>
          </ac:spMkLst>
        </pc:spChg>
        <pc:spChg chg="mod">
          <ac:chgData name="gerry.sorokin@outlook.com" userId="526de2c336dd9e81" providerId="LiveId" clId="{EAE98563-5148-4CD9-8C4B-D617C4E7590A}" dt="2024-02-14T17:03:12.300" v="6483" actId="20577"/>
          <ac:spMkLst>
            <pc:docMk/>
            <pc:sldMk cId="2011987098" sldId="493"/>
            <ac:spMk id="3" creationId="{CEE68DB0-CA71-F01D-A927-E6B72932CA6E}"/>
          </ac:spMkLst>
        </pc:spChg>
      </pc:sldChg>
      <pc:sldChg chg="addSp delSp modSp add mod">
        <pc:chgData name="gerry.sorokin@outlook.com" userId="526de2c336dd9e81" providerId="LiveId" clId="{EAE98563-5148-4CD9-8C4B-D617C4E7590A}" dt="2024-02-10T11:16:56.754" v="2213" actId="1076"/>
        <pc:sldMkLst>
          <pc:docMk/>
          <pc:sldMk cId="3703192956" sldId="494"/>
        </pc:sldMkLst>
        <pc:spChg chg="mod">
          <ac:chgData name="gerry.sorokin@outlook.com" userId="526de2c336dd9e81" providerId="LiveId" clId="{EAE98563-5148-4CD9-8C4B-D617C4E7590A}" dt="2024-02-10T11:16:41.850" v="2210" actId="27636"/>
          <ac:spMkLst>
            <pc:docMk/>
            <pc:sldMk cId="3703192956" sldId="494"/>
            <ac:spMk id="3" creationId="{B9D9EB42-5719-83BC-B4ED-61F0A3BE3BC8}"/>
          </ac:spMkLst>
        </pc:spChg>
        <pc:picChg chg="add del">
          <ac:chgData name="gerry.sorokin@outlook.com" userId="526de2c336dd9e81" providerId="LiveId" clId="{EAE98563-5148-4CD9-8C4B-D617C4E7590A}" dt="2024-02-10T11:16:23.815" v="2205" actId="478"/>
          <ac:picMkLst>
            <pc:docMk/>
            <pc:sldMk cId="3703192956" sldId="494"/>
            <ac:picMk id="4" creationId="{39C1524F-D257-21EA-57D5-38E7A4AB707E}"/>
          </ac:picMkLst>
        </pc:picChg>
        <pc:picChg chg="add mod">
          <ac:chgData name="gerry.sorokin@outlook.com" userId="526de2c336dd9e81" providerId="LiveId" clId="{EAE98563-5148-4CD9-8C4B-D617C4E7590A}" dt="2024-02-10T11:16:56.754" v="2213" actId="1076"/>
          <ac:picMkLst>
            <pc:docMk/>
            <pc:sldMk cId="3703192956" sldId="494"/>
            <ac:picMk id="5" creationId="{E6602709-2253-7C5E-F06F-C813EADE15F3}"/>
          </ac:picMkLst>
        </pc:picChg>
      </pc:sldChg>
      <pc:sldChg chg="addSp modSp add mod">
        <pc:chgData name="gerry.sorokin@outlook.com" userId="526de2c336dd9e81" providerId="LiveId" clId="{EAE98563-5148-4CD9-8C4B-D617C4E7590A}" dt="2024-02-10T11:23:23.066" v="2253"/>
        <pc:sldMkLst>
          <pc:docMk/>
          <pc:sldMk cId="3721746406" sldId="495"/>
        </pc:sldMkLst>
        <pc:spChg chg="mod">
          <ac:chgData name="gerry.sorokin@outlook.com" userId="526de2c336dd9e81" providerId="LiveId" clId="{EAE98563-5148-4CD9-8C4B-D617C4E7590A}" dt="2024-02-10T11:13:48.418" v="2188" actId="27636"/>
          <ac:spMkLst>
            <pc:docMk/>
            <pc:sldMk cId="3721746406" sldId="495"/>
            <ac:spMk id="3" creationId="{5F3FCC8E-834C-D613-F8BC-6D1465A520F9}"/>
          </ac:spMkLst>
        </pc:spChg>
        <pc:picChg chg="add mod">
          <ac:chgData name="gerry.sorokin@outlook.com" userId="526de2c336dd9e81" providerId="LiveId" clId="{EAE98563-5148-4CD9-8C4B-D617C4E7590A}" dt="2024-02-10T11:23:23.066" v="2253"/>
          <ac:picMkLst>
            <pc:docMk/>
            <pc:sldMk cId="3721746406" sldId="495"/>
            <ac:picMk id="4" creationId="{D939A36E-4A41-4207-1464-DB4670395EC0}"/>
          </ac:picMkLst>
        </pc:picChg>
      </pc:sldChg>
      <pc:sldChg chg="modSp new del mod">
        <pc:chgData name="gerry.sorokin@outlook.com" userId="526de2c336dd9e81" providerId="LiveId" clId="{EAE98563-5148-4CD9-8C4B-D617C4E7590A}" dt="2024-02-10T11:26:04.180" v="2261" actId="2696"/>
        <pc:sldMkLst>
          <pc:docMk/>
          <pc:sldMk cId="2291599212" sldId="496"/>
        </pc:sldMkLst>
        <pc:spChg chg="mod">
          <ac:chgData name="gerry.sorokin@outlook.com" userId="526de2c336dd9e81" providerId="LiveId" clId="{EAE98563-5148-4CD9-8C4B-D617C4E7590A}" dt="2024-02-10T11:18:45.202" v="2240"/>
          <ac:spMkLst>
            <pc:docMk/>
            <pc:sldMk cId="2291599212" sldId="496"/>
            <ac:spMk id="2" creationId="{E265220C-0551-28F7-9F1D-53FFFFA543AB}"/>
          </ac:spMkLst>
        </pc:spChg>
        <pc:spChg chg="mod">
          <ac:chgData name="gerry.sorokin@outlook.com" userId="526de2c336dd9e81" providerId="LiveId" clId="{EAE98563-5148-4CD9-8C4B-D617C4E7590A}" dt="2024-02-10T11:18:39.054" v="2239" actId="15"/>
          <ac:spMkLst>
            <pc:docMk/>
            <pc:sldMk cId="2291599212" sldId="496"/>
            <ac:spMk id="3" creationId="{D4A80A1A-6839-BBAE-BC1B-9FDF479486E5}"/>
          </ac:spMkLst>
        </pc:spChg>
      </pc:sldChg>
      <pc:sldChg chg="modSp add mod">
        <pc:chgData name="gerry.sorokin@outlook.com" userId="526de2c336dd9e81" providerId="LiveId" clId="{EAE98563-5148-4CD9-8C4B-D617C4E7590A}" dt="2024-02-14T17:03:33.147" v="6489" actId="20577"/>
        <pc:sldMkLst>
          <pc:docMk/>
          <pc:sldMk cId="3611004219" sldId="496"/>
        </pc:sldMkLst>
        <pc:spChg chg="mod">
          <ac:chgData name="gerry.sorokin@outlook.com" userId="526de2c336dd9e81" providerId="LiveId" clId="{EAE98563-5148-4CD9-8C4B-D617C4E7590A}" dt="2024-02-14T17:03:33.147" v="6489" actId="20577"/>
          <ac:spMkLst>
            <pc:docMk/>
            <pc:sldMk cId="3611004219" sldId="496"/>
            <ac:spMk id="3" creationId="{7BEB6311-F08C-1D65-49FF-421511060EBD}"/>
          </ac:spMkLst>
        </pc:spChg>
      </pc:sldChg>
      <pc:sldChg chg="modSp add del mod">
        <pc:chgData name="gerry.sorokin@outlook.com" userId="526de2c336dd9e81" providerId="LiveId" clId="{EAE98563-5148-4CD9-8C4B-D617C4E7590A}" dt="2024-02-10T13:38:27.106" v="2735" actId="47"/>
        <pc:sldMkLst>
          <pc:docMk/>
          <pc:sldMk cId="2671394378" sldId="497"/>
        </pc:sldMkLst>
        <pc:spChg chg="mod">
          <ac:chgData name="gerry.sorokin@outlook.com" userId="526de2c336dd9e81" providerId="LiveId" clId="{EAE98563-5148-4CD9-8C4B-D617C4E7590A}" dt="2024-02-10T13:27:13.951" v="2665" actId="15"/>
          <ac:spMkLst>
            <pc:docMk/>
            <pc:sldMk cId="2671394378" sldId="497"/>
            <ac:spMk id="3" creationId="{D2B4C2BC-1F4F-0E22-C2A1-A4FAC404D0CF}"/>
          </ac:spMkLst>
        </pc:spChg>
      </pc:sldChg>
      <pc:sldChg chg="addSp delSp modSp new del mod">
        <pc:chgData name="gerry.sorokin@outlook.com" userId="526de2c336dd9e81" providerId="LiveId" clId="{EAE98563-5148-4CD9-8C4B-D617C4E7590A}" dt="2024-02-10T11:21:22.746" v="2248" actId="47"/>
        <pc:sldMkLst>
          <pc:docMk/>
          <pc:sldMk cId="3425671681" sldId="497"/>
        </pc:sldMkLst>
        <pc:spChg chg="mod">
          <ac:chgData name="gerry.sorokin@outlook.com" userId="526de2c336dd9e81" providerId="LiveId" clId="{EAE98563-5148-4CD9-8C4B-D617C4E7590A}" dt="2024-02-10T11:19:52.051" v="2246"/>
          <ac:spMkLst>
            <pc:docMk/>
            <pc:sldMk cId="3425671681" sldId="497"/>
            <ac:spMk id="2" creationId="{BDC7FA2E-DE8F-01CC-4457-5D92308A3C5E}"/>
          </ac:spMkLst>
        </pc:spChg>
        <pc:spChg chg="del">
          <ac:chgData name="gerry.sorokin@outlook.com" userId="526de2c336dd9e81" providerId="LiveId" clId="{EAE98563-5148-4CD9-8C4B-D617C4E7590A}" dt="2024-02-10T11:19:41.654" v="2244" actId="478"/>
          <ac:spMkLst>
            <pc:docMk/>
            <pc:sldMk cId="3425671681" sldId="497"/>
            <ac:spMk id="3" creationId="{FE163D23-80CC-D556-2B95-66A472FBE7BE}"/>
          </ac:spMkLst>
        </pc:spChg>
        <pc:picChg chg="add mod">
          <ac:chgData name="gerry.sorokin@outlook.com" userId="526de2c336dd9e81" providerId="LiveId" clId="{EAE98563-5148-4CD9-8C4B-D617C4E7590A}" dt="2024-02-10T11:19:47.142" v="2245" actId="1076"/>
          <ac:picMkLst>
            <pc:docMk/>
            <pc:sldMk cId="3425671681" sldId="497"/>
            <ac:picMk id="4" creationId="{C62010A0-3FCB-94F0-8F53-0DDA817DB2F4}"/>
          </ac:picMkLst>
        </pc:picChg>
        <pc:picChg chg="add mod">
          <ac:chgData name="gerry.sorokin@outlook.com" userId="526de2c336dd9e81" providerId="LiveId" clId="{EAE98563-5148-4CD9-8C4B-D617C4E7590A}" dt="2024-02-10T11:19:47.142" v="2245" actId="1076"/>
          <ac:picMkLst>
            <pc:docMk/>
            <pc:sldMk cId="3425671681" sldId="497"/>
            <ac:picMk id="5" creationId="{691CFFC0-7AF3-A9ED-CD40-35333B5DD67A}"/>
          </ac:picMkLst>
        </pc:picChg>
        <pc:picChg chg="add mod">
          <ac:chgData name="gerry.sorokin@outlook.com" userId="526de2c336dd9e81" providerId="LiveId" clId="{EAE98563-5148-4CD9-8C4B-D617C4E7590A}" dt="2024-02-10T11:19:47.142" v="2245" actId="1076"/>
          <ac:picMkLst>
            <pc:docMk/>
            <pc:sldMk cId="3425671681" sldId="497"/>
            <ac:picMk id="6" creationId="{ED80FBE4-1F3D-E819-A03A-A9402A1765CC}"/>
          </ac:picMkLst>
        </pc:picChg>
      </pc:sldChg>
      <pc:sldChg chg="modSp add mod">
        <pc:chgData name="gerry.sorokin@outlook.com" userId="526de2c336dd9e81" providerId="LiveId" clId="{EAE98563-5148-4CD9-8C4B-D617C4E7590A}" dt="2024-02-14T17:03:20.932" v="6485" actId="20577"/>
        <pc:sldMkLst>
          <pc:docMk/>
          <pc:sldMk cId="1788470517" sldId="498"/>
        </pc:sldMkLst>
        <pc:spChg chg="mod">
          <ac:chgData name="gerry.sorokin@outlook.com" userId="526de2c336dd9e81" providerId="LiveId" clId="{EAE98563-5148-4CD9-8C4B-D617C4E7590A}" dt="2024-02-14T17:03:20.932" v="6485" actId="20577"/>
          <ac:spMkLst>
            <pc:docMk/>
            <pc:sldMk cId="1788470517" sldId="498"/>
            <ac:spMk id="3" creationId="{C35C3951-2A3E-B757-0BD0-E19CDE3037CE}"/>
          </ac:spMkLst>
        </pc:spChg>
      </pc:sldChg>
      <pc:sldChg chg="addSp modSp add mod">
        <pc:chgData name="gerry.sorokin@outlook.com" userId="526de2c336dd9e81" providerId="LiveId" clId="{EAE98563-5148-4CD9-8C4B-D617C4E7590A}" dt="2024-02-10T15:07:51.112" v="2800" actId="1076"/>
        <pc:sldMkLst>
          <pc:docMk/>
          <pc:sldMk cId="1089839796" sldId="499"/>
        </pc:sldMkLst>
        <pc:spChg chg="mod">
          <ac:chgData name="gerry.sorokin@outlook.com" userId="526de2c336dd9e81" providerId="LiveId" clId="{EAE98563-5148-4CD9-8C4B-D617C4E7590A}" dt="2024-02-10T13:36:15.013" v="2692" actId="27636"/>
          <ac:spMkLst>
            <pc:docMk/>
            <pc:sldMk cId="1089839796" sldId="499"/>
            <ac:spMk id="3" creationId="{4AFC7388-0CC3-6826-2F07-14CFB9F864FC}"/>
          </ac:spMkLst>
        </pc:spChg>
        <pc:picChg chg="add mod">
          <ac:chgData name="gerry.sorokin@outlook.com" userId="526de2c336dd9e81" providerId="LiveId" clId="{EAE98563-5148-4CD9-8C4B-D617C4E7590A}" dt="2024-02-10T15:07:51.112" v="2800" actId="1076"/>
          <ac:picMkLst>
            <pc:docMk/>
            <pc:sldMk cId="1089839796" sldId="499"/>
            <ac:picMk id="4" creationId="{F5BF849A-4088-8B60-534E-1A7BC3E91BBA}"/>
          </ac:picMkLst>
        </pc:picChg>
      </pc:sldChg>
      <pc:sldChg chg="addSp modSp add mod">
        <pc:chgData name="gerry.sorokin@outlook.com" userId="526de2c336dd9e81" providerId="LiveId" clId="{EAE98563-5148-4CD9-8C4B-D617C4E7590A}" dt="2024-02-10T15:08:57.734" v="2806" actId="14100"/>
        <pc:sldMkLst>
          <pc:docMk/>
          <pc:sldMk cId="3927025207" sldId="500"/>
        </pc:sldMkLst>
        <pc:spChg chg="mod">
          <ac:chgData name="gerry.sorokin@outlook.com" userId="526de2c336dd9e81" providerId="LiveId" clId="{EAE98563-5148-4CD9-8C4B-D617C4E7590A}" dt="2024-02-10T15:08:57.734" v="2806" actId="14100"/>
          <ac:spMkLst>
            <pc:docMk/>
            <pc:sldMk cId="3927025207" sldId="500"/>
            <ac:spMk id="3" creationId="{6083A234-D032-EF75-ECBB-351C72AC8CDC}"/>
          </ac:spMkLst>
        </pc:spChg>
        <pc:picChg chg="add mod">
          <ac:chgData name="gerry.sorokin@outlook.com" userId="526de2c336dd9e81" providerId="LiveId" clId="{EAE98563-5148-4CD9-8C4B-D617C4E7590A}" dt="2024-02-10T15:08:54.208" v="2805" actId="1076"/>
          <ac:picMkLst>
            <pc:docMk/>
            <pc:sldMk cId="3927025207" sldId="500"/>
            <ac:picMk id="4" creationId="{9FE786C7-305E-1C8A-954D-0259148ED5CC}"/>
          </ac:picMkLst>
        </pc:picChg>
      </pc:sldChg>
      <pc:sldChg chg="addSp delSp modSp add mod">
        <pc:chgData name="gerry.sorokin@outlook.com" userId="526de2c336dd9e81" providerId="LiveId" clId="{EAE98563-5148-4CD9-8C4B-D617C4E7590A}" dt="2024-02-10T15:32:23.088" v="2906" actId="27636"/>
        <pc:sldMkLst>
          <pc:docMk/>
          <pc:sldMk cId="4019402274" sldId="501"/>
        </pc:sldMkLst>
        <pc:spChg chg="mod">
          <ac:chgData name="gerry.sorokin@outlook.com" userId="526de2c336dd9e81" providerId="LiveId" clId="{EAE98563-5148-4CD9-8C4B-D617C4E7590A}" dt="2024-02-10T15:32:23.088" v="2906" actId="27636"/>
          <ac:spMkLst>
            <pc:docMk/>
            <pc:sldMk cId="4019402274" sldId="501"/>
            <ac:spMk id="3" creationId="{FEB50652-9F2D-18E1-4139-E4E06D9A7B86}"/>
          </ac:spMkLst>
        </pc:spChg>
        <pc:picChg chg="add del mod">
          <ac:chgData name="gerry.sorokin@outlook.com" userId="526de2c336dd9e81" providerId="LiveId" clId="{EAE98563-5148-4CD9-8C4B-D617C4E7590A}" dt="2024-02-10T15:32:19.167" v="2904" actId="478"/>
          <ac:picMkLst>
            <pc:docMk/>
            <pc:sldMk cId="4019402274" sldId="501"/>
            <ac:picMk id="4" creationId="{8C9E8689-A5D4-017E-3DA6-DBEF86B5B2E9}"/>
          </ac:picMkLst>
        </pc:picChg>
      </pc:sldChg>
      <pc:sldChg chg="add del">
        <pc:chgData name="gerry.sorokin@outlook.com" userId="526de2c336dd9e81" providerId="LiveId" clId="{EAE98563-5148-4CD9-8C4B-D617C4E7590A}" dt="2024-02-10T13:38:23.997" v="2734" actId="47"/>
        <pc:sldMkLst>
          <pc:docMk/>
          <pc:sldMk cId="2647466452" sldId="502"/>
        </pc:sldMkLst>
      </pc:sldChg>
      <pc:sldChg chg="modSp add mod">
        <pc:chgData name="gerry.sorokin@outlook.com" userId="526de2c336dd9e81" providerId="LiveId" clId="{EAE98563-5148-4CD9-8C4B-D617C4E7590A}" dt="2024-02-10T15:55:20.485" v="2982" actId="27636"/>
        <pc:sldMkLst>
          <pc:docMk/>
          <pc:sldMk cId="1995638059" sldId="503"/>
        </pc:sldMkLst>
        <pc:spChg chg="mod">
          <ac:chgData name="gerry.sorokin@outlook.com" userId="526de2c336dd9e81" providerId="LiveId" clId="{EAE98563-5148-4CD9-8C4B-D617C4E7590A}" dt="2024-02-10T15:55:20.485" v="2982" actId="27636"/>
          <ac:spMkLst>
            <pc:docMk/>
            <pc:sldMk cId="1995638059" sldId="503"/>
            <ac:spMk id="3" creationId="{6AD83D0F-1C4E-82A1-2625-37824E7FCCC2}"/>
          </ac:spMkLst>
        </pc:spChg>
      </pc:sldChg>
      <pc:sldChg chg="modSp add mod">
        <pc:chgData name="gerry.sorokin@outlook.com" userId="526de2c336dd9e81" providerId="LiveId" clId="{EAE98563-5148-4CD9-8C4B-D617C4E7590A}" dt="2024-02-14T17:03:26.988" v="6487" actId="20577"/>
        <pc:sldMkLst>
          <pc:docMk/>
          <pc:sldMk cId="3255741518" sldId="504"/>
        </pc:sldMkLst>
        <pc:spChg chg="mod">
          <ac:chgData name="gerry.sorokin@outlook.com" userId="526de2c336dd9e81" providerId="LiveId" clId="{EAE98563-5148-4CD9-8C4B-D617C4E7590A}" dt="2024-02-10T13:38:08.619" v="2733"/>
          <ac:spMkLst>
            <pc:docMk/>
            <pc:sldMk cId="3255741518" sldId="504"/>
            <ac:spMk id="2" creationId="{C54374DC-0FF8-0279-7077-A408D9268069}"/>
          </ac:spMkLst>
        </pc:spChg>
        <pc:spChg chg="mod">
          <ac:chgData name="gerry.sorokin@outlook.com" userId="526de2c336dd9e81" providerId="LiveId" clId="{EAE98563-5148-4CD9-8C4B-D617C4E7590A}" dt="2024-02-14T17:03:26.988" v="6487" actId="20577"/>
          <ac:spMkLst>
            <pc:docMk/>
            <pc:sldMk cId="3255741518" sldId="504"/>
            <ac:spMk id="3" creationId="{7F4375B1-A28F-64A2-B02E-0F89FE393641}"/>
          </ac:spMkLst>
        </pc:spChg>
      </pc:sldChg>
      <pc:sldChg chg="addSp modSp add mod">
        <pc:chgData name="gerry.sorokin@outlook.com" userId="526de2c336dd9e81" providerId="LiveId" clId="{EAE98563-5148-4CD9-8C4B-D617C4E7590A}" dt="2024-02-10T15:54:00.587" v="2971"/>
        <pc:sldMkLst>
          <pc:docMk/>
          <pc:sldMk cId="3833741013" sldId="505"/>
        </pc:sldMkLst>
        <pc:spChg chg="mod">
          <ac:chgData name="gerry.sorokin@outlook.com" userId="526de2c336dd9e81" providerId="LiveId" clId="{EAE98563-5148-4CD9-8C4B-D617C4E7590A}" dt="2024-02-10T15:06:01.945" v="2781" actId="27636"/>
          <ac:spMkLst>
            <pc:docMk/>
            <pc:sldMk cId="3833741013" sldId="505"/>
            <ac:spMk id="3" creationId="{776A1642-AC2A-BEC6-CB09-A3B891DED74C}"/>
          </ac:spMkLst>
        </pc:spChg>
        <pc:picChg chg="add mod">
          <ac:chgData name="gerry.sorokin@outlook.com" userId="526de2c336dd9e81" providerId="LiveId" clId="{EAE98563-5148-4CD9-8C4B-D617C4E7590A}" dt="2024-02-10T15:54:00.587" v="2971"/>
          <ac:picMkLst>
            <pc:docMk/>
            <pc:sldMk cId="3833741013" sldId="505"/>
            <ac:picMk id="4" creationId="{77EF805F-8E3E-754B-0582-9A58221A05E6}"/>
          </ac:picMkLst>
        </pc:picChg>
      </pc:sldChg>
      <pc:sldChg chg="modSp add mod">
        <pc:chgData name="gerry.sorokin@outlook.com" userId="526de2c336dd9e81" providerId="LiveId" clId="{EAE98563-5148-4CD9-8C4B-D617C4E7590A}" dt="2024-02-10T15:54:59.372" v="2980" actId="14100"/>
        <pc:sldMkLst>
          <pc:docMk/>
          <pc:sldMk cId="3358996903" sldId="506"/>
        </pc:sldMkLst>
        <pc:spChg chg="mod">
          <ac:chgData name="gerry.sorokin@outlook.com" userId="526de2c336dd9e81" providerId="LiveId" clId="{EAE98563-5148-4CD9-8C4B-D617C4E7590A}" dt="2024-02-10T15:54:59.372" v="2980" actId="14100"/>
          <ac:spMkLst>
            <pc:docMk/>
            <pc:sldMk cId="3358996903" sldId="506"/>
            <ac:spMk id="3" creationId="{8A1F79DD-F48B-268D-BED7-EB9293FBA9C7}"/>
          </ac:spMkLst>
        </pc:spChg>
      </pc:sldChg>
      <pc:sldChg chg="addSp modSp add mod">
        <pc:chgData name="gerry.sorokin@outlook.com" userId="526de2c336dd9e81" providerId="LiveId" clId="{EAE98563-5148-4CD9-8C4B-D617C4E7590A}" dt="2024-02-10T15:54:27.243" v="2974" actId="1076"/>
        <pc:sldMkLst>
          <pc:docMk/>
          <pc:sldMk cId="537156120" sldId="507"/>
        </pc:sldMkLst>
        <pc:spChg chg="mod">
          <ac:chgData name="gerry.sorokin@outlook.com" userId="526de2c336dd9e81" providerId="LiveId" clId="{EAE98563-5148-4CD9-8C4B-D617C4E7590A}" dt="2024-02-10T15:06:08.447" v="2785" actId="27636"/>
          <ac:spMkLst>
            <pc:docMk/>
            <pc:sldMk cId="537156120" sldId="507"/>
            <ac:spMk id="3" creationId="{FF0B5EF6-3EDD-A782-B6FE-A241B80CE386}"/>
          </ac:spMkLst>
        </pc:spChg>
        <pc:picChg chg="add mod">
          <ac:chgData name="gerry.sorokin@outlook.com" userId="526de2c336dd9e81" providerId="LiveId" clId="{EAE98563-5148-4CD9-8C4B-D617C4E7590A}" dt="2024-02-10T15:54:27.243" v="2974" actId="1076"/>
          <ac:picMkLst>
            <pc:docMk/>
            <pc:sldMk cId="537156120" sldId="507"/>
            <ac:picMk id="4" creationId="{DCAE5DB5-30A2-07A7-86DC-C43178707172}"/>
          </ac:picMkLst>
        </pc:picChg>
      </pc:sldChg>
      <pc:sldChg chg="addSp delSp modSp new mod">
        <pc:chgData name="gerry.sorokin@outlook.com" userId="526de2c336dd9e81" providerId="LiveId" clId="{EAE98563-5148-4CD9-8C4B-D617C4E7590A}" dt="2024-02-10T15:33:09.494" v="2912"/>
        <pc:sldMkLst>
          <pc:docMk/>
          <pc:sldMk cId="2943236346" sldId="508"/>
        </pc:sldMkLst>
        <pc:spChg chg="mod">
          <ac:chgData name="gerry.sorokin@outlook.com" userId="526de2c336dd9e81" providerId="LiveId" clId="{EAE98563-5148-4CD9-8C4B-D617C4E7590A}" dt="2024-02-10T15:32:30.483" v="2908"/>
          <ac:spMkLst>
            <pc:docMk/>
            <pc:sldMk cId="2943236346" sldId="508"/>
            <ac:spMk id="2" creationId="{AEDC3C2F-42D7-4301-C1FE-D506C1BBD448}"/>
          </ac:spMkLst>
        </pc:spChg>
        <pc:spChg chg="del">
          <ac:chgData name="gerry.sorokin@outlook.com" userId="526de2c336dd9e81" providerId="LiveId" clId="{EAE98563-5148-4CD9-8C4B-D617C4E7590A}" dt="2024-02-10T15:32:39.223" v="2909"/>
          <ac:spMkLst>
            <pc:docMk/>
            <pc:sldMk cId="2943236346" sldId="508"/>
            <ac:spMk id="3" creationId="{02630C7E-2BAF-C99F-602D-177F9A34EDB8}"/>
          </ac:spMkLst>
        </pc:spChg>
        <pc:picChg chg="add mod">
          <ac:chgData name="gerry.sorokin@outlook.com" userId="526de2c336dd9e81" providerId="LiveId" clId="{EAE98563-5148-4CD9-8C4B-D617C4E7590A}" dt="2024-02-10T15:33:09.494" v="2912"/>
          <ac:picMkLst>
            <pc:docMk/>
            <pc:sldMk cId="2943236346" sldId="508"/>
            <ac:picMk id="4" creationId="{3D645FE0-D0C9-7266-5B16-7F381ADA76EF}"/>
          </ac:picMkLst>
        </pc:picChg>
      </pc:sldChg>
      <pc:sldChg chg="addSp delSp modSp add mod modNotesTx">
        <pc:chgData name="gerry.sorokin@outlook.com" userId="526de2c336dd9e81" providerId="LiveId" clId="{EAE98563-5148-4CD9-8C4B-D617C4E7590A}" dt="2024-02-13T08:05:12.047" v="4875" actId="27636"/>
        <pc:sldMkLst>
          <pc:docMk/>
          <pc:sldMk cId="2847160335" sldId="509"/>
        </pc:sldMkLst>
        <pc:spChg chg="mod">
          <ac:chgData name="gerry.sorokin@outlook.com" userId="526de2c336dd9e81" providerId="LiveId" clId="{EAE98563-5148-4CD9-8C4B-D617C4E7590A}" dt="2024-02-13T08:05:12.047" v="4875" actId="27636"/>
          <ac:spMkLst>
            <pc:docMk/>
            <pc:sldMk cId="2847160335" sldId="509"/>
            <ac:spMk id="3" creationId="{764B7FE9-94E8-BA2C-E9C0-E50A262786C8}"/>
          </ac:spMkLst>
        </pc:spChg>
        <pc:picChg chg="add del mod">
          <ac:chgData name="gerry.sorokin@outlook.com" userId="526de2c336dd9e81" providerId="LiveId" clId="{EAE98563-5148-4CD9-8C4B-D617C4E7590A}" dt="2024-02-13T08:05:08.459" v="4873" actId="478"/>
          <ac:picMkLst>
            <pc:docMk/>
            <pc:sldMk cId="2847160335" sldId="509"/>
            <ac:picMk id="4" creationId="{3C1636AD-411B-013E-D21E-44844A942CCC}"/>
          </ac:picMkLst>
        </pc:picChg>
      </pc:sldChg>
      <pc:sldChg chg="modSp add mod">
        <pc:chgData name="gerry.sorokin@outlook.com" userId="526de2c336dd9e81" providerId="LiveId" clId="{EAE98563-5148-4CD9-8C4B-D617C4E7590A}" dt="2024-02-13T08:01:26.872" v="4847" actId="27636"/>
        <pc:sldMkLst>
          <pc:docMk/>
          <pc:sldMk cId="542317446" sldId="510"/>
        </pc:sldMkLst>
        <pc:spChg chg="mod">
          <ac:chgData name="gerry.sorokin@outlook.com" userId="526de2c336dd9e81" providerId="LiveId" clId="{EAE98563-5148-4CD9-8C4B-D617C4E7590A}" dt="2024-02-13T08:01:26.872" v="4847" actId="27636"/>
          <ac:spMkLst>
            <pc:docMk/>
            <pc:sldMk cId="542317446" sldId="510"/>
            <ac:spMk id="3" creationId="{A798EB5A-1FB2-7569-2E27-9E76B510A511}"/>
          </ac:spMkLst>
        </pc:spChg>
      </pc:sldChg>
      <pc:sldChg chg="addSp delSp modSp new mod">
        <pc:chgData name="gerry.sorokin@outlook.com" userId="526de2c336dd9e81" providerId="LiveId" clId="{EAE98563-5148-4CD9-8C4B-D617C4E7590A}" dt="2024-02-10T15:54:46.620" v="2977"/>
        <pc:sldMkLst>
          <pc:docMk/>
          <pc:sldMk cId="1144585848" sldId="511"/>
        </pc:sldMkLst>
        <pc:spChg chg="mod">
          <ac:chgData name="gerry.sorokin@outlook.com" userId="526de2c336dd9e81" providerId="LiveId" clId="{EAE98563-5148-4CD9-8C4B-D617C4E7590A}" dt="2024-02-10T15:54:42.060" v="2976"/>
          <ac:spMkLst>
            <pc:docMk/>
            <pc:sldMk cId="1144585848" sldId="511"/>
            <ac:spMk id="2" creationId="{4010BF34-FD53-7EB5-F71A-26CDD69E8B9B}"/>
          </ac:spMkLst>
        </pc:spChg>
        <pc:spChg chg="del">
          <ac:chgData name="gerry.sorokin@outlook.com" userId="526de2c336dd9e81" providerId="LiveId" clId="{EAE98563-5148-4CD9-8C4B-D617C4E7590A}" dt="2024-02-10T15:54:46.620" v="2977"/>
          <ac:spMkLst>
            <pc:docMk/>
            <pc:sldMk cId="1144585848" sldId="511"/>
            <ac:spMk id="3" creationId="{63CCCD77-5D64-EDD7-D7E6-E9289649AADB}"/>
          </ac:spMkLst>
        </pc:spChg>
        <pc:picChg chg="add mod">
          <ac:chgData name="gerry.sorokin@outlook.com" userId="526de2c336dd9e81" providerId="LiveId" clId="{EAE98563-5148-4CD9-8C4B-D617C4E7590A}" dt="2024-02-10T15:54:46.620" v="2977"/>
          <ac:picMkLst>
            <pc:docMk/>
            <pc:sldMk cId="1144585848" sldId="511"/>
            <ac:picMk id="4" creationId="{2C1200D3-6811-EEA4-4666-3FEBE85F8E6C}"/>
          </ac:picMkLst>
        </pc:picChg>
      </pc:sldChg>
      <pc:sldChg chg="addSp delSp modSp add mod">
        <pc:chgData name="gerry.sorokin@outlook.com" userId="526de2c336dd9e81" providerId="LiveId" clId="{EAE98563-5148-4CD9-8C4B-D617C4E7590A}" dt="2024-02-13T08:34:12.320" v="4986" actId="27636"/>
        <pc:sldMkLst>
          <pc:docMk/>
          <pc:sldMk cId="1831550676" sldId="512"/>
        </pc:sldMkLst>
        <pc:spChg chg="mod">
          <ac:chgData name="gerry.sorokin@outlook.com" userId="526de2c336dd9e81" providerId="LiveId" clId="{EAE98563-5148-4CD9-8C4B-D617C4E7590A}" dt="2024-02-13T08:34:12.320" v="4986" actId="27636"/>
          <ac:spMkLst>
            <pc:docMk/>
            <pc:sldMk cId="1831550676" sldId="512"/>
            <ac:spMk id="3" creationId="{18A1C344-D9D0-B3EE-3826-D65A82D1A820}"/>
          </ac:spMkLst>
        </pc:spChg>
        <pc:picChg chg="add del mod">
          <ac:chgData name="gerry.sorokin@outlook.com" userId="526de2c336dd9e81" providerId="LiveId" clId="{EAE98563-5148-4CD9-8C4B-D617C4E7590A}" dt="2024-02-13T08:33:45.875" v="4977" actId="21"/>
          <ac:picMkLst>
            <pc:docMk/>
            <pc:sldMk cId="1831550676" sldId="512"/>
            <ac:picMk id="4" creationId="{ADA84213-4ED4-0BA2-F12C-40FED7805533}"/>
          </ac:picMkLst>
        </pc:picChg>
      </pc:sldChg>
      <pc:sldChg chg="addSp modSp add mod">
        <pc:chgData name="gerry.sorokin@outlook.com" userId="526de2c336dd9e81" providerId="LiveId" clId="{EAE98563-5148-4CD9-8C4B-D617C4E7590A}" dt="2024-02-13T08:33:59.647" v="4984" actId="27636"/>
        <pc:sldMkLst>
          <pc:docMk/>
          <pc:sldMk cId="295268141" sldId="513"/>
        </pc:sldMkLst>
        <pc:spChg chg="mod">
          <ac:chgData name="gerry.sorokin@outlook.com" userId="526de2c336dd9e81" providerId="LiveId" clId="{EAE98563-5148-4CD9-8C4B-D617C4E7590A}" dt="2024-02-13T08:33:59.647" v="4984" actId="27636"/>
          <ac:spMkLst>
            <pc:docMk/>
            <pc:sldMk cId="295268141" sldId="513"/>
            <ac:spMk id="3" creationId="{3B2905D7-6AD6-8444-575C-AB42BCE3F180}"/>
          </ac:spMkLst>
        </pc:spChg>
        <pc:picChg chg="add mod">
          <ac:chgData name="gerry.sorokin@outlook.com" userId="526de2c336dd9e81" providerId="LiveId" clId="{EAE98563-5148-4CD9-8C4B-D617C4E7590A}" dt="2024-02-13T08:33:54.448" v="4980" actId="1076"/>
          <ac:picMkLst>
            <pc:docMk/>
            <pc:sldMk cId="295268141" sldId="513"/>
            <ac:picMk id="4" creationId="{ADA84213-4ED4-0BA2-F12C-40FED7805533}"/>
          </ac:picMkLst>
        </pc:picChg>
      </pc:sldChg>
      <pc:sldChg chg="addSp modSp add mod">
        <pc:chgData name="gerry.sorokin@outlook.com" userId="526de2c336dd9e81" providerId="LiveId" clId="{EAE98563-5148-4CD9-8C4B-D617C4E7590A}" dt="2024-02-13T08:32:55.608" v="4971"/>
        <pc:sldMkLst>
          <pc:docMk/>
          <pc:sldMk cId="705768690" sldId="514"/>
        </pc:sldMkLst>
        <pc:spChg chg="mod">
          <ac:chgData name="gerry.sorokin@outlook.com" userId="526de2c336dd9e81" providerId="LiveId" clId="{EAE98563-5148-4CD9-8C4B-D617C4E7590A}" dt="2024-02-12T14:57:22.083" v="3046" actId="14100"/>
          <ac:spMkLst>
            <pc:docMk/>
            <pc:sldMk cId="705768690" sldId="514"/>
            <ac:spMk id="3" creationId="{1109260D-DBE6-DF99-9767-D7423CE3A0FC}"/>
          </ac:spMkLst>
        </pc:spChg>
        <pc:picChg chg="add mod">
          <ac:chgData name="gerry.sorokin@outlook.com" userId="526de2c336dd9e81" providerId="LiveId" clId="{EAE98563-5148-4CD9-8C4B-D617C4E7590A}" dt="2024-02-13T08:32:55.608" v="4971"/>
          <ac:picMkLst>
            <pc:docMk/>
            <pc:sldMk cId="705768690" sldId="514"/>
            <ac:picMk id="4" creationId="{9BD33A42-A0AB-DD7F-47A1-CE56D4F7D57D}"/>
          </ac:picMkLst>
        </pc:picChg>
      </pc:sldChg>
      <pc:sldChg chg="addSp delSp modSp add mod">
        <pc:chgData name="gerry.sorokin@outlook.com" userId="526de2c336dd9e81" providerId="LiveId" clId="{EAE98563-5148-4CD9-8C4B-D617C4E7590A}" dt="2024-02-13T11:50:51.761" v="5503" actId="14100"/>
        <pc:sldMkLst>
          <pc:docMk/>
          <pc:sldMk cId="697949520" sldId="515"/>
        </pc:sldMkLst>
        <pc:spChg chg="mod">
          <ac:chgData name="gerry.sorokin@outlook.com" userId="526de2c336dd9e81" providerId="LiveId" clId="{EAE98563-5148-4CD9-8C4B-D617C4E7590A}" dt="2024-02-13T11:50:51.761" v="5503" actId="14100"/>
          <ac:spMkLst>
            <pc:docMk/>
            <pc:sldMk cId="697949520" sldId="515"/>
            <ac:spMk id="3" creationId="{D9F625BA-B4B4-7BDD-DFAE-B277FAAD03DD}"/>
          </ac:spMkLst>
        </pc:spChg>
        <pc:picChg chg="add del">
          <ac:chgData name="gerry.sorokin@outlook.com" userId="526de2c336dd9e81" providerId="LiveId" clId="{EAE98563-5148-4CD9-8C4B-D617C4E7590A}" dt="2024-02-13T11:45:18.643" v="5473" actId="21"/>
          <ac:picMkLst>
            <pc:docMk/>
            <pc:sldMk cId="697949520" sldId="515"/>
            <ac:picMk id="7170" creationId="{98E919BC-EC04-86CB-3B4A-5AD0637D5C95}"/>
          </ac:picMkLst>
        </pc:picChg>
      </pc:sldChg>
      <pc:sldChg chg="addSp modSp add mod">
        <pc:chgData name="gerry.sorokin@outlook.com" userId="526de2c336dd9e81" providerId="LiveId" clId="{EAE98563-5148-4CD9-8C4B-D617C4E7590A}" dt="2024-02-13T11:55:36.562" v="5534"/>
        <pc:sldMkLst>
          <pc:docMk/>
          <pc:sldMk cId="1831175872" sldId="516"/>
        </pc:sldMkLst>
        <pc:spChg chg="mod">
          <ac:chgData name="gerry.sorokin@outlook.com" userId="526de2c336dd9e81" providerId="LiveId" clId="{EAE98563-5148-4CD9-8C4B-D617C4E7590A}" dt="2024-02-13T11:55:06.309" v="5530" actId="27636"/>
          <ac:spMkLst>
            <pc:docMk/>
            <pc:sldMk cId="1831175872" sldId="516"/>
            <ac:spMk id="3" creationId="{2354D74C-3F62-AB27-6C87-B1113F6F214B}"/>
          </ac:spMkLst>
        </pc:spChg>
        <pc:picChg chg="add mod">
          <ac:chgData name="gerry.sorokin@outlook.com" userId="526de2c336dd9e81" providerId="LiveId" clId="{EAE98563-5148-4CD9-8C4B-D617C4E7590A}" dt="2024-02-13T11:55:29.697" v="5531"/>
          <ac:picMkLst>
            <pc:docMk/>
            <pc:sldMk cId="1831175872" sldId="516"/>
            <ac:picMk id="11266" creationId="{2CD64671-8A1C-72A4-8040-60C222ACC633}"/>
          </ac:picMkLst>
        </pc:picChg>
        <pc:picChg chg="add mod">
          <ac:chgData name="gerry.sorokin@outlook.com" userId="526de2c336dd9e81" providerId="LiveId" clId="{EAE98563-5148-4CD9-8C4B-D617C4E7590A}" dt="2024-02-13T11:55:36.562" v="5534"/>
          <ac:picMkLst>
            <pc:docMk/>
            <pc:sldMk cId="1831175872" sldId="516"/>
            <ac:picMk id="11268" creationId="{184060A8-F0CB-968A-8382-E2830D50E66D}"/>
          </ac:picMkLst>
        </pc:picChg>
      </pc:sldChg>
      <pc:sldChg chg="addSp modSp add mod">
        <pc:chgData name="gerry.sorokin@outlook.com" userId="526de2c336dd9e81" providerId="LiveId" clId="{EAE98563-5148-4CD9-8C4B-D617C4E7590A}" dt="2024-02-13T11:53:07.027" v="5517"/>
        <pc:sldMkLst>
          <pc:docMk/>
          <pc:sldMk cId="59945464" sldId="517"/>
        </pc:sldMkLst>
        <pc:spChg chg="mod">
          <ac:chgData name="gerry.sorokin@outlook.com" userId="526de2c336dd9e81" providerId="LiveId" clId="{EAE98563-5148-4CD9-8C4B-D617C4E7590A}" dt="2024-02-12T14:58:31.761" v="3067" actId="20577"/>
          <ac:spMkLst>
            <pc:docMk/>
            <pc:sldMk cId="59945464" sldId="517"/>
            <ac:spMk id="3" creationId="{7EF7115A-A046-0BAC-0F46-283FE9B47930}"/>
          </ac:spMkLst>
        </pc:spChg>
        <pc:picChg chg="add mod">
          <ac:chgData name="gerry.sorokin@outlook.com" userId="526de2c336dd9e81" providerId="LiveId" clId="{EAE98563-5148-4CD9-8C4B-D617C4E7590A}" dt="2024-02-13T11:53:00.973" v="5516"/>
          <ac:picMkLst>
            <pc:docMk/>
            <pc:sldMk cId="59945464" sldId="517"/>
            <ac:picMk id="4" creationId="{EF8F80C9-6D8B-9B9D-4E94-12A759F203F4}"/>
          </ac:picMkLst>
        </pc:picChg>
        <pc:picChg chg="add mod">
          <ac:chgData name="gerry.sorokin@outlook.com" userId="526de2c336dd9e81" providerId="LiveId" clId="{EAE98563-5148-4CD9-8C4B-D617C4E7590A}" dt="2024-02-13T11:53:07.027" v="5517"/>
          <ac:picMkLst>
            <pc:docMk/>
            <pc:sldMk cId="59945464" sldId="517"/>
            <ac:picMk id="10242" creationId="{A421A603-3179-AF4D-A84A-97870252B93C}"/>
          </ac:picMkLst>
        </pc:picChg>
      </pc:sldChg>
      <pc:sldChg chg="modSp add mod">
        <pc:chgData name="gerry.sorokin@outlook.com" userId="526de2c336dd9e81" providerId="LiveId" clId="{EAE98563-5148-4CD9-8C4B-D617C4E7590A}" dt="2024-02-13T12:53:51.253" v="5712" actId="27636"/>
        <pc:sldMkLst>
          <pc:docMk/>
          <pc:sldMk cId="1678650185" sldId="518"/>
        </pc:sldMkLst>
        <pc:spChg chg="mod">
          <ac:chgData name="gerry.sorokin@outlook.com" userId="526de2c336dd9e81" providerId="LiveId" clId="{EAE98563-5148-4CD9-8C4B-D617C4E7590A}" dt="2024-02-13T12:02:04.579" v="5539"/>
          <ac:spMkLst>
            <pc:docMk/>
            <pc:sldMk cId="1678650185" sldId="518"/>
            <ac:spMk id="2" creationId="{BACA8FDD-F755-24C9-F500-CD697C777504}"/>
          </ac:spMkLst>
        </pc:spChg>
        <pc:spChg chg="mod">
          <ac:chgData name="gerry.sorokin@outlook.com" userId="526de2c336dd9e81" providerId="LiveId" clId="{EAE98563-5148-4CD9-8C4B-D617C4E7590A}" dt="2024-02-13T12:53:51.253" v="5712" actId="27636"/>
          <ac:spMkLst>
            <pc:docMk/>
            <pc:sldMk cId="1678650185" sldId="518"/>
            <ac:spMk id="3" creationId="{7033AFBA-E44F-56DD-2C77-A34C85B48656}"/>
          </ac:spMkLst>
        </pc:spChg>
      </pc:sldChg>
      <pc:sldChg chg="modSp add mod">
        <pc:chgData name="gerry.sorokin@outlook.com" userId="526de2c336dd9e81" providerId="LiveId" clId="{EAE98563-5148-4CD9-8C4B-D617C4E7590A}" dt="2024-02-13T12:07:01.808" v="5567" actId="27636"/>
        <pc:sldMkLst>
          <pc:docMk/>
          <pc:sldMk cId="2071910470" sldId="519"/>
        </pc:sldMkLst>
        <pc:spChg chg="mod">
          <ac:chgData name="gerry.sorokin@outlook.com" userId="526de2c336dd9e81" providerId="LiveId" clId="{EAE98563-5148-4CD9-8C4B-D617C4E7590A}" dt="2024-02-13T12:02:09.655" v="5542"/>
          <ac:spMkLst>
            <pc:docMk/>
            <pc:sldMk cId="2071910470" sldId="519"/>
            <ac:spMk id="2" creationId="{D8078B5F-421B-B7AE-98CB-E6D72715B175}"/>
          </ac:spMkLst>
        </pc:spChg>
        <pc:spChg chg="mod">
          <ac:chgData name="gerry.sorokin@outlook.com" userId="526de2c336dd9e81" providerId="LiveId" clId="{EAE98563-5148-4CD9-8C4B-D617C4E7590A}" dt="2024-02-13T12:07:01.808" v="5567" actId="27636"/>
          <ac:spMkLst>
            <pc:docMk/>
            <pc:sldMk cId="2071910470" sldId="519"/>
            <ac:spMk id="3" creationId="{9062C32F-18CC-D10F-D877-BE503A9A685E}"/>
          </ac:spMkLst>
        </pc:spChg>
      </pc:sldChg>
      <pc:sldChg chg="modSp add mod">
        <pc:chgData name="gerry.sorokin@outlook.com" userId="526de2c336dd9e81" providerId="LiveId" clId="{EAE98563-5148-4CD9-8C4B-D617C4E7590A}" dt="2024-02-14T17:02:01.102" v="6470" actId="113"/>
        <pc:sldMkLst>
          <pc:docMk/>
          <pc:sldMk cId="163630956" sldId="520"/>
        </pc:sldMkLst>
        <pc:spChg chg="mod">
          <ac:chgData name="gerry.sorokin@outlook.com" userId="526de2c336dd9e81" providerId="LiveId" clId="{EAE98563-5148-4CD9-8C4B-D617C4E7590A}" dt="2024-02-12T15:38:42.579" v="3130"/>
          <ac:spMkLst>
            <pc:docMk/>
            <pc:sldMk cId="163630956" sldId="520"/>
            <ac:spMk id="2" creationId="{70C33EB3-22C6-C6F9-FC27-DA734ACB04E8}"/>
          </ac:spMkLst>
        </pc:spChg>
        <pc:spChg chg="mod">
          <ac:chgData name="gerry.sorokin@outlook.com" userId="526de2c336dd9e81" providerId="LiveId" clId="{EAE98563-5148-4CD9-8C4B-D617C4E7590A}" dt="2024-02-14T17:02:01.102" v="6470" actId="113"/>
          <ac:spMkLst>
            <pc:docMk/>
            <pc:sldMk cId="163630956" sldId="520"/>
            <ac:spMk id="3" creationId="{BE7F29CC-23A6-E52D-0D2E-8E05BF225259}"/>
          </ac:spMkLst>
        </pc:spChg>
      </pc:sldChg>
      <pc:sldChg chg="modSp add mod">
        <pc:chgData name="gerry.sorokin@outlook.com" userId="526de2c336dd9e81" providerId="LiveId" clId="{EAE98563-5148-4CD9-8C4B-D617C4E7590A}" dt="2024-02-13T12:48:03.386" v="5680" actId="113"/>
        <pc:sldMkLst>
          <pc:docMk/>
          <pc:sldMk cId="3546243673" sldId="521"/>
        </pc:sldMkLst>
        <pc:spChg chg="mod">
          <ac:chgData name="gerry.sorokin@outlook.com" userId="526de2c336dd9e81" providerId="LiveId" clId="{EAE98563-5148-4CD9-8C4B-D617C4E7590A}" dt="2024-02-13T12:02:12.691" v="5543"/>
          <ac:spMkLst>
            <pc:docMk/>
            <pc:sldMk cId="3546243673" sldId="521"/>
            <ac:spMk id="2" creationId="{A8AC8EF0-B64F-C950-4800-DEEB9C260FF9}"/>
          </ac:spMkLst>
        </pc:spChg>
        <pc:spChg chg="mod">
          <ac:chgData name="gerry.sorokin@outlook.com" userId="526de2c336dd9e81" providerId="LiveId" clId="{EAE98563-5148-4CD9-8C4B-D617C4E7590A}" dt="2024-02-13T12:48:03.386" v="5680" actId="113"/>
          <ac:spMkLst>
            <pc:docMk/>
            <pc:sldMk cId="3546243673" sldId="521"/>
            <ac:spMk id="3" creationId="{D3EF3388-111B-4DC7-115C-D26A341FA81F}"/>
          </ac:spMkLst>
        </pc:spChg>
      </pc:sldChg>
      <pc:sldChg chg="modSp add mod">
        <pc:chgData name="gerry.sorokin@outlook.com" userId="526de2c336dd9e81" providerId="LiveId" clId="{EAE98563-5148-4CD9-8C4B-D617C4E7590A}" dt="2024-02-14T17:01:45.466" v="6468" actId="113"/>
        <pc:sldMkLst>
          <pc:docMk/>
          <pc:sldMk cId="3602798293" sldId="522"/>
        </pc:sldMkLst>
        <pc:spChg chg="mod">
          <ac:chgData name="gerry.sorokin@outlook.com" userId="526de2c336dd9e81" providerId="LiveId" clId="{EAE98563-5148-4CD9-8C4B-D617C4E7590A}" dt="2024-02-12T15:39:01.637" v="3131"/>
          <ac:spMkLst>
            <pc:docMk/>
            <pc:sldMk cId="3602798293" sldId="522"/>
            <ac:spMk id="2" creationId="{31AF7E5F-DF4A-313E-43D4-4C60F18477C1}"/>
          </ac:spMkLst>
        </pc:spChg>
        <pc:spChg chg="mod">
          <ac:chgData name="gerry.sorokin@outlook.com" userId="526de2c336dd9e81" providerId="LiveId" clId="{EAE98563-5148-4CD9-8C4B-D617C4E7590A}" dt="2024-02-14T17:01:45.466" v="6468" actId="113"/>
          <ac:spMkLst>
            <pc:docMk/>
            <pc:sldMk cId="3602798293" sldId="522"/>
            <ac:spMk id="3" creationId="{DAF44679-96D6-FD29-1E42-17663B07F521}"/>
          </ac:spMkLst>
        </pc:spChg>
      </pc:sldChg>
      <pc:sldChg chg="modSp add mod">
        <pc:chgData name="gerry.sorokin@outlook.com" userId="526de2c336dd9e81" providerId="LiveId" clId="{EAE98563-5148-4CD9-8C4B-D617C4E7590A}" dt="2024-02-13T16:26:39.834" v="5931" actId="113"/>
        <pc:sldMkLst>
          <pc:docMk/>
          <pc:sldMk cId="2861539851" sldId="523"/>
        </pc:sldMkLst>
        <pc:spChg chg="mod">
          <ac:chgData name="gerry.sorokin@outlook.com" userId="526de2c336dd9e81" providerId="LiveId" clId="{EAE98563-5148-4CD9-8C4B-D617C4E7590A}" dt="2024-02-12T15:39:06.949" v="3132"/>
          <ac:spMkLst>
            <pc:docMk/>
            <pc:sldMk cId="2861539851" sldId="523"/>
            <ac:spMk id="2" creationId="{FC8155E7-25F3-267A-22B8-EFBF6445F9E2}"/>
          </ac:spMkLst>
        </pc:spChg>
        <pc:spChg chg="mod">
          <ac:chgData name="gerry.sorokin@outlook.com" userId="526de2c336dd9e81" providerId="LiveId" clId="{EAE98563-5148-4CD9-8C4B-D617C4E7590A}" dt="2024-02-13T16:26:39.834" v="5931" actId="113"/>
          <ac:spMkLst>
            <pc:docMk/>
            <pc:sldMk cId="2861539851" sldId="523"/>
            <ac:spMk id="3" creationId="{B4BB8FC2-8ADD-7F2B-16E6-099E6776B3A2}"/>
          </ac:spMkLst>
        </pc:spChg>
      </pc:sldChg>
      <pc:sldChg chg="modSp add mod">
        <pc:chgData name="gerry.sorokin@outlook.com" userId="526de2c336dd9e81" providerId="LiveId" clId="{EAE98563-5148-4CD9-8C4B-D617C4E7590A}" dt="2024-02-14T17:01:38.116" v="6467" actId="113"/>
        <pc:sldMkLst>
          <pc:docMk/>
          <pc:sldMk cId="2426877633" sldId="524"/>
        </pc:sldMkLst>
        <pc:spChg chg="mod">
          <ac:chgData name="gerry.sorokin@outlook.com" userId="526de2c336dd9e81" providerId="LiveId" clId="{EAE98563-5148-4CD9-8C4B-D617C4E7590A}" dt="2024-02-12T15:39:14.909" v="3133"/>
          <ac:spMkLst>
            <pc:docMk/>
            <pc:sldMk cId="2426877633" sldId="524"/>
            <ac:spMk id="2" creationId="{BFE79F6E-5F9A-AD1A-EC1A-3CBA9F2DEA18}"/>
          </ac:spMkLst>
        </pc:spChg>
        <pc:spChg chg="mod">
          <ac:chgData name="gerry.sorokin@outlook.com" userId="526de2c336dd9e81" providerId="LiveId" clId="{EAE98563-5148-4CD9-8C4B-D617C4E7590A}" dt="2024-02-14T17:01:38.116" v="6467" actId="113"/>
          <ac:spMkLst>
            <pc:docMk/>
            <pc:sldMk cId="2426877633" sldId="524"/>
            <ac:spMk id="3" creationId="{4170801F-40DA-7523-1FD8-AE3AE1D97F17}"/>
          </ac:spMkLst>
        </pc:spChg>
      </pc:sldChg>
      <pc:sldChg chg="add del">
        <pc:chgData name="gerry.sorokin@outlook.com" userId="526de2c336dd9e81" providerId="LiveId" clId="{EAE98563-5148-4CD9-8C4B-D617C4E7590A}" dt="2024-02-12T15:52:06.412" v="3169" actId="47"/>
        <pc:sldMkLst>
          <pc:docMk/>
          <pc:sldMk cId="3762345412" sldId="525"/>
        </pc:sldMkLst>
      </pc:sldChg>
      <pc:sldChg chg="addSp delSp modSp add mod">
        <pc:chgData name="gerry.sorokin@outlook.com" userId="526de2c336dd9e81" providerId="LiveId" clId="{EAE98563-5148-4CD9-8C4B-D617C4E7590A}" dt="2024-02-14T09:45:33.823" v="5966"/>
        <pc:sldMkLst>
          <pc:docMk/>
          <pc:sldMk cId="1890064984" sldId="526"/>
        </pc:sldMkLst>
        <pc:spChg chg="mod">
          <ac:chgData name="gerry.sorokin@outlook.com" userId="526de2c336dd9e81" providerId="LiveId" clId="{EAE98563-5148-4CD9-8C4B-D617C4E7590A}" dt="2024-02-14T09:35:36.518" v="5933" actId="27636"/>
          <ac:spMkLst>
            <pc:docMk/>
            <pc:sldMk cId="1890064984" sldId="526"/>
            <ac:spMk id="3" creationId="{5AFB9F93-24FF-86AF-329C-094E1766E398}"/>
          </ac:spMkLst>
        </pc:spChg>
        <pc:picChg chg="add del mod">
          <ac:chgData name="gerry.sorokin@outlook.com" userId="526de2c336dd9e81" providerId="LiveId" clId="{EAE98563-5148-4CD9-8C4B-D617C4E7590A}" dt="2024-02-14T09:35:42.341" v="5936" actId="478"/>
          <ac:picMkLst>
            <pc:docMk/>
            <pc:sldMk cId="1890064984" sldId="526"/>
            <ac:picMk id="4" creationId="{965C56F1-58FF-4FDF-BE98-96A66A31EBCC}"/>
          </ac:picMkLst>
        </pc:picChg>
        <pc:picChg chg="add del mod">
          <ac:chgData name="gerry.sorokin@outlook.com" userId="526de2c336dd9e81" providerId="LiveId" clId="{EAE98563-5148-4CD9-8C4B-D617C4E7590A}" dt="2024-02-14T09:44:44.656" v="5957" actId="21"/>
          <ac:picMkLst>
            <pc:docMk/>
            <pc:sldMk cId="1890064984" sldId="526"/>
            <ac:picMk id="6" creationId="{794830AF-D663-EA61-E23B-F43C0AEAA967}"/>
          </ac:picMkLst>
        </pc:picChg>
        <pc:picChg chg="add mod">
          <ac:chgData name="gerry.sorokin@outlook.com" userId="526de2c336dd9e81" providerId="LiveId" clId="{EAE98563-5148-4CD9-8C4B-D617C4E7590A}" dt="2024-02-14T09:45:33.823" v="5966"/>
          <ac:picMkLst>
            <pc:docMk/>
            <pc:sldMk cId="1890064984" sldId="526"/>
            <ac:picMk id="1026" creationId="{98242DC0-948E-AE02-3DC6-F28A4A3F4046}"/>
          </ac:picMkLst>
        </pc:picChg>
      </pc:sldChg>
      <pc:sldChg chg="addSp modSp add mod">
        <pc:chgData name="gerry.sorokin@outlook.com" userId="526de2c336dd9e81" providerId="LiveId" clId="{EAE98563-5148-4CD9-8C4B-D617C4E7590A}" dt="2024-02-13T13:32:06.600" v="5763"/>
        <pc:sldMkLst>
          <pc:docMk/>
          <pc:sldMk cId="1331716469" sldId="527"/>
        </pc:sldMkLst>
        <pc:spChg chg="mod">
          <ac:chgData name="gerry.sorokin@outlook.com" userId="526de2c336dd9e81" providerId="LiveId" clId="{EAE98563-5148-4CD9-8C4B-D617C4E7590A}" dt="2024-02-13T13:31:40.876" v="5761" actId="14100"/>
          <ac:spMkLst>
            <pc:docMk/>
            <pc:sldMk cId="1331716469" sldId="527"/>
            <ac:spMk id="3" creationId="{49F55A5A-2E15-660D-C04D-52C8A540D250}"/>
          </ac:spMkLst>
        </pc:spChg>
        <pc:picChg chg="add mod">
          <ac:chgData name="gerry.sorokin@outlook.com" userId="526de2c336dd9e81" providerId="LiveId" clId="{EAE98563-5148-4CD9-8C4B-D617C4E7590A}" dt="2024-02-13T13:32:06.600" v="5763"/>
          <ac:picMkLst>
            <pc:docMk/>
            <pc:sldMk cId="1331716469" sldId="527"/>
            <ac:picMk id="4" creationId="{706734AE-1185-BE6A-6B9C-D1FDCCEB7862}"/>
          </ac:picMkLst>
        </pc:picChg>
      </pc:sldChg>
      <pc:sldChg chg="modSp add mod">
        <pc:chgData name="gerry.sorokin@outlook.com" userId="526de2c336dd9e81" providerId="LiveId" clId="{EAE98563-5148-4CD9-8C4B-D617C4E7590A}" dt="2024-02-13T13:37:23.770" v="5765" actId="27636"/>
        <pc:sldMkLst>
          <pc:docMk/>
          <pc:sldMk cId="2261862134" sldId="528"/>
        </pc:sldMkLst>
        <pc:spChg chg="mod">
          <ac:chgData name="gerry.sorokin@outlook.com" userId="526de2c336dd9e81" providerId="LiveId" clId="{EAE98563-5148-4CD9-8C4B-D617C4E7590A}" dt="2024-02-13T13:37:23.770" v="5765" actId="27636"/>
          <ac:spMkLst>
            <pc:docMk/>
            <pc:sldMk cId="2261862134" sldId="528"/>
            <ac:spMk id="3" creationId="{F031091C-7F86-5481-0374-E7B2633CB83B}"/>
          </ac:spMkLst>
        </pc:spChg>
      </pc:sldChg>
      <pc:sldChg chg="addSp delSp modSp add mod">
        <pc:chgData name="gerry.sorokin@outlook.com" userId="526de2c336dd9e81" providerId="LiveId" clId="{EAE98563-5148-4CD9-8C4B-D617C4E7590A}" dt="2024-02-14T09:44:51.359" v="5960" actId="1076"/>
        <pc:sldMkLst>
          <pc:docMk/>
          <pc:sldMk cId="837458649" sldId="529"/>
        </pc:sldMkLst>
        <pc:spChg chg="mod">
          <ac:chgData name="gerry.sorokin@outlook.com" userId="526de2c336dd9e81" providerId="LiveId" clId="{EAE98563-5148-4CD9-8C4B-D617C4E7590A}" dt="2024-02-13T16:25:32.702" v="5930" actId="20577"/>
          <ac:spMkLst>
            <pc:docMk/>
            <pc:sldMk cId="837458649" sldId="529"/>
            <ac:spMk id="3" creationId="{8559447E-C49C-3B01-1A81-860692948805}"/>
          </ac:spMkLst>
        </pc:spChg>
        <pc:picChg chg="add del mod">
          <ac:chgData name="gerry.sorokin@outlook.com" userId="526de2c336dd9e81" providerId="LiveId" clId="{EAE98563-5148-4CD9-8C4B-D617C4E7590A}" dt="2024-02-14T09:44:39.820" v="5955" actId="21"/>
          <ac:picMkLst>
            <pc:docMk/>
            <pc:sldMk cId="837458649" sldId="529"/>
            <ac:picMk id="5" creationId="{29656963-12F6-97A3-987D-18818C7C6091}"/>
          </ac:picMkLst>
        </pc:picChg>
        <pc:picChg chg="add mod">
          <ac:chgData name="gerry.sorokin@outlook.com" userId="526de2c336dd9e81" providerId="LiveId" clId="{EAE98563-5148-4CD9-8C4B-D617C4E7590A}" dt="2024-02-14T09:44:51.359" v="5960" actId="1076"/>
          <ac:picMkLst>
            <pc:docMk/>
            <pc:sldMk cId="837458649" sldId="529"/>
            <ac:picMk id="6" creationId="{794830AF-D663-EA61-E23B-F43C0AEAA967}"/>
          </ac:picMkLst>
        </pc:picChg>
      </pc:sldChg>
      <pc:sldChg chg="addSp modSp add mod">
        <pc:chgData name="gerry.sorokin@outlook.com" userId="526de2c336dd9e81" providerId="LiveId" clId="{EAE98563-5148-4CD9-8C4B-D617C4E7590A}" dt="2024-02-14T09:44:42.123" v="5956"/>
        <pc:sldMkLst>
          <pc:docMk/>
          <pc:sldMk cId="595296263" sldId="530"/>
        </pc:sldMkLst>
        <pc:spChg chg="mod">
          <ac:chgData name="gerry.sorokin@outlook.com" userId="526de2c336dd9e81" providerId="LiveId" clId="{EAE98563-5148-4CD9-8C4B-D617C4E7590A}" dt="2024-02-12T15:50:55.580" v="3139" actId="27636"/>
          <ac:spMkLst>
            <pc:docMk/>
            <pc:sldMk cId="595296263" sldId="530"/>
            <ac:spMk id="3" creationId="{9BF39304-2B24-B208-558F-CBF5664B4BBF}"/>
          </ac:spMkLst>
        </pc:spChg>
        <pc:picChg chg="add mod">
          <ac:chgData name="gerry.sorokin@outlook.com" userId="526de2c336dd9e81" providerId="LiveId" clId="{EAE98563-5148-4CD9-8C4B-D617C4E7590A}" dt="2024-02-14T09:44:42.123" v="5956"/>
          <ac:picMkLst>
            <pc:docMk/>
            <pc:sldMk cId="595296263" sldId="530"/>
            <ac:picMk id="5" creationId="{29656963-12F6-97A3-987D-18818C7C6091}"/>
          </ac:picMkLst>
        </pc:picChg>
      </pc:sldChg>
      <pc:sldChg chg="addSp modSp add mod">
        <pc:chgData name="gerry.sorokin@outlook.com" userId="526de2c336dd9e81" providerId="LiveId" clId="{EAE98563-5148-4CD9-8C4B-D617C4E7590A}" dt="2024-02-13T15:29:47.716" v="5874" actId="14100"/>
        <pc:sldMkLst>
          <pc:docMk/>
          <pc:sldMk cId="3386745644" sldId="531"/>
        </pc:sldMkLst>
        <pc:spChg chg="mod">
          <ac:chgData name="gerry.sorokin@outlook.com" userId="526de2c336dd9e81" providerId="LiveId" clId="{EAE98563-5148-4CD9-8C4B-D617C4E7590A}" dt="2024-02-13T15:28:19.093" v="5866" actId="20577"/>
          <ac:spMkLst>
            <pc:docMk/>
            <pc:sldMk cId="3386745644" sldId="531"/>
            <ac:spMk id="3" creationId="{2D2D2773-4E34-7ABE-7412-0368E727610F}"/>
          </ac:spMkLst>
        </pc:spChg>
        <pc:picChg chg="add mod">
          <ac:chgData name="gerry.sorokin@outlook.com" userId="526de2c336dd9e81" providerId="LiveId" clId="{EAE98563-5148-4CD9-8C4B-D617C4E7590A}" dt="2024-02-13T15:29:47.716" v="5874" actId="14100"/>
          <ac:picMkLst>
            <pc:docMk/>
            <pc:sldMk cId="3386745644" sldId="531"/>
            <ac:picMk id="4" creationId="{0AA5A69F-45E1-C97B-C21E-43E0C95E446A}"/>
          </ac:picMkLst>
        </pc:picChg>
      </pc:sldChg>
      <pc:sldChg chg="addSp modSp add mod">
        <pc:chgData name="gerry.sorokin@outlook.com" userId="526de2c336dd9e81" providerId="LiveId" clId="{EAE98563-5148-4CD9-8C4B-D617C4E7590A}" dt="2024-02-13T15:34:03.067" v="5888"/>
        <pc:sldMkLst>
          <pc:docMk/>
          <pc:sldMk cId="3033349405" sldId="532"/>
        </pc:sldMkLst>
        <pc:spChg chg="mod">
          <ac:chgData name="gerry.sorokin@outlook.com" userId="526de2c336dd9e81" providerId="LiveId" clId="{EAE98563-5148-4CD9-8C4B-D617C4E7590A}" dt="2024-02-13T15:32:40.111" v="5876" actId="27636"/>
          <ac:spMkLst>
            <pc:docMk/>
            <pc:sldMk cId="3033349405" sldId="532"/>
            <ac:spMk id="3" creationId="{C6FC6892-76C1-642D-ACB9-1984DFC41DB8}"/>
          </ac:spMkLst>
        </pc:spChg>
        <pc:picChg chg="add mod">
          <ac:chgData name="gerry.sorokin@outlook.com" userId="526de2c336dd9e81" providerId="LiveId" clId="{EAE98563-5148-4CD9-8C4B-D617C4E7590A}" dt="2024-02-13T15:34:03.067" v="5888"/>
          <ac:picMkLst>
            <pc:docMk/>
            <pc:sldMk cId="3033349405" sldId="532"/>
            <ac:picMk id="4" creationId="{36A3C41E-0C2B-6FFA-D1DC-083971DEEF8C}"/>
          </ac:picMkLst>
        </pc:picChg>
        <pc:picChg chg="add mod">
          <ac:chgData name="gerry.sorokin@outlook.com" userId="526de2c336dd9e81" providerId="LiveId" clId="{EAE98563-5148-4CD9-8C4B-D617C4E7590A}" dt="2024-02-13T15:33:33.044" v="5885" actId="1076"/>
          <ac:picMkLst>
            <pc:docMk/>
            <pc:sldMk cId="3033349405" sldId="532"/>
            <ac:picMk id="17410" creationId="{24BA2930-8752-7352-3F46-59E1AAD24199}"/>
          </ac:picMkLst>
        </pc:picChg>
      </pc:sldChg>
      <pc:sldChg chg="add del">
        <pc:chgData name="gerry.sorokin@outlook.com" userId="526de2c336dd9e81" providerId="LiveId" clId="{EAE98563-5148-4CD9-8C4B-D617C4E7590A}" dt="2024-02-12T16:07:53.734" v="3297" actId="47"/>
        <pc:sldMkLst>
          <pc:docMk/>
          <pc:sldMk cId="2000290925" sldId="533"/>
        </pc:sldMkLst>
      </pc:sldChg>
      <pc:sldChg chg="addSp delSp modSp add mod">
        <pc:chgData name="gerry.sorokin@outlook.com" userId="526de2c336dd9e81" providerId="LiveId" clId="{EAE98563-5148-4CD9-8C4B-D617C4E7590A}" dt="2024-02-14T22:00:56.799" v="7060" actId="21"/>
        <pc:sldMkLst>
          <pc:docMk/>
          <pc:sldMk cId="2627669080" sldId="533"/>
        </pc:sldMkLst>
        <pc:spChg chg="mod">
          <ac:chgData name="gerry.sorokin@outlook.com" userId="526de2c336dd9e81" providerId="LiveId" clId="{EAE98563-5148-4CD9-8C4B-D617C4E7590A}" dt="2024-02-12T16:11:13.888" v="3353"/>
          <ac:spMkLst>
            <pc:docMk/>
            <pc:sldMk cId="2627669080" sldId="533"/>
            <ac:spMk id="2" creationId="{FDD64A52-4743-89DD-5C35-B797FAEDFBDC}"/>
          </ac:spMkLst>
        </pc:spChg>
        <pc:spChg chg="mod">
          <ac:chgData name="gerry.sorokin@outlook.com" userId="526de2c336dd9e81" providerId="LiveId" clId="{EAE98563-5148-4CD9-8C4B-D617C4E7590A}" dt="2024-02-12T16:10:16.370" v="3328" actId="14100"/>
          <ac:spMkLst>
            <pc:docMk/>
            <pc:sldMk cId="2627669080" sldId="533"/>
            <ac:spMk id="3" creationId="{3D493F59-524A-6895-165A-8D94FC59EEEE}"/>
          </ac:spMkLst>
        </pc:spChg>
        <pc:picChg chg="add del mod">
          <ac:chgData name="gerry.sorokin@outlook.com" userId="526de2c336dd9e81" providerId="LiveId" clId="{EAE98563-5148-4CD9-8C4B-D617C4E7590A}" dt="2024-02-14T22:00:56.799" v="7060" actId="21"/>
          <ac:picMkLst>
            <pc:docMk/>
            <pc:sldMk cId="2627669080" sldId="533"/>
            <ac:picMk id="4" creationId="{216FC46A-6342-3A47-FD70-51E5ADF47EF3}"/>
          </ac:picMkLst>
        </pc:picChg>
      </pc:sldChg>
      <pc:sldChg chg="add del">
        <pc:chgData name="gerry.sorokin@outlook.com" userId="526de2c336dd9e81" providerId="LiveId" clId="{EAE98563-5148-4CD9-8C4B-D617C4E7590A}" dt="2024-02-12T16:07:56.029" v="3298" actId="47"/>
        <pc:sldMkLst>
          <pc:docMk/>
          <pc:sldMk cId="3818728981" sldId="534"/>
        </pc:sldMkLst>
      </pc:sldChg>
      <pc:sldChg chg="addSp modSp add mod">
        <pc:chgData name="gerry.sorokin@outlook.com" userId="526de2c336dd9e81" providerId="LiveId" clId="{EAE98563-5148-4CD9-8C4B-D617C4E7590A}" dt="2024-02-14T22:01:36.919" v="7066" actId="1076"/>
        <pc:sldMkLst>
          <pc:docMk/>
          <pc:sldMk cId="4256034443" sldId="534"/>
        </pc:sldMkLst>
        <pc:spChg chg="mod">
          <ac:chgData name="gerry.sorokin@outlook.com" userId="526de2c336dd9e81" providerId="LiveId" clId="{EAE98563-5148-4CD9-8C4B-D617C4E7590A}" dt="2024-02-12T16:11:10.711" v="3352"/>
          <ac:spMkLst>
            <pc:docMk/>
            <pc:sldMk cId="4256034443" sldId="534"/>
            <ac:spMk id="2" creationId="{4CD65E11-4C71-3397-A05B-9542E5ABF4A9}"/>
          </ac:spMkLst>
        </pc:spChg>
        <pc:spChg chg="mod">
          <ac:chgData name="gerry.sorokin@outlook.com" userId="526de2c336dd9e81" providerId="LiveId" clId="{EAE98563-5148-4CD9-8C4B-D617C4E7590A}" dt="2024-02-12T16:08:10.479" v="3304" actId="27636"/>
          <ac:spMkLst>
            <pc:docMk/>
            <pc:sldMk cId="4256034443" sldId="534"/>
            <ac:spMk id="3" creationId="{49296048-89DE-A1AD-E8DE-D17D62F8C357}"/>
          </ac:spMkLst>
        </pc:spChg>
        <pc:picChg chg="add mod">
          <ac:chgData name="gerry.sorokin@outlook.com" userId="526de2c336dd9e81" providerId="LiveId" clId="{EAE98563-5148-4CD9-8C4B-D617C4E7590A}" dt="2024-02-14T22:00:55.423" v="7059" actId="14100"/>
          <ac:picMkLst>
            <pc:docMk/>
            <pc:sldMk cId="4256034443" sldId="534"/>
            <ac:picMk id="4" creationId="{216FC46A-6342-3A47-FD70-51E5ADF47EF3}"/>
          </ac:picMkLst>
        </pc:picChg>
        <pc:picChg chg="add mod">
          <ac:chgData name="gerry.sorokin@outlook.com" userId="526de2c336dd9e81" providerId="LiveId" clId="{EAE98563-5148-4CD9-8C4B-D617C4E7590A}" dt="2024-02-14T22:01:36.919" v="7066" actId="1076"/>
          <ac:picMkLst>
            <pc:docMk/>
            <pc:sldMk cId="4256034443" sldId="534"/>
            <ac:picMk id="6146" creationId="{ABBC6B80-0FA6-62F5-4F8F-D925DC29504F}"/>
          </ac:picMkLst>
        </pc:picChg>
      </pc:sldChg>
      <pc:sldChg chg="modSp add mod">
        <pc:chgData name="gerry.sorokin@outlook.com" userId="526de2c336dd9e81" providerId="LiveId" clId="{EAE98563-5148-4CD9-8C4B-D617C4E7590A}" dt="2024-02-14T12:00:43.332" v="6188" actId="14100"/>
        <pc:sldMkLst>
          <pc:docMk/>
          <pc:sldMk cId="3288554307" sldId="535"/>
        </pc:sldMkLst>
        <pc:spChg chg="mod">
          <ac:chgData name="gerry.sorokin@outlook.com" userId="526de2c336dd9e81" providerId="LiveId" clId="{EAE98563-5148-4CD9-8C4B-D617C4E7590A}" dt="2024-02-12T16:11:04.946" v="3351" actId="20577"/>
          <ac:spMkLst>
            <pc:docMk/>
            <pc:sldMk cId="3288554307" sldId="535"/>
            <ac:spMk id="2" creationId="{68BFA857-12A4-BE64-DFE9-54DC660A6827}"/>
          </ac:spMkLst>
        </pc:spChg>
        <pc:spChg chg="mod">
          <ac:chgData name="gerry.sorokin@outlook.com" userId="526de2c336dd9e81" providerId="LiveId" clId="{EAE98563-5148-4CD9-8C4B-D617C4E7590A}" dt="2024-02-14T12:00:43.332" v="6188" actId="14100"/>
          <ac:spMkLst>
            <pc:docMk/>
            <pc:sldMk cId="3288554307" sldId="535"/>
            <ac:spMk id="3" creationId="{6965EBA9-C320-C1FC-554B-CDD1C3AFC908}"/>
          </ac:spMkLst>
        </pc:spChg>
      </pc:sldChg>
      <pc:sldChg chg="addSp modSp new mod">
        <pc:chgData name="gerry.sorokin@outlook.com" userId="526de2c336dd9e81" providerId="LiveId" clId="{EAE98563-5148-4CD9-8C4B-D617C4E7590A}" dt="2024-02-14T10:17:31.187" v="6054"/>
        <pc:sldMkLst>
          <pc:docMk/>
          <pc:sldMk cId="1130713492" sldId="536"/>
        </pc:sldMkLst>
        <pc:spChg chg="mod">
          <ac:chgData name="gerry.sorokin@outlook.com" userId="526de2c336dd9e81" providerId="LiveId" clId="{EAE98563-5148-4CD9-8C4B-D617C4E7590A}" dt="2024-02-12T16:30:29.116" v="3486" actId="20577"/>
          <ac:spMkLst>
            <pc:docMk/>
            <pc:sldMk cId="1130713492" sldId="536"/>
            <ac:spMk id="2" creationId="{DA75A079-73FB-D3F2-FDB7-201E6B3E53BA}"/>
          </ac:spMkLst>
        </pc:spChg>
        <pc:spChg chg="mod">
          <ac:chgData name="gerry.sorokin@outlook.com" userId="526de2c336dd9e81" providerId="LiveId" clId="{EAE98563-5148-4CD9-8C4B-D617C4E7590A}" dt="2024-02-12T17:44:19.868" v="3747" actId="20577"/>
          <ac:spMkLst>
            <pc:docMk/>
            <pc:sldMk cId="1130713492" sldId="536"/>
            <ac:spMk id="3" creationId="{4448FA0A-C104-A4A4-5AFC-FC91D8CB9EF5}"/>
          </ac:spMkLst>
        </pc:spChg>
        <pc:picChg chg="add mod">
          <ac:chgData name="gerry.sorokin@outlook.com" userId="526de2c336dd9e81" providerId="LiveId" clId="{EAE98563-5148-4CD9-8C4B-D617C4E7590A}" dt="2024-02-14T10:17:31.187" v="6054"/>
          <ac:picMkLst>
            <pc:docMk/>
            <pc:sldMk cId="1130713492" sldId="536"/>
            <ac:picMk id="2050" creationId="{1719F727-55AD-90C5-7220-26BB06B5F922}"/>
          </ac:picMkLst>
        </pc:picChg>
      </pc:sldChg>
      <pc:sldChg chg="addSp delSp modSp new add del mod">
        <pc:chgData name="gerry.sorokin@outlook.com" userId="526de2c336dd9e81" providerId="LiveId" clId="{EAE98563-5148-4CD9-8C4B-D617C4E7590A}" dt="2024-02-14T11:11:04.417" v="6127"/>
        <pc:sldMkLst>
          <pc:docMk/>
          <pc:sldMk cId="3347569073" sldId="537"/>
        </pc:sldMkLst>
        <pc:spChg chg="mod">
          <ac:chgData name="gerry.sorokin@outlook.com" userId="526de2c336dd9e81" providerId="LiveId" clId="{EAE98563-5148-4CD9-8C4B-D617C4E7590A}" dt="2024-02-12T16:27:43.048" v="3445" actId="20577"/>
          <ac:spMkLst>
            <pc:docMk/>
            <pc:sldMk cId="3347569073" sldId="537"/>
            <ac:spMk id="2" creationId="{7084E635-0482-1F25-4CCA-56333972B9D7}"/>
          </ac:spMkLst>
        </pc:spChg>
        <pc:spChg chg="mod">
          <ac:chgData name="gerry.sorokin@outlook.com" userId="526de2c336dd9e81" providerId="LiveId" clId="{EAE98563-5148-4CD9-8C4B-D617C4E7590A}" dt="2024-02-12T17:44:12.621" v="3745" actId="20577"/>
          <ac:spMkLst>
            <pc:docMk/>
            <pc:sldMk cId="3347569073" sldId="537"/>
            <ac:spMk id="3" creationId="{E521BB74-C4FE-B07C-C8D4-D56F1359A54A}"/>
          </ac:spMkLst>
        </pc:spChg>
        <pc:spChg chg="add del">
          <ac:chgData name="gerry.sorokin@outlook.com" userId="526de2c336dd9e81" providerId="LiveId" clId="{EAE98563-5148-4CD9-8C4B-D617C4E7590A}" dt="2024-02-14T11:10:22.027" v="6123" actId="478"/>
          <ac:spMkLst>
            <pc:docMk/>
            <pc:sldMk cId="3347569073" sldId="537"/>
            <ac:spMk id="4" creationId="{5C0E7A5B-4313-058F-4980-6DAC26DD54A3}"/>
          </ac:spMkLst>
        </pc:spChg>
        <pc:picChg chg="add mod">
          <ac:chgData name="gerry.sorokin@outlook.com" userId="526de2c336dd9e81" providerId="LiveId" clId="{EAE98563-5148-4CD9-8C4B-D617C4E7590A}" dt="2024-02-14T11:11:04.417" v="6127"/>
          <ac:picMkLst>
            <pc:docMk/>
            <pc:sldMk cId="3347569073" sldId="537"/>
            <ac:picMk id="4100" creationId="{4DCE2927-BDBF-D9C3-5D24-ABE4572A8D6B}"/>
          </ac:picMkLst>
        </pc:picChg>
      </pc:sldChg>
      <pc:sldChg chg="addSp delSp modSp add mod ord">
        <pc:chgData name="gerry.sorokin@outlook.com" userId="526de2c336dd9e81" providerId="LiveId" clId="{EAE98563-5148-4CD9-8C4B-D617C4E7590A}" dt="2024-02-14T22:08:00.303" v="7101"/>
        <pc:sldMkLst>
          <pc:docMk/>
          <pc:sldMk cId="517938837" sldId="538"/>
        </pc:sldMkLst>
        <pc:spChg chg="mod">
          <ac:chgData name="gerry.sorokin@outlook.com" userId="526de2c336dd9e81" providerId="LiveId" clId="{EAE98563-5148-4CD9-8C4B-D617C4E7590A}" dt="2024-02-12T16:28:03.303" v="3467" actId="20577"/>
          <ac:spMkLst>
            <pc:docMk/>
            <pc:sldMk cId="517938837" sldId="538"/>
            <ac:spMk id="2" creationId="{3B567435-42C4-173A-E632-17DD04EE0C56}"/>
          </ac:spMkLst>
        </pc:spChg>
        <pc:spChg chg="mod">
          <ac:chgData name="gerry.sorokin@outlook.com" userId="526de2c336dd9e81" providerId="LiveId" clId="{EAE98563-5148-4CD9-8C4B-D617C4E7590A}" dt="2024-02-12T17:56:37.637" v="3759" actId="27636"/>
          <ac:spMkLst>
            <pc:docMk/>
            <pc:sldMk cId="517938837" sldId="538"/>
            <ac:spMk id="3" creationId="{842728AD-E355-072A-8AEB-90294F3F0BFC}"/>
          </ac:spMkLst>
        </pc:spChg>
        <pc:picChg chg="add del mod">
          <ac:chgData name="gerry.sorokin@outlook.com" userId="526de2c336dd9e81" providerId="LiveId" clId="{EAE98563-5148-4CD9-8C4B-D617C4E7590A}" dt="2024-02-14T22:07:31.580" v="7096" actId="478"/>
          <ac:picMkLst>
            <pc:docMk/>
            <pc:sldMk cId="517938837" sldId="538"/>
            <ac:picMk id="4" creationId="{408642F6-1A0B-B82D-DFB8-3490C5C3652B}"/>
          </ac:picMkLst>
        </pc:picChg>
        <pc:picChg chg="add mod">
          <ac:chgData name="gerry.sorokin@outlook.com" userId="526de2c336dd9e81" providerId="LiveId" clId="{EAE98563-5148-4CD9-8C4B-D617C4E7590A}" dt="2024-02-14T22:08:00.303" v="7101"/>
          <ac:picMkLst>
            <pc:docMk/>
            <pc:sldMk cId="517938837" sldId="538"/>
            <ac:picMk id="5" creationId="{C78DD8A9-B78D-7FE6-FB12-B455A474762D}"/>
          </ac:picMkLst>
        </pc:picChg>
      </pc:sldChg>
      <pc:sldChg chg="modSp add mod">
        <pc:chgData name="gerry.sorokin@outlook.com" userId="526de2c336dd9e81" providerId="LiveId" clId="{EAE98563-5148-4CD9-8C4B-D617C4E7590A}" dt="2024-02-14T12:40:42.058" v="6239" actId="113"/>
        <pc:sldMkLst>
          <pc:docMk/>
          <pc:sldMk cId="2568454009" sldId="539"/>
        </pc:sldMkLst>
        <pc:spChg chg="mod">
          <ac:chgData name="gerry.sorokin@outlook.com" userId="526de2c336dd9e81" providerId="LiveId" clId="{EAE98563-5148-4CD9-8C4B-D617C4E7590A}" dt="2024-02-12T16:28:44.646" v="3469"/>
          <ac:spMkLst>
            <pc:docMk/>
            <pc:sldMk cId="2568454009" sldId="539"/>
            <ac:spMk id="2" creationId="{B6BE6281-6202-DFEB-8CA2-A0ACD3B3450E}"/>
          </ac:spMkLst>
        </pc:spChg>
        <pc:spChg chg="mod">
          <ac:chgData name="gerry.sorokin@outlook.com" userId="526de2c336dd9e81" providerId="LiveId" clId="{EAE98563-5148-4CD9-8C4B-D617C4E7590A}" dt="2024-02-14T12:40:42.058" v="6239" actId="113"/>
          <ac:spMkLst>
            <pc:docMk/>
            <pc:sldMk cId="2568454009" sldId="539"/>
            <ac:spMk id="3" creationId="{60D313B4-75CE-EA4E-6670-4641E6C25FB1}"/>
          </ac:spMkLst>
        </pc:spChg>
      </pc:sldChg>
      <pc:sldChg chg="modSp add mod">
        <pc:chgData name="gerry.sorokin@outlook.com" userId="526de2c336dd9e81" providerId="LiveId" clId="{EAE98563-5148-4CD9-8C4B-D617C4E7590A}" dt="2024-02-14T14:05:23.945" v="6301" actId="113"/>
        <pc:sldMkLst>
          <pc:docMk/>
          <pc:sldMk cId="3470970953" sldId="540"/>
        </pc:sldMkLst>
        <pc:spChg chg="mod">
          <ac:chgData name="gerry.sorokin@outlook.com" userId="526de2c336dd9e81" providerId="LiveId" clId="{EAE98563-5148-4CD9-8C4B-D617C4E7590A}" dt="2024-02-12T18:05:08.124" v="3910"/>
          <ac:spMkLst>
            <pc:docMk/>
            <pc:sldMk cId="3470970953" sldId="540"/>
            <ac:spMk id="2" creationId="{4D92246D-17E2-CEC5-2AF5-ED852150020A}"/>
          </ac:spMkLst>
        </pc:spChg>
        <pc:spChg chg="mod">
          <ac:chgData name="gerry.sorokin@outlook.com" userId="526de2c336dd9e81" providerId="LiveId" clId="{EAE98563-5148-4CD9-8C4B-D617C4E7590A}" dt="2024-02-14T14:05:23.945" v="6301" actId="113"/>
          <ac:spMkLst>
            <pc:docMk/>
            <pc:sldMk cId="3470970953" sldId="540"/>
            <ac:spMk id="3" creationId="{E98DF1C7-6F83-1403-D546-B7D1BFB1CD10}"/>
          </ac:spMkLst>
        </pc:spChg>
      </pc:sldChg>
      <pc:sldChg chg="modSp add mod">
        <pc:chgData name="gerry.sorokin@outlook.com" userId="526de2c336dd9e81" providerId="LiveId" clId="{EAE98563-5148-4CD9-8C4B-D617C4E7590A}" dt="2024-02-14T17:01:12.776" v="6465" actId="113"/>
        <pc:sldMkLst>
          <pc:docMk/>
          <pc:sldMk cId="3874954859" sldId="541"/>
        </pc:sldMkLst>
        <pc:spChg chg="mod">
          <ac:chgData name="gerry.sorokin@outlook.com" userId="526de2c336dd9e81" providerId="LiveId" clId="{EAE98563-5148-4CD9-8C4B-D617C4E7590A}" dt="2024-02-12T16:29:11.611" v="3476"/>
          <ac:spMkLst>
            <pc:docMk/>
            <pc:sldMk cId="3874954859" sldId="541"/>
            <ac:spMk id="2" creationId="{6B5F1954-DF02-239C-0717-913C4F739D41}"/>
          </ac:spMkLst>
        </pc:spChg>
        <pc:spChg chg="mod">
          <ac:chgData name="gerry.sorokin@outlook.com" userId="526de2c336dd9e81" providerId="LiveId" clId="{EAE98563-5148-4CD9-8C4B-D617C4E7590A}" dt="2024-02-14T17:01:12.776" v="6465" actId="113"/>
          <ac:spMkLst>
            <pc:docMk/>
            <pc:sldMk cId="3874954859" sldId="541"/>
            <ac:spMk id="3" creationId="{DCFFA0F7-ACA9-424C-AE53-24A6D427A3A8}"/>
          </ac:spMkLst>
        </pc:spChg>
      </pc:sldChg>
      <pc:sldChg chg="modSp add mod">
        <pc:chgData name="gerry.sorokin@outlook.com" userId="526de2c336dd9e81" providerId="LiveId" clId="{EAE98563-5148-4CD9-8C4B-D617C4E7590A}" dt="2024-02-14T17:01:08.672" v="6464" actId="113"/>
        <pc:sldMkLst>
          <pc:docMk/>
          <pc:sldMk cId="1724076719" sldId="542"/>
        </pc:sldMkLst>
        <pc:spChg chg="mod">
          <ac:chgData name="gerry.sorokin@outlook.com" userId="526de2c336dd9e81" providerId="LiveId" clId="{EAE98563-5148-4CD9-8C4B-D617C4E7590A}" dt="2024-02-12T16:29:03.527" v="3475"/>
          <ac:spMkLst>
            <pc:docMk/>
            <pc:sldMk cId="1724076719" sldId="542"/>
            <ac:spMk id="2" creationId="{1309A196-DA91-39F9-D6B8-ADED9C5B143D}"/>
          </ac:spMkLst>
        </pc:spChg>
        <pc:spChg chg="mod">
          <ac:chgData name="gerry.sorokin@outlook.com" userId="526de2c336dd9e81" providerId="LiveId" clId="{EAE98563-5148-4CD9-8C4B-D617C4E7590A}" dt="2024-02-14T17:01:08.672" v="6464" actId="113"/>
          <ac:spMkLst>
            <pc:docMk/>
            <pc:sldMk cId="1724076719" sldId="542"/>
            <ac:spMk id="3" creationId="{A8DFF288-E161-F766-6BD5-E8ECDEA9F75D}"/>
          </ac:spMkLst>
        </pc:spChg>
      </pc:sldChg>
      <pc:sldChg chg="modSp add mod ord">
        <pc:chgData name="gerry.sorokin@outlook.com" userId="526de2c336dd9e81" providerId="LiveId" clId="{EAE98563-5148-4CD9-8C4B-D617C4E7590A}" dt="2024-02-14T13:07:25.441" v="6278" actId="113"/>
        <pc:sldMkLst>
          <pc:docMk/>
          <pc:sldMk cId="2960417418" sldId="543"/>
        </pc:sldMkLst>
        <pc:spChg chg="mod">
          <ac:chgData name="gerry.sorokin@outlook.com" userId="526de2c336dd9e81" providerId="LiveId" clId="{EAE98563-5148-4CD9-8C4B-D617C4E7590A}" dt="2024-02-14T13:07:25.441" v="6278" actId="113"/>
          <ac:spMkLst>
            <pc:docMk/>
            <pc:sldMk cId="2960417418" sldId="543"/>
            <ac:spMk id="3" creationId="{A23755E5-BC36-9048-C218-07DEA0BDB08C}"/>
          </ac:spMkLst>
        </pc:spChg>
      </pc:sldChg>
      <pc:sldChg chg="modSp add mod">
        <pc:chgData name="gerry.sorokin@outlook.com" userId="526de2c336dd9e81" providerId="LiveId" clId="{EAE98563-5148-4CD9-8C4B-D617C4E7590A}" dt="2024-02-14T17:01:32.138" v="6466" actId="113"/>
        <pc:sldMkLst>
          <pc:docMk/>
          <pc:sldMk cId="1214723712" sldId="544"/>
        </pc:sldMkLst>
        <pc:spChg chg="mod">
          <ac:chgData name="gerry.sorokin@outlook.com" userId="526de2c336dd9e81" providerId="LiveId" clId="{EAE98563-5148-4CD9-8C4B-D617C4E7590A}" dt="2024-02-14T09:45:48.453" v="5968" actId="20577"/>
          <ac:spMkLst>
            <pc:docMk/>
            <pc:sldMk cId="1214723712" sldId="544"/>
            <ac:spMk id="2" creationId="{F57DC647-8A82-0C75-B10A-6AD62F9D608B}"/>
          </ac:spMkLst>
        </pc:spChg>
        <pc:spChg chg="mod">
          <ac:chgData name="gerry.sorokin@outlook.com" userId="526de2c336dd9e81" providerId="LiveId" clId="{EAE98563-5148-4CD9-8C4B-D617C4E7590A}" dt="2024-02-14T17:01:32.138" v="6466" actId="113"/>
          <ac:spMkLst>
            <pc:docMk/>
            <pc:sldMk cId="1214723712" sldId="544"/>
            <ac:spMk id="3" creationId="{6DD3688E-6458-D0E2-E263-18B6D88347B0}"/>
          </ac:spMkLst>
        </pc:spChg>
      </pc:sldChg>
      <pc:sldChg chg="add del">
        <pc:chgData name="gerry.sorokin@outlook.com" userId="526de2c336dd9e81" providerId="LiveId" clId="{EAE98563-5148-4CD9-8C4B-D617C4E7590A}" dt="2024-02-12T16:29:49.021" v="3480" actId="47"/>
        <pc:sldMkLst>
          <pc:docMk/>
          <pc:sldMk cId="2146006888" sldId="544"/>
        </pc:sldMkLst>
      </pc:sldChg>
      <pc:sldChg chg="modSp add mod">
        <pc:chgData name="gerry.sorokin@outlook.com" userId="526de2c336dd9e81" providerId="LiveId" clId="{EAE98563-5148-4CD9-8C4B-D617C4E7590A}" dt="2024-02-14T11:07:49.957" v="6121" actId="20577"/>
        <pc:sldMkLst>
          <pc:docMk/>
          <pc:sldMk cId="1435560428" sldId="545"/>
        </pc:sldMkLst>
        <pc:spChg chg="mod">
          <ac:chgData name="gerry.sorokin@outlook.com" userId="526de2c336dd9e81" providerId="LiveId" clId="{EAE98563-5148-4CD9-8C4B-D617C4E7590A}" dt="2024-02-12T16:30:04.401" v="3484"/>
          <ac:spMkLst>
            <pc:docMk/>
            <pc:sldMk cId="1435560428" sldId="545"/>
            <ac:spMk id="2" creationId="{1A374EC5-5C71-F6B1-6A11-5EDD85A8BE5C}"/>
          </ac:spMkLst>
        </pc:spChg>
        <pc:spChg chg="mod">
          <ac:chgData name="gerry.sorokin@outlook.com" userId="526de2c336dd9e81" providerId="LiveId" clId="{EAE98563-5148-4CD9-8C4B-D617C4E7590A}" dt="2024-02-14T11:07:49.957" v="6121" actId="20577"/>
          <ac:spMkLst>
            <pc:docMk/>
            <pc:sldMk cId="1435560428" sldId="545"/>
            <ac:spMk id="3" creationId="{1687B604-2936-A17E-48FA-877F01874CE8}"/>
          </ac:spMkLst>
        </pc:spChg>
      </pc:sldChg>
      <pc:sldChg chg="modSp add mod">
        <pc:chgData name="gerry.sorokin@outlook.com" userId="526de2c336dd9e81" providerId="LiveId" clId="{EAE98563-5148-4CD9-8C4B-D617C4E7590A}" dt="2024-02-14T16:35:51.077" v="6410" actId="113"/>
        <pc:sldMkLst>
          <pc:docMk/>
          <pc:sldMk cId="3162957154" sldId="546"/>
        </pc:sldMkLst>
        <pc:spChg chg="mod">
          <ac:chgData name="gerry.sorokin@outlook.com" userId="526de2c336dd9e81" providerId="LiveId" clId="{EAE98563-5148-4CD9-8C4B-D617C4E7590A}" dt="2024-02-14T16:20:26.237" v="6399" actId="14100"/>
          <ac:spMkLst>
            <pc:docMk/>
            <pc:sldMk cId="3162957154" sldId="546"/>
            <ac:spMk id="2" creationId="{F5DDC162-C925-03D4-8B38-C6E3A8FD4F44}"/>
          </ac:spMkLst>
        </pc:spChg>
        <pc:spChg chg="mod">
          <ac:chgData name="gerry.sorokin@outlook.com" userId="526de2c336dd9e81" providerId="LiveId" clId="{EAE98563-5148-4CD9-8C4B-D617C4E7590A}" dt="2024-02-14T16:35:51.077" v="6410" actId="113"/>
          <ac:spMkLst>
            <pc:docMk/>
            <pc:sldMk cId="3162957154" sldId="546"/>
            <ac:spMk id="3" creationId="{FBAD8D56-4614-236F-833E-1D317A889F54}"/>
          </ac:spMkLst>
        </pc:spChg>
      </pc:sldChg>
      <pc:sldChg chg="modSp add mod">
        <pc:chgData name="gerry.sorokin@outlook.com" userId="526de2c336dd9e81" providerId="LiveId" clId="{EAE98563-5148-4CD9-8C4B-D617C4E7590A}" dt="2024-02-14T16:56:00.035" v="6435" actId="20577"/>
        <pc:sldMkLst>
          <pc:docMk/>
          <pc:sldMk cId="3671881576" sldId="547"/>
        </pc:sldMkLst>
        <pc:spChg chg="mod">
          <ac:chgData name="gerry.sorokin@outlook.com" userId="526de2c336dd9e81" providerId="LiveId" clId="{EAE98563-5148-4CD9-8C4B-D617C4E7590A}" dt="2024-02-14T16:56:00.035" v="6435" actId="20577"/>
          <ac:spMkLst>
            <pc:docMk/>
            <pc:sldMk cId="3671881576" sldId="547"/>
            <ac:spMk id="3" creationId="{92B7A91A-D0A8-F706-564E-6CAE9B619834}"/>
          </ac:spMkLst>
        </pc:spChg>
      </pc:sldChg>
      <pc:sldChg chg="modSp add del mod ord">
        <pc:chgData name="gerry.sorokin@outlook.com" userId="526de2c336dd9e81" providerId="LiveId" clId="{EAE98563-5148-4CD9-8C4B-D617C4E7590A}" dt="2024-02-14T16:00:55.959" v="6369" actId="47"/>
        <pc:sldMkLst>
          <pc:docMk/>
          <pc:sldMk cId="3766128089" sldId="548"/>
        </pc:sldMkLst>
        <pc:spChg chg="mod">
          <ac:chgData name="gerry.sorokin@outlook.com" userId="526de2c336dd9e81" providerId="LiveId" clId="{EAE98563-5148-4CD9-8C4B-D617C4E7590A}" dt="2024-02-14T15:58:06.157" v="6364" actId="20577"/>
          <ac:spMkLst>
            <pc:docMk/>
            <pc:sldMk cId="3766128089" sldId="548"/>
            <ac:spMk id="3" creationId="{510FA42E-ECCE-E5F5-CC2E-D3E88F159C2E}"/>
          </ac:spMkLst>
        </pc:spChg>
      </pc:sldChg>
      <pc:sldChg chg="modSp add del mod ord">
        <pc:chgData name="gerry.sorokin@outlook.com" userId="526de2c336dd9e81" providerId="LiveId" clId="{EAE98563-5148-4CD9-8C4B-D617C4E7590A}" dt="2024-02-14T16:00:55.959" v="6369" actId="47"/>
        <pc:sldMkLst>
          <pc:docMk/>
          <pc:sldMk cId="2575387180" sldId="549"/>
        </pc:sldMkLst>
        <pc:spChg chg="mod">
          <ac:chgData name="gerry.sorokin@outlook.com" userId="526de2c336dd9e81" providerId="LiveId" clId="{EAE98563-5148-4CD9-8C4B-D617C4E7590A}" dt="2024-02-12T16:37:40.397" v="3525" actId="15"/>
          <ac:spMkLst>
            <pc:docMk/>
            <pc:sldMk cId="2575387180" sldId="549"/>
            <ac:spMk id="3" creationId="{22AC7782-ACD4-9703-20F0-72590D68DB99}"/>
          </ac:spMkLst>
        </pc:spChg>
      </pc:sldChg>
      <pc:sldChg chg="modSp add mod">
        <pc:chgData name="gerry.sorokin@outlook.com" userId="526de2c336dd9e81" providerId="LiveId" clId="{EAE98563-5148-4CD9-8C4B-D617C4E7590A}" dt="2024-02-14T18:06:29.075" v="6575" actId="113"/>
        <pc:sldMkLst>
          <pc:docMk/>
          <pc:sldMk cId="4218540593" sldId="550"/>
        </pc:sldMkLst>
        <pc:spChg chg="mod">
          <ac:chgData name="gerry.sorokin@outlook.com" userId="526de2c336dd9e81" providerId="LiveId" clId="{EAE98563-5148-4CD9-8C4B-D617C4E7590A}" dt="2024-02-14T18:06:29.075" v="6575" actId="113"/>
          <ac:spMkLst>
            <pc:docMk/>
            <pc:sldMk cId="4218540593" sldId="550"/>
            <ac:spMk id="3" creationId="{919A788F-A611-2DF5-2CBC-27EFAB62D901}"/>
          </ac:spMkLst>
        </pc:spChg>
      </pc:sldChg>
      <pc:sldChg chg="modSp add mod">
        <pc:chgData name="gerry.sorokin@outlook.com" userId="526de2c336dd9e81" providerId="LiveId" clId="{EAE98563-5148-4CD9-8C4B-D617C4E7590A}" dt="2024-02-14T18:49:39.505" v="6613" actId="20577"/>
        <pc:sldMkLst>
          <pc:docMk/>
          <pc:sldMk cId="976879041" sldId="551"/>
        </pc:sldMkLst>
        <pc:spChg chg="mod">
          <ac:chgData name="gerry.sorokin@outlook.com" userId="526de2c336dd9e81" providerId="LiveId" clId="{EAE98563-5148-4CD9-8C4B-D617C4E7590A}" dt="2024-02-14T18:49:39.505" v="6613" actId="20577"/>
          <ac:spMkLst>
            <pc:docMk/>
            <pc:sldMk cId="976879041" sldId="551"/>
            <ac:spMk id="3" creationId="{CF2B0937-5A5A-4CF9-86DD-60115DD66C27}"/>
          </ac:spMkLst>
        </pc:spChg>
      </pc:sldChg>
      <pc:sldChg chg="modSp add mod">
        <pc:chgData name="gerry.sorokin@outlook.com" userId="526de2c336dd9e81" providerId="LiveId" clId="{EAE98563-5148-4CD9-8C4B-D617C4E7590A}" dt="2024-02-14T19:21:22.788" v="6699" actId="113"/>
        <pc:sldMkLst>
          <pc:docMk/>
          <pc:sldMk cId="1590479566" sldId="552"/>
        </pc:sldMkLst>
        <pc:spChg chg="mod">
          <ac:chgData name="gerry.sorokin@outlook.com" userId="526de2c336dd9e81" providerId="LiveId" clId="{EAE98563-5148-4CD9-8C4B-D617C4E7590A}" dt="2024-02-12T16:57:32.974" v="3606"/>
          <ac:spMkLst>
            <pc:docMk/>
            <pc:sldMk cId="1590479566" sldId="552"/>
            <ac:spMk id="2" creationId="{9CD18B23-A9DB-9BF0-8B83-937BF9264537}"/>
          </ac:spMkLst>
        </pc:spChg>
        <pc:spChg chg="mod">
          <ac:chgData name="gerry.sorokin@outlook.com" userId="526de2c336dd9e81" providerId="LiveId" clId="{EAE98563-5148-4CD9-8C4B-D617C4E7590A}" dt="2024-02-14T19:21:22.788" v="6699" actId="113"/>
          <ac:spMkLst>
            <pc:docMk/>
            <pc:sldMk cId="1590479566" sldId="552"/>
            <ac:spMk id="3" creationId="{29AED2B3-C509-6B64-A05E-A0DB2FB945EE}"/>
          </ac:spMkLst>
        </pc:spChg>
      </pc:sldChg>
      <pc:sldChg chg="modSp add mod">
        <pc:chgData name="gerry.sorokin@outlook.com" userId="526de2c336dd9e81" providerId="LiveId" clId="{EAE98563-5148-4CD9-8C4B-D617C4E7590A}" dt="2024-02-14T19:36:02.810" v="6748" actId="113"/>
        <pc:sldMkLst>
          <pc:docMk/>
          <pc:sldMk cId="1531867772" sldId="553"/>
        </pc:sldMkLst>
        <pc:spChg chg="mod">
          <ac:chgData name="gerry.sorokin@outlook.com" userId="526de2c336dd9e81" providerId="LiveId" clId="{EAE98563-5148-4CD9-8C4B-D617C4E7590A}" dt="2024-02-12T16:57:26.764" v="3605"/>
          <ac:spMkLst>
            <pc:docMk/>
            <pc:sldMk cId="1531867772" sldId="553"/>
            <ac:spMk id="2" creationId="{4D6A726F-6D23-C0D3-6B5A-2BECE985777D}"/>
          </ac:spMkLst>
        </pc:spChg>
        <pc:spChg chg="mod">
          <ac:chgData name="gerry.sorokin@outlook.com" userId="526de2c336dd9e81" providerId="LiveId" clId="{EAE98563-5148-4CD9-8C4B-D617C4E7590A}" dt="2024-02-14T19:36:02.810" v="6748" actId="113"/>
          <ac:spMkLst>
            <pc:docMk/>
            <pc:sldMk cId="1531867772" sldId="553"/>
            <ac:spMk id="3" creationId="{9380BE36-31DF-00DB-1A52-01AFA7718C4C}"/>
          </ac:spMkLst>
        </pc:spChg>
      </pc:sldChg>
      <pc:sldChg chg="modSp add mod">
        <pc:chgData name="gerry.sorokin@outlook.com" userId="526de2c336dd9e81" providerId="LiveId" clId="{EAE98563-5148-4CD9-8C4B-D617C4E7590A}" dt="2024-02-14T20:07:00.704" v="6795" actId="113"/>
        <pc:sldMkLst>
          <pc:docMk/>
          <pc:sldMk cId="588583225" sldId="554"/>
        </pc:sldMkLst>
        <pc:spChg chg="mod">
          <ac:chgData name="gerry.sorokin@outlook.com" userId="526de2c336dd9e81" providerId="LiveId" clId="{EAE98563-5148-4CD9-8C4B-D617C4E7590A}" dt="2024-02-12T16:57:20.208" v="3604"/>
          <ac:spMkLst>
            <pc:docMk/>
            <pc:sldMk cId="588583225" sldId="554"/>
            <ac:spMk id="2" creationId="{A0C77511-741A-A108-4127-7EE54FE0B49A}"/>
          </ac:spMkLst>
        </pc:spChg>
        <pc:spChg chg="mod">
          <ac:chgData name="gerry.sorokin@outlook.com" userId="526de2c336dd9e81" providerId="LiveId" clId="{EAE98563-5148-4CD9-8C4B-D617C4E7590A}" dt="2024-02-14T20:07:00.704" v="6795" actId="113"/>
          <ac:spMkLst>
            <pc:docMk/>
            <pc:sldMk cId="588583225" sldId="554"/>
            <ac:spMk id="3" creationId="{B0109ABF-6F22-C1A1-C9C0-F9055E897B18}"/>
          </ac:spMkLst>
        </pc:spChg>
      </pc:sldChg>
      <pc:sldChg chg="modSp add mod">
        <pc:chgData name="gerry.sorokin@outlook.com" userId="526de2c336dd9e81" providerId="LiveId" clId="{EAE98563-5148-4CD9-8C4B-D617C4E7590A}" dt="2024-02-14T20:24:57.356" v="6845" actId="113"/>
        <pc:sldMkLst>
          <pc:docMk/>
          <pc:sldMk cId="2455024466" sldId="555"/>
        </pc:sldMkLst>
        <pc:spChg chg="mod">
          <ac:chgData name="gerry.sorokin@outlook.com" userId="526de2c336dd9e81" providerId="LiveId" clId="{EAE98563-5148-4CD9-8C4B-D617C4E7590A}" dt="2024-02-12T16:57:14.692" v="3603"/>
          <ac:spMkLst>
            <pc:docMk/>
            <pc:sldMk cId="2455024466" sldId="555"/>
            <ac:spMk id="2" creationId="{49A52F4B-3935-E67C-B1A0-683B0B2B1C10}"/>
          </ac:spMkLst>
        </pc:spChg>
        <pc:spChg chg="mod">
          <ac:chgData name="gerry.sorokin@outlook.com" userId="526de2c336dd9e81" providerId="LiveId" clId="{EAE98563-5148-4CD9-8C4B-D617C4E7590A}" dt="2024-02-14T20:24:57.356" v="6845" actId="113"/>
          <ac:spMkLst>
            <pc:docMk/>
            <pc:sldMk cId="2455024466" sldId="555"/>
            <ac:spMk id="3" creationId="{A61E1265-FDD9-9DE0-74AF-2E40E7E61700}"/>
          </ac:spMkLst>
        </pc:spChg>
      </pc:sldChg>
      <pc:sldChg chg="modSp add mod">
        <pc:chgData name="gerry.sorokin@outlook.com" userId="526de2c336dd9e81" providerId="LiveId" clId="{EAE98563-5148-4CD9-8C4B-D617C4E7590A}" dt="2024-02-14T20:45:12.584" v="6893" actId="113"/>
        <pc:sldMkLst>
          <pc:docMk/>
          <pc:sldMk cId="1778737458" sldId="556"/>
        </pc:sldMkLst>
        <pc:spChg chg="mod">
          <ac:chgData name="gerry.sorokin@outlook.com" userId="526de2c336dd9e81" providerId="LiveId" clId="{EAE98563-5148-4CD9-8C4B-D617C4E7590A}" dt="2024-02-12T16:57:06.494" v="3602"/>
          <ac:spMkLst>
            <pc:docMk/>
            <pc:sldMk cId="1778737458" sldId="556"/>
            <ac:spMk id="2" creationId="{EFDEBDD8-8080-BB69-31CE-8564905E4976}"/>
          </ac:spMkLst>
        </pc:spChg>
        <pc:spChg chg="mod">
          <ac:chgData name="gerry.sorokin@outlook.com" userId="526de2c336dd9e81" providerId="LiveId" clId="{EAE98563-5148-4CD9-8C4B-D617C4E7590A}" dt="2024-02-14T20:45:12.584" v="6893" actId="113"/>
          <ac:spMkLst>
            <pc:docMk/>
            <pc:sldMk cId="1778737458" sldId="556"/>
            <ac:spMk id="3" creationId="{2D99588E-577E-1D7D-A139-8D5659B946B2}"/>
          </ac:spMkLst>
        </pc:spChg>
      </pc:sldChg>
      <pc:sldChg chg="modSp add mod">
        <pc:chgData name="gerry.sorokin@outlook.com" userId="526de2c336dd9e81" providerId="LiveId" clId="{EAE98563-5148-4CD9-8C4B-D617C4E7590A}" dt="2024-02-14T21:02:06.983" v="6932" actId="113"/>
        <pc:sldMkLst>
          <pc:docMk/>
          <pc:sldMk cId="729364287" sldId="557"/>
        </pc:sldMkLst>
        <pc:spChg chg="mod">
          <ac:chgData name="gerry.sorokin@outlook.com" userId="526de2c336dd9e81" providerId="LiveId" clId="{EAE98563-5148-4CD9-8C4B-D617C4E7590A}" dt="2024-02-14T21:02:06.983" v="6932" actId="113"/>
          <ac:spMkLst>
            <pc:docMk/>
            <pc:sldMk cId="729364287" sldId="557"/>
            <ac:spMk id="3" creationId="{05BD8492-7C8C-1339-258C-655964CD2AA5}"/>
          </ac:spMkLst>
        </pc:spChg>
      </pc:sldChg>
      <pc:sldChg chg="modSp add mod">
        <pc:chgData name="gerry.sorokin@outlook.com" userId="526de2c336dd9e81" providerId="LiveId" clId="{EAE98563-5148-4CD9-8C4B-D617C4E7590A}" dt="2024-02-14T21:26:43.695" v="6963" actId="113"/>
        <pc:sldMkLst>
          <pc:docMk/>
          <pc:sldMk cId="262048999" sldId="558"/>
        </pc:sldMkLst>
        <pc:spChg chg="mod">
          <ac:chgData name="gerry.sorokin@outlook.com" userId="526de2c336dd9e81" providerId="LiveId" clId="{EAE98563-5148-4CD9-8C4B-D617C4E7590A}" dt="2024-02-14T21:26:43.695" v="6963" actId="113"/>
          <ac:spMkLst>
            <pc:docMk/>
            <pc:sldMk cId="262048999" sldId="558"/>
            <ac:spMk id="3" creationId="{D7D596F5-1E46-CBF5-B8DD-0F1EE604DFA4}"/>
          </ac:spMkLst>
        </pc:spChg>
      </pc:sldChg>
      <pc:sldChg chg="modSp add mod">
        <pc:chgData name="gerry.sorokin@outlook.com" userId="526de2c336dd9e81" providerId="LiveId" clId="{EAE98563-5148-4CD9-8C4B-D617C4E7590A}" dt="2024-02-14T21:40:35.817" v="7000" actId="20577"/>
        <pc:sldMkLst>
          <pc:docMk/>
          <pc:sldMk cId="2171080769" sldId="559"/>
        </pc:sldMkLst>
        <pc:spChg chg="mod">
          <ac:chgData name="gerry.sorokin@outlook.com" userId="526de2c336dd9e81" providerId="LiveId" clId="{EAE98563-5148-4CD9-8C4B-D617C4E7590A}" dt="2024-02-14T21:40:35.817" v="7000" actId="20577"/>
          <ac:spMkLst>
            <pc:docMk/>
            <pc:sldMk cId="2171080769" sldId="559"/>
            <ac:spMk id="3" creationId="{4BAE9241-211E-687A-907E-AA638CE8E85D}"/>
          </ac:spMkLst>
        </pc:spChg>
      </pc:sldChg>
      <pc:sldChg chg="modSp add del mod">
        <pc:chgData name="gerry.sorokin@outlook.com" userId="526de2c336dd9e81" providerId="LiveId" clId="{EAE98563-5148-4CD9-8C4B-D617C4E7590A}" dt="2024-02-14T21:41:48.192" v="7003" actId="47"/>
        <pc:sldMkLst>
          <pc:docMk/>
          <pc:sldMk cId="1366276435" sldId="560"/>
        </pc:sldMkLst>
        <pc:spChg chg="mod">
          <ac:chgData name="gerry.sorokin@outlook.com" userId="526de2c336dd9e81" providerId="LiveId" clId="{EAE98563-5148-4CD9-8C4B-D617C4E7590A}" dt="2024-02-14T21:41:01.773" v="7002" actId="15"/>
          <ac:spMkLst>
            <pc:docMk/>
            <pc:sldMk cId="1366276435" sldId="560"/>
            <ac:spMk id="3" creationId="{F7BD75AA-6F2D-88F2-D303-35715137A04E}"/>
          </ac:spMkLst>
        </pc:spChg>
      </pc:sldChg>
      <pc:sldChg chg="addSp modSp add mod">
        <pc:chgData name="gerry.sorokin@outlook.com" userId="526de2c336dd9e81" providerId="LiveId" clId="{EAE98563-5148-4CD9-8C4B-D617C4E7590A}" dt="2024-02-14T10:25:07.159" v="6074"/>
        <pc:sldMkLst>
          <pc:docMk/>
          <pc:sldMk cId="1049285777" sldId="561"/>
        </pc:sldMkLst>
        <pc:spChg chg="mod">
          <ac:chgData name="gerry.sorokin@outlook.com" userId="526de2c336dd9e81" providerId="LiveId" clId="{EAE98563-5148-4CD9-8C4B-D617C4E7590A}" dt="2024-02-14T10:22:45.668" v="6061" actId="14100"/>
          <ac:spMkLst>
            <pc:docMk/>
            <pc:sldMk cId="1049285777" sldId="561"/>
            <ac:spMk id="3" creationId="{A64EE7DF-A4DC-1685-A398-9FC1FE76271C}"/>
          </ac:spMkLst>
        </pc:spChg>
        <pc:picChg chg="add mod">
          <ac:chgData name="gerry.sorokin@outlook.com" userId="526de2c336dd9e81" providerId="LiveId" clId="{EAE98563-5148-4CD9-8C4B-D617C4E7590A}" dt="2024-02-14T10:23:11.034" v="6065" actId="14100"/>
          <ac:picMkLst>
            <pc:docMk/>
            <pc:sldMk cId="1049285777" sldId="561"/>
            <ac:picMk id="5" creationId="{D2C0F3D3-3BD2-1F16-8CEF-050D3451043D}"/>
          </ac:picMkLst>
        </pc:picChg>
        <pc:picChg chg="add mod">
          <ac:chgData name="gerry.sorokin@outlook.com" userId="526de2c336dd9e81" providerId="LiveId" clId="{EAE98563-5148-4CD9-8C4B-D617C4E7590A}" dt="2024-02-14T10:25:07.159" v="6074"/>
          <ac:picMkLst>
            <pc:docMk/>
            <pc:sldMk cId="1049285777" sldId="561"/>
            <ac:picMk id="6" creationId="{E5183954-8069-DC75-D73F-EF089CE5AED7}"/>
          </ac:picMkLst>
        </pc:picChg>
      </pc:sldChg>
      <pc:sldChg chg="addSp modSp add mod">
        <pc:chgData name="gerry.sorokin@outlook.com" userId="526de2c336dd9e81" providerId="LiveId" clId="{EAE98563-5148-4CD9-8C4B-D617C4E7590A}" dt="2024-02-14T10:31:02.697" v="6087"/>
        <pc:sldMkLst>
          <pc:docMk/>
          <pc:sldMk cId="4257855531" sldId="562"/>
        </pc:sldMkLst>
        <pc:spChg chg="mod">
          <ac:chgData name="gerry.sorokin@outlook.com" userId="526de2c336dd9e81" providerId="LiveId" clId="{EAE98563-5148-4CD9-8C4B-D617C4E7590A}" dt="2024-02-14T10:29:11.628" v="6084" actId="14100"/>
          <ac:spMkLst>
            <pc:docMk/>
            <pc:sldMk cId="4257855531" sldId="562"/>
            <ac:spMk id="3" creationId="{8EB98DD2-88A3-B80E-2C09-9FC8437508F0}"/>
          </ac:spMkLst>
        </pc:spChg>
        <pc:picChg chg="add mod">
          <ac:chgData name="gerry.sorokin@outlook.com" userId="526de2c336dd9e81" providerId="LiveId" clId="{EAE98563-5148-4CD9-8C4B-D617C4E7590A}" dt="2024-02-14T10:31:02.697" v="6087"/>
          <ac:picMkLst>
            <pc:docMk/>
            <pc:sldMk cId="4257855531" sldId="562"/>
            <ac:picMk id="3074" creationId="{7CEE4474-8395-7601-281D-9915D4DCC1C3}"/>
          </ac:picMkLst>
        </pc:picChg>
      </pc:sldChg>
      <pc:sldChg chg="addSp modSp add mod">
        <pc:chgData name="gerry.sorokin@outlook.com" userId="526de2c336dd9e81" providerId="LiveId" clId="{EAE98563-5148-4CD9-8C4B-D617C4E7590A}" dt="2024-02-14T11:13:34.662" v="6134" actId="14100"/>
        <pc:sldMkLst>
          <pc:docMk/>
          <pc:sldMk cId="478934966" sldId="563"/>
        </pc:sldMkLst>
        <pc:spChg chg="mod">
          <ac:chgData name="gerry.sorokin@outlook.com" userId="526de2c336dd9e81" providerId="LiveId" clId="{EAE98563-5148-4CD9-8C4B-D617C4E7590A}" dt="2024-02-14T11:13:34.662" v="6134" actId="14100"/>
          <ac:spMkLst>
            <pc:docMk/>
            <pc:sldMk cId="478934966" sldId="563"/>
            <ac:spMk id="3" creationId="{169DC4AE-A435-1C5E-2AFF-9F89ED130E96}"/>
          </ac:spMkLst>
        </pc:spChg>
        <pc:picChg chg="add mod">
          <ac:chgData name="gerry.sorokin@outlook.com" userId="526de2c336dd9e81" providerId="LiveId" clId="{EAE98563-5148-4CD9-8C4B-D617C4E7590A}" dt="2024-02-14T11:13:31.540" v="6133"/>
          <ac:picMkLst>
            <pc:docMk/>
            <pc:sldMk cId="478934966" sldId="563"/>
            <ac:picMk id="5122" creationId="{9A1C073E-6D99-114E-DA5F-1CB1E8A611AF}"/>
          </ac:picMkLst>
        </pc:picChg>
      </pc:sldChg>
      <pc:sldChg chg="addSp modSp add mod">
        <pc:chgData name="gerry.sorokin@outlook.com" userId="526de2c336dd9e81" providerId="LiveId" clId="{EAE98563-5148-4CD9-8C4B-D617C4E7590A}" dt="2024-02-14T11:21:20.814" v="6141" actId="1076"/>
        <pc:sldMkLst>
          <pc:docMk/>
          <pc:sldMk cId="777493287" sldId="564"/>
        </pc:sldMkLst>
        <pc:spChg chg="mod">
          <ac:chgData name="gerry.sorokin@outlook.com" userId="526de2c336dd9e81" providerId="LiveId" clId="{EAE98563-5148-4CD9-8C4B-D617C4E7590A}" dt="2024-02-12T17:42:56.140" v="3709" actId="27636"/>
          <ac:spMkLst>
            <pc:docMk/>
            <pc:sldMk cId="777493287" sldId="564"/>
            <ac:spMk id="3" creationId="{DCAE493C-7E6B-ACCA-3395-BAFFA2E6473E}"/>
          </ac:spMkLst>
        </pc:spChg>
        <pc:picChg chg="add mod">
          <ac:chgData name="gerry.sorokin@outlook.com" userId="526de2c336dd9e81" providerId="LiveId" clId="{EAE98563-5148-4CD9-8C4B-D617C4E7590A}" dt="2024-02-14T11:21:20.814" v="6141" actId="1076"/>
          <ac:picMkLst>
            <pc:docMk/>
            <pc:sldMk cId="777493287" sldId="564"/>
            <ac:picMk id="4" creationId="{234FA9E3-6F0C-1ACC-1984-4B4F834D5AC7}"/>
          </ac:picMkLst>
        </pc:picChg>
      </pc:sldChg>
      <pc:sldChg chg="addSp modSp add mod ord">
        <pc:chgData name="gerry.sorokin@outlook.com" userId="526de2c336dd9e81" providerId="LiveId" clId="{EAE98563-5148-4CD9-8C4B-D617C4E7590A}" dt="2024-02-14T22:09:17.657" v="7106"/>
        <pc:sldMkLst>
          <pc:docMk/>
          <pc:sldMk cId="2416158360" sldId="565"/>
        </pc:sldMkLst>
        <pc:spChg chg="mod">
          <ac:chgData name="gerry.sorokin@outlook.com" userId="526de2c336dd9e81" providerId="LiveId" clId="{EAE98563-5148-4CD9-8C4B-D617C4E7590A}" dt="2024-02-12T18:00:05.022" v="3793" actId="20577"/>
          <ac:spMkLst>
            <pc:docMk/>
            <pc:sldMk cId="2416158360" sldId="565"/>
            <ac:spMk id="3" creationId="{056E8295-B4D6-347B-3E76-C5C6E43EC41F}"/>
          </ac:spMkLst>
        </pc:spChg>
        <pc:picChg chg="add mod">
          <ac:chgData name="gerry.sorokin@outlook.com" userId="526de2c336dd9e81" providerId="LiveId" clId="{EAE98563-5148-4CD9-8C4B-D617C4E7590A}" dt="2024-02-14T22:09:17.657" v="7106"/>
          <ac:picMkLst>
            <pc:docMk/>
            <pc:sldMk cId="2416158360" sldId="565"/>
            <ac:picMk id="4" creationId="{0BD9FF38-1BF7-E324-A659-56E418E542E8}"/>
          </ac:picMkLst>
        </pc:picChg>
      </pc:sldChg>
      <pc:sldChg chg="addSp delSp modSp add mod ord">
        <pc:chgData name="gerry.sorokin@outlook.com" userId="526de2c336dd9e81" providerId="LiveId" clId="{EAE98563-5148-4CD9-8C4B-D617C4E7590A}" dt="2024-02-14T22:11:26.314" v="7116"/>
        <pc:sldMkLst>
          <pc:docMk/>
          <pc:sldMk cId="1154270223" sldId="566"/>
        </pc:sldMkLst>
        <pc:spChg chg="mod">
          <ac:chgData name="gerry.sorokin@outlook.com" userId="526de2c336dd9e81" providerId="LiveId" clId="{EAE98563-5148-4CD9-8C4B-D617C4E7590A}" dt="2024-02-12T17:57:40.360" v="3791" actId="27636"/>
          <ac:spMkLst>
            <pc:docMk/>
            <pc:sldMk cId="1154270223" sldId="566"/>
            <ac:spMk id="3" creationId="{4F7E3742-E7B7-0BD7-D6EA-7BF78B8A9C86}"/>
          </ac:spMkLst>
        </pc:spChg>
        <pc:picChg chg="add del mod">
          <ac:chgData name="gerry.sorokin@outlook.com" userId="526de2c336dd9e81" providerId="LiveId" clId="{EAE98563-5148-4CD9-8C4B-D617C4E7590A}" dt="2024-02-14T22:10:36.684" v="7111" actId="478"/>
          <ac:picMkLst>
            <pc:docMk/>
            <pc:sldMk cId="1154270223" sldId="566"/>
            <ac:picMk id="4" creationId="{3FD91CE4-C1CC-02D2-9C47-572F8C6181DF}"/>
          </ac:picMkLst>
        </pc:picChg>
        <pc:picChg chg="add mod">
          <ac:chgData name="gerry.sorokin@outlook.com" userId="526de2c336dd9e81" providerId="LiveId" clId="{EAE98563-5148-4CD9-8C4B-D617C4E7590A}" dt="2024-02-14T22:11:26.314" v="7116"/>
          <ac:picMkLst>
            <pc:docMk/>
            <pc:sldMk cId="1154270223" sldId="566"/>
            <ac:picMk id="5" creationId="{CC7FD8A9-AEBC-3978-7EEB-5AFAFEC19371}"/>
          </ac:picMkLst>
        </pc:picChg>
      </pc:sldChg>
      <pc:sldChg chg="addSp modSp add mod">
        <pc:chgData name="gerry.sorokin@outlook.com" userId="526de2c336dd9e81" providerId="LiveId" clId="{EAE98563-5148-4CD9-8C4B-D617C4E7590A}" dt="2024-02-14T22:03:56.087" v="7082"/>
        <pc:sldMkLst>
          <pc:docMk/>
          <pc:sldMk cId="516337437" sldId="567"/>
        </pc:sldMkLst>
        <pc:spChg chg="mod">
          <ac:chgData name="gerry.sorokin@outlook.com" userId="526de2c336dd9e81" providerId="LiveId" clId="{EAE98563-5148-4CD9-8C4B-D617C4E7590A}" dt="2024-02-12T18:02:03.536" v="3850" actId="14100"/>
          <ac:spMkLst>
            <pc:docMk/>
            <pc:sldMk cId="516337437" sldId="567"/>
            <ac:spMk id="3" creationId="{64DE2987-9115-54CE-7A4A-D1AB804C836B}"/>
          </ac:spMkLst>
        </pc:spChg>
        <pc:picChg chg="add mod">
          <ac:chgData name="gerry.sorokin@outlook.com" userId="526de2c336dd9e81" providerId="LiveId" clId="{EAE98563-5148-4CD9-8C4B-D617C4E7590A}" dt="2024-02-14T22:03:56.087" v="7082"/>
          <ac:picMkLst>
            <pc:docMk/>
            <pc:sldMk cId="516337437" sldId="567"/>
            <ac:picMk id="4" creationId="{578EB577-82A4-C813-5307-72C0FA953CA4}"/>
          </ac:picMkLst>
        </pc:picChg>
      </pc:sldChg>
      <pc:sldChg chg="modSp add mod">
        <pc:chgData name="gerry.sorokin@outlook.com" userId="526de2c336dd9e81" providerId="LiveId" clId="{EAE98563-5148-4CD9-8C4B-D617C4E7590A}" dt="2024-02-12T18:02:46.984" v="3864" actId="20577"/>
        <pc:sldMkLst>
          <pc:docMk/>
          <pc:sldMk cId="974387057" sldId="568"/>
        </pc:sldMkLst>
        <pc:spChg chg="mod">
          <ac:chgData name="gerry.sorokin@outlook.com" userId="526de2c336dd9e81" providerId="LiveId" clId="{EAE98563-5148-4CD9-8C4B-D617C4E7590A}" dt="2024-02-12T18:02:46.984" v="3864" actId="20577"/>
          <ac:spMkLst>
            <pc:docMk/>
            <pc:sldMk cId="974387057" sldId="568"/>
            <ac:spMk id="3" creationId="{17D1F4AD-BA80-477E-C4AB-D42DBC46F4C8}"/>
          </ac:spMkLst>
        </pc:spChg>
      </pc:sldChg>
      <pc:sldChg chg="addSp modSp add mod">
        <pc:chgData name="gerry.sorokin@outlook.com" userId="526de2c336dd9e81" providerId="LiveId" clId="{EAE98563-5148-4CD9-8C4B-D617C4E7590A}" dt="2024-02-14T22:06:07.195" v="7089"/>
        <pc:sldMkLst>
          <pc:docMk/>
          <pc:sldMk cId="166032451" sldId="569"/>
        </pc:sldMkLst>
        <pc:spChg chg="mod">
          <ac:chgData name="gerry.sorokin@outlook.com" userId="526de2c336dd9e81" providerId="LiveId" clId="{EAE98563-5148-4CD9-8C4B-D617C4E7590A}" dt="2024-02-12T18:02:12.896" v="3852" actId="14100"/>
          <ac:spMkLst>
            <pc:docMk/>
            <pc:sldMk cId="166032451" sldId="569"/>
            <ac:spMk id="3" creationId="{CAB953DF-2433-BC5D-57B7-2AEB44A3E2A1}"/>
          </ac:spMkLst>
        </pc:spChg>
        <pc:picChg chg="add mod">
          <ac:chgData name="gerry.sorokin@outlook.com" userId="526de2c336dd9e81" providerId="LiveId" clId="{EAE98563-5148-4CD9-8C4B-D617C4E7590A}" dt="2024-02-14T22:06:07.195" v="7089"/>
          <ac:picMkLst>
            <pc:docMk/>
            <pc:sldMk cId="166032451" sldId="569"/>
            <ac:picMk id="4" creationId="{C4445085-E21F-5750-2B6F-2B5F4ABC26EB}"/>
          </ac:picMkLst>
        </pc:picChg>
      </pc:sldChg>
      <pc:sldChg chg="addSp modSp add mod">
        <pc:chgData name="gerry.sorokin@outlook.com" userId="526de2c336dd9e81" providerId="LiveId" clId="{EAE98563-5148-4CD9-8C4B-D617C4E7590A}" dt="2024-02-14T22:13:50.593" v="7134" actId="14100"/>
        <pc:sldMkLst>
          <pc:docMk/>
          <pc:sldMk cId="2141583085" sldId="570"/>
        </pc:sldMkLst>
        <pc:spChg chg="mod">
          <ac:chgData name="gerry.sorokin@outlook.com" userId="526de2c336dd9e81" providerId="LiveId" clId="{EAE98563-5148-4CD9-8C4B-D617C4E7590A}" dt="2024-02-12T18:04:27.862" v="3896" actId="20577"/>
          <ac:spMkLst>
            <pc:docMk/>
            <pc:sldMk cId="2141583085" sldId="570"/>
            <ac:spMk id="3" creationId="{064804C6-74F9-A3AE-E7CC-D484BC4FF960}"/>
          </ac:spMkLst>
        </pc:spChg>
        <pc:picChg chg="add mod">
          <ac:chgData name="gerry.sorokin@outlook.com" userId="526de2c336dd9e81" providerId="LiveId" clId="{EAE98563-5148-4CD9-8C4B-D617C4E7590A}" dt="2024-02-14T22:13:50.593" v="7134" actId="14100"/>
          <ac:picMkLst>
            <pc:docMk/>
            <pc:sldMk cId="2141583085" sldId="570"/>
            <ac:picMk id="4" creationId="{68D2624A-AC60-77F4-703A-738BAF35FCEA}"/>
          </ac:picMkLst>
        </pc:picChg>
      </pc:sldChg>
      <pc:sldChg chg="modSp add mod">
        <pc:chgData name="gerry.sorokin@outlook.com" userId="526de2c336dd9e81" providerId="LiveId" clId="{EAE98563-5148-4CD9-8C4B-D617C4E7590A}" dt="2024-02-14T22:15:22.396" v="7139" actId="27636"/>
        <pc:sldMkLst>
          <pc:docMk/>
          <pc:sldMk cId="742809057" sldId="571"/>
        </pc:sldMkLst>
        <pc:spChg chg="mod">
          <ac:chgData name="gerry.sorokin@outlook.com" userId="526de2c336dd9e81" providerId="LiveId" clId="{EAE98563-5148-4CD9-8C4B-D617C4E7590A}" dt="2024-02-14T22:15:22.396" v="7139" actId="27636"/>
          <ac:spMkLst>
            <pc:docMk/>
            <pc:sldMk cId="742809057" sldId="571"/>
            <ac:spMk id="3" creationId="{24455540-13D3-B740-3333-DB0A77DC0FA0}"/>
          </ac:spMkLst>
        </pc:spChg>
      </pc:sldChg>
      <pc:sldChg chg="addSp modSp add mod">
        <pc:chgData name="gerry.sorokin@outlook.com" userId="526de2c336dd9e81" providerId="LiveId" clId="{EAE98563-5148-4CD9-8C4B-D617C4E7590A}" dt="2024-02-14T22:18:13.381" v="7152" actId="27636"/>
        <pc:sldMkLst>
          <pc:docMk/>
          <pc:sldMk cId="1875178474" sldId="572"/>
        </pc:sldMkLst>
        <pc:spChg chg="mod">
          <ac:chgData name="gerry.sorokin@outlook.com" userId="526de2c336dd9e81" providerId="LiveId" clId="{EAE98563-5148-4CD9-8C4B-D617C4E7590A}" dt="2024-02-14T22:18:13.381" v="7152" actId="27636"/>
          <ac:spMkLst>
            <pc:docMk/>
            <pc:sldMk cId="1875178474" sldId="572"/>
            <ac:spMk id="3" creationId="{5E5B4D58-6870-E147-5691-31025C4CDA8D}"/>
          </ac:spMkLst>
        </pc:spChg>
        <pc:picChg chg="add mod">
          <ac:chgData name="gerry.sorokin@outlook.com" userId="526de2c336dd9e81" providerId="LiveId" clId="{EAE98563-5148-4CD9-8C4B-D617C4E7590A}" dt="2024-02-14T22:18:10.309" v="7150" actId="1076"/>
          <ac:picMkLst>
            <pc:docMk/>
            <pc:sldMk cId="1875178474" sldId="572"/>
            <ac:picMk id="9218" creationId="{8AE5E691-FC16-86DD-993E-3D5CD1214D7D}"/>
          </ac:picMkLst>
        </pc:picChg>
      </pc:sldChg>
      <pc:sldChg chg="modSp add mod">
        <pc:chgData name="gerry.sorokin@outlook.com" userId="526de2c336dd9e81" providerId="LiveId" clId="{EAE98563-5148-4CD9-8C4B-D617C4E7590A}" dt="2024-02-12T21:28:11.989" v="4818" actId="20577"/>
        <pc:sldMkLst>
          <pc:docMk/>
          <pc:sldMk cId="1841467657" sldId="573"/>
        </pc:sldMkLst>
        <pc:spChg chg="mod">
          <ac:chgData name="gerry.sorokin@outlook.com" userId="526de2c336dd9e81" providerId="LiveId" clId="{EAE98563-5148-4CD9-8C4B-D617C4E7590A}" dt="2024-02-12T21:28:11.989" v="4818" actId="20577"/>
          <ac:spMkLst>
            <pc:docMk/>
            <pc:sldMk cId="1841467657" sldId="573"/>
            <ac:spMk id="3" creationId="{D7C09DC8-73D3-AFC1-4943-0312E343EAB2}"/>
          </ac:spMkLst>
        </pc:spChg>
      </pc:sldChg>
      <pc:sldChg chg="addSp modSp add mod">
        <pc:chgData name="gerry.sorokin@outlook.com" userId="526de2c336dd9e81" providerId="LiveId" clId="{EAE98563-5148-4CD9-8C4B-D617C4E7590A}" dt="2024-02-14T22:21:22.079" v="7161"/>
        <pc:sldMkLst>
          <pc:docMk/>
          <pc:sldMk cId="888162258" sldId="574"/>
        </pc:sldMkLst>
        <pc:spChg chg="mod">
          <ac:chgData name="gerry.sorokin@outlook.com" userId="526de2c336dd9e81" providerId="LiveId" clId="{EAE98563-5148-4CD9-8C4B-D617C4E7590A}" dt="2024-02-12T18:22:22.761" v="3958" actId="27636"/>
          <ac:spMkLst>
            <pc:docMk/>
            <pc:sldMk cId="888162258" sldId="574"/>
            <ac:spMk id="3" creationId="{B07F50DF-F625-3935-E10C-1F77965C8F7B}"/>
          </ac:spMkLst>
        </pc:spChg>
        <pc:picChg chg="add mod">
          <ac:chgData name="gerry.sorokin@outlook.com" userId="526de2c336dd9e81" providerId="LiveId" clId="{EAE98563-5148-4CD9-8C4B-D617C4E7590A}" dt="2024-02-14T22:21:22.079" v="7161"/>
          <ac:picMkLst>
            <pc:docMk/>
            <pc:sldMk cId="888162258" sldId="574"/>
            <ac:picMk id="4" creationId="{D6392E40-0E33-A9BA-92F7-4BFC01A9D9C0}"/>
          </ac:picMkLst>
        </pc:picChg>
      </pc:sldChg>
      <pc:sldChg chg="addSp modSp add mod">
        <pc:chgData name="gerry.sorokin@outlook.com" userId="526de2c336dd9e81" providerId="LiveId" clId="{EAE98563-5148-4CD9-8C4B-D617C4E7590A}" dt="2024-02-14T22:23:09.487" v="7170"/>
        <pc:sldMkLst>
          <pc:docMk/>
          <pc:sldMk cId="3935466488" sldId="575"/>
        </pc:sldMkLst>
        <pc:spChg chg="mod">
          <ac:chgData name="gerry.sorokin@outlook.com" userId="526de2c336dd9e81" providerId="LiveId" clId="{EAE98563-5148-4CD9-8C4B-D617C4E7590A}" dt="2024-02-12T18:22:53.168" v="3974" actId="27636"/>
          <ac:spMkLst>
            <pc:docMk/>
            <pc:sldMk cId="3935466488" sldId="575"/>
            <ac:spMk id="3" creationId="{FD6EB4BE-56FC-EF32-E97A-89C63B903DA1}"/>
          </ac:spMkLst>
        </pc:spChg>
        <pc:picChg chg="add mod">
          <ac:chgData name="gerry.sorokin@outlook.com" userId="526de2c336dd9e81" providerId="LiveId" clId="{EAE98563-5148-4CD9-8C4B-D617C4E7590A}" dt="2024-02-14T22:23:09.487" v="7170"/>
          <ac:picMkLst>
            <pc:docMk/>
            <pc:sldMk cId="3935466488" sldId="575"/>
            <ac:picMk id="4" creationId="{6CDB25AB-6E22-D578-D4D6-15E4EDBD8472}"/>
          </ac:picMkLst>
        </pc:picChg>
      </pc:sldChg>
      <pc:sldChg chg="addSp modSp add mod">
        <pc:chgData name="gerry.sorokin@outlook.com" userId="526de2c336dd9e81" providerId="LiveId" clId="{EAE98563-5148-4CD9-8C4B-D617C4E7590A}" dt="2024-02-14T22:22:20.627" v="7166"/>
        <pc:sldMkLst>
          <pc:docMk/>
          <pc:sldMk cId="3749867065" sldId="576"/>
        </pc:sldMkLst>
        <pc:spChg chg="mod">
          <ac:chgData name="gerry.sorokin@outlook.com" userId="526de2c336dd9e81" providerId="LiveId" clId="{EAE98563-5148-4CD9-8C4B-D617C4E7590A}" dt="2024-02-12T18:22:36.867" v="3964" actId="14100"/>
          <ac:spMkLst>
            <pc:docMk/>
            <pc:sldMk cId="3749867065" sldId="576"/>
            <ac:spMk id="3" creationId="{42B4A873-E23B-C594-DA8D-DEDD1BFE23B9}"/>
          </ac:spMkLst>
        </pc:spChg>
        <pc:picChg chg="add mod">
          <ac:chgData name="gerry.sorokin@outlook.com" userId="526de2c336dd9e81" providerId="LiveId" clId="{EAE98563-5148-4CD9-8C4B-D617C4E7590A}" dt="2024-02-14T22:22:20.627" v="7166"/>
          <ac:picMkLst>
            <pc:docMk/>
            <pc:sldMk cId="3749867065" sldId="576"/>
            <ac:picMk id="4" creationId="{656B9FF6-A014-1263-A4F0-D9533CB60B88}"/>
          </ac:picMkLst>
        </pc:picChg>
      </pc:sldChg>
      <pc:sldChg chg="modSp add del mod">
        <pc:chgData name="gerry.sorokin@outlook.com" userId="526de2c336dd9e81" providerId="LiveId" clId="{EAE98563-5148-4CD9-8C4B-D617C4E7590A}" dt="2024-02-14T16:00:55.959" v="6369" actId="47"/>
        <pc:sldMkLst>
          <pc:docMk/>
          <pc:sldMk cId="1963005363" sldId="577"/>
        </pc:sldMkLst>
        <pc:spChg chg="mod">
          <ac:chgData name="gerry.sorokin@outlook.com" userId="526de2c336dd9e81" providerId="LiveId" clId="{EAE98563-5148-4CD9-8C4B-D617C4E7590A}" dt="2024-02-12T18:25:15.007" v="4048" actId="27636"/>
          <ac:spMkLst>
            <pc:docMk/>
            <pc:sldMk cId="1963005363" sldId="577"/>
            <ac:spMk id="3" creationId="{B18D97BB-3981-079D-A9CF-22A71B7BA2BB}"/>
          </ac:spMkLst>
        </pc:spChg>
      </pc:sldChg>
      <pc:sldChg chg="modSp add del mod">
        <pc:chgData name="gerry.sorokin@outlook.com" userId="526de2c336dd9e81" providerId="LiveId" clId="{EAE98563-5148-4CD9-8C4B-D617C4E7590A}" dt="2024-02-14T16:00:55.959" v="6369" actId="47"/>
        <pc:sldMkLst>
          <pc:docMk/>
          <pc:sldMk cId="2852064648" sldId="578"/>
        </pc:sldMkLst>
        <pc:spChg chg="mod">
          <ac:chgData name="gerry.sorokin@outlook.com" userId="526de2c336dd9e81" providerId="LiveId" clId="{EAE98563-5148-4CD9-8C4B-D617C4E7590A}" dt="2024-02-12T18:25:09.414" v="4046" actId="27636"/>
          <ac:spMkLst>
            <pc:docMk/>
            <pc:sldMk cId="2852064648" sldId="578"/>
            <ac:spMk id="3" creationId="{33EE7B98-DA67-0128-9E9E-13BCEEC66794}"/>
          </ac:spMkLst>
        </pc:spChg>
      </pc:sldChg>
      <pc:sldChg chg="modSp add del mod">
        <pc:chgData name="gerry.sorokin@outlook.com" userId="526de2c336dd9e81" providerId="LiveId" clId="{EAE98563-5148-4CD9-8C4B-D617C4E7590A}" dt="2024-02-14T16:00:55.959" v="6369" actId="47"/>
        <pc:sldMkLst>
          <pc:docMk/>
          <pc:sldMk cId="3512595084" sldId="579"/>
        </pc:sldMkLst>
        <pc:spChg chg="mod">
          <ac:chgData name="gerry.sorokin@outlook.com" userId="526de2c336dd9e81" providerId="LiveId" clId="{EAE98563-5148-4CD9-8C4B-D617C4E7590A}" dt="2024-02-12T18:27:15.449" v="4103" actId="27636"/>
          <ac:spMkLst>
            <pc:docMk/>
            <pc:sldMk cId="3512595084" sldId="579"/>
            <ac:spMk id="3" creationId="{7176F496-EA69-4250-1791-B4E547230344}"/>
          </ac:spMkLst>
        </pc:spChg>
      </pc:sldChg>
      <pc:sldChg chg="modSp add del mod">
        <pc:chgData name="gerry.sorokin@outlook.com" userId="526de2c336dd9e81" providerId="LiveId" clId="{EAE98563-5148-4CD9-8C4B-D617C4E7590A}" dt="2024-02-14T16:00:55.959" v="6369" actId="47"/>
        <pc:sldMkLst>
          <pc:docMk/>
          <pc:sldMk cId="2938996757" sldId="580"/>
        </pc:sldMkLst>
        <pc:spChg chg="mod">
          <ac:chgData name="gerry.sorokin@outlook.com" userId="526de2c336dd9e81" providerId="LiveId" clId="{EAE98563-5148-4CD9-8C4B-D617C4E7590A}" dt="2024-02-12T18:26:55.731" v="4088" actId="27636"/>
          <ac:spMkLst>
            <pc:docMk/>
            <pc:sldMk cId="2938996757" sldId="580"/>
            <ac:spMk id="3" creationId="{C21644A5-533E-954D-7626-874D9A1F896A}"/>
          </ac:spMkLst>
        </pc:spChg>
      </pc:sldChg>
      <pc:sldChg chg="modSp add del mod">
        <pc:chgData name="gerry.sorokin@outlook.com" userId="526de2c336dd9e81" providerId="LiveId" clId="{EAE98563-5148-4CD9-8C4B-D617C4E7590A}" dt="2024-02-14T16:00:55.959" v="6369" actId="47"/>
        <pc:sldMkLst>
          <pc:docMk/>
          <pc:sldMk cId="1394111563" sldId="581"/>
        </pc:sldMkLst>
        <pc:spChg chg="mod">
          <ac:chgData name="gerry.sorokin@outlook.com" userId="526de2c336dd9e81" providerId="LiveId" clId="{EAE98563-5148-4CD9-8C4B-D617C4E7590A}" dt="2024-02-12T18:26:42.831" v="4082" actId="14100"/>
          <ac:spMkLst>
            <pc:docMk/>
            <pc:sldMk cId="1394111563" sldId="581"/>
            <ac:spMk id="3" creationId="{46A00094-26D6-2AC6-D2AE-E37CF9381ADF}"/>
          </ac:spMkLst>
        </pc:spChg>
      </pc:sldChg>
      <pc:sldChg chg="modSp add del mod">
        <pc:chgData name="gerry.sorokin@outlook.com" userId="526de2c336dd9e81" providerId="LiveId" clId="{EAE98563-5148-4CD9-8C4B-D617C4E7590A}" dt="2024-02-14T16:00:55.959" v="6369" actId="47"/>
        <pc:sldMkLst>
          <pc:docMk/>
          <pc:sldMk cId="2931979373" sldId="582"/>
        </pc:sldMkLst>
        <pc:spChg chg="mod">
          <ac:chgData name="gerry.sorokin@outlook.com" userId="526de2c336dd9e81" providerId="LiveId" clId="{EAE98563-5148-4CD9-8C4B-D617C4E7590A}" dt="2024-02-12T18:26:16.137" v="4071" actId="15"/>
          <ac:spMkLst>
            <pc:docMk/>
            <pc:sldMk cId="2931979373" sldId="582"/>
            <ac:spMk id="3" creationId="{71E1F164-8489-EEE2-382E-0E5275E4132E}"/>
          </ac:spMkLst>
        </pc:spChg>
      </pc:sldChg>
      <pc:sldChg chg="addSp delSp modSp add mod">
        <pc:chgData name="gerry.sorokin@outlook.com" userId="526de2c336dd9e81" providerId="LiveId" clId="{EAE98563-5148-4CD9-8C4B-D617C4E7590A}" dt="2024-02-14T22:28:52.923" v="7187" actId="27636"/>
        <pc:sldMkLst>
          <pc:docMk/>
          <pc:sldMk cId="2826928324" sldId="583"/>
        </pc:sldMkLst>
        <pc:spChg chg="mod">
          <ac:chgData name="gerry.sorokin@outlook.com" userId="526de2c336dd9e81" providerId="LiveId" clId="{EAE98563-5148-4CD9-8C4B-D617C4E7590A}" dt="2024-02-14T22:23:37.504" v="7176" actId="14100"/>
          <ac:spMkLst>
            <pc:docMk/>
            <pc:sldMk cId="2826928324" sldId="583"/>
            <ac:spMk id="2" creationId="{98D61803-89DB-8A9C-0781-4B3380BEE663}"/>
          </ac:spMkLst>
        </pc:spChg>
        <pc:spChg chg="mod">
          <ac:chgData name="gerry.sorokin@outlook.com" userId="526de2c336dd9e81" providerId="LiveId" clId="{EAE98563-5148-4CD9-8C4B-D617C4E7590A}" dt="2024-02-14T22:28:52.923" v="7187" actId="27636"/>
          <ac:spMkLst>
            <pc:docMk/>
            <pc:sldMk cId="2826928324" sldId="583"/>
            <ac:spMk id="3" creationId="{1461D6E9-8C1C-9FFA-F9C7-4499FABADCDF}"/>
          </ac:spMkLst>
        </pc:spChg>
        <pc:picChg chg="add del mod">
          <ac:chgData name="gerry.sorokin@outlook.com" userId="526de2c336dd9e81" providerId="LiveId" clId="{EAE98563-5148-4CD9-8C4B-D617C4E7590A}" dt="2024-02-14T22:28:47.956" v="7185" actId="21"/>
          <ac:picMkLst>
            <pc:docMk/>
            <pc:sldMk cId="2826928324" sldId="583"/>
            <ac:picMk id="4" creationId="{BB6FB09C-C8AA-FB33-6A2B-93BB3202279A}"/>
          </ac:picMkLst>
        </pc:picChg>
      </pc:sldChg>
      <pc:sldChg chg="addSp delSp modSp add mod">
        <pc:chgData name="gerry.sorokin@outlook.com" userId="526de2c336dd9e81" providerId="LiveId" clId="{EAE98563-5148-4CD9-8C4B-D617C4E7590A}" dt="2024-02-14T22:30:13.491" v="7198" actId="27636"/>
        <pc:sldMkLst>
          <pc:docMk/>
          <pc:sldMk cId="2725321140" sldId="584"/>
        </pc:sldMkLst>
        <pc:spChg chg="del">
          <ac:chgData name="gerry.sorokin@outlook.com" userId="526de2c336dd9e81" providerId="LiveId" clId="{EAE98563-5148-4CD9-8C4B-D617C4E7590A}" dt="2024-02-14T22:23:50.294" v="7180" actId="478"/>
          <ac:spMkLst>
            <pc:docMk/>
            <pc:sldMk cId="2725321140" sldId="584"/>
            <ac:spMk id="2" creationId="{3A9D2934-2108-3CC9-0AFB-72C544816F24}"/>
          </ac:spMkLst>
        </pc:spChg>
        <pc:spChg chg="mod">
          <ac:chgData name="gerry.sorokin@outlook.com" userId="526de2c336dd9e81" providerId="LiveId" clId="{EAE98563-5148-4CD9-8C4B-D617C4E7590A}" dt="2024-02-14T22:30:13.491" v="7198" actId="27636"/>
          <ac:spMkLst>
            <pc:docMk/>
            <pc:sldMk cId="2725321140" sldId="584"/>
            <ac:spMk id="3" creationId="{71018C0D-0881-9E1B-DF37-4BE533F0E1E0}"/>
          </ac:spMkLst>
        </pc:spChg>
        <pc:spChg chg="add del mod">
          <ac:chgData name="gerry.sorokin@outlook.com" userId="526de2c336dd9e81" providerId="LiveId" clId="{EAE98563-5148-4CD9-8C4B-D617C4E7590A}" dt="2024-02-14T22:23:52.219" v="7181" actId="478"/>
          <ac:spMkLst>
            <pc:docMk/>
            <pc:sldMk cId="2725321140" sldId="584"/>
            <ac:spMk id="5" creationId="{1E389006-C338-C9B5-44BE-668AE1DE3632}"/>
          </ac:spMkLst>
        </pc:spChg>
        <pc:spChg chg="add mod">
          <ac:chgData name="gerry.sorokin@outlook.com" userId="526de2c336dd9e81" providerId="LiveId" clId="{EAE98563-5148-4CD9-8C4B-D617C4E7590A}" dt="2024-02-14T22:23:53.105" v="7182"/>
          <ac:spMkLst>
            <pc:docMk/>
            <pc:sldMk cId="2725321140" sldId="584"/>
            <ac:spMk id="6" creationId="{1453356D-AA65-0741-818B-4D30BEE169C4}"/>
          </ac:spMkLst>
        </pc:spChg>
      </pc:sldChg>
      <pc:sldChg chg="addSp modSp add mod">
        <pc:chgData name="gerry.sorokin@outlook.com" userId="526de2c336dd9e81" providerId="LiveId" clId="{EAE98563-5148-4CD9-8C4B-D617C4E7590A}" dt="2024-02-14T22:32:23.711" v="7212"/>
        <pc:sldMkLst>
          <pc:docMk/>
          <pc:sldMk cId="2907268298" sldId="585"/>
        </pc:sldMkLst>
        <pc:spChg chg="mod">
          <ac:chgData name="gerry.sorokin@outlook.com" userId="526de2c336dd9e81" providerId="LiveId" clId="{EAE98563-5148-4CD9-8C4B-D617C4E7590A}" dt="2024-02-14T16:58:08.547" v="6458" actId="27636"/>
          <ac:spMkLst>
            <pc:docMk/>
            <pc:sldMk cId="2907268298" sldId="585"/>
            <ac:spMk id="3" creationId="{F8C91C98-072E-29C3-B9DB-B6DB8DAC51CB}"/>
          </ac:spMkLst>
        </pc:spChg>
        <pc:picChg chg="add mod">
          <ac:chgData name="gerry.sorokin@outlook.com" userId="526de2c336dd9e81" providerId="LiveId" clId="{EAE98563-5148-4CD9-8C4B-D617C4E7590A}" dt="2024-02-14T22:32:23.711" v="7212"/>
          <ac:picMkLst>
            <pc:docMk/>
            <pc:sldMk cId="2907268298" sldId="585"/>
            <ac:picMk id="11266" creationId="{E5F4615F-47AF-D9E8-336B-2677840BC098}"/>
          </ac:picMkLst>
        </pc:picChg>
      </pc:sldChg>
      <pc:sldChg chg="addSp modSp add mod">
        <pc:chgData name="gerry.sorokin@outlook.com" userId="526de2c336dd9e81" providerId="LiveId" clId="{EAE98563-5148-4CD9-8C4B-D617C4E7590A}" dt="2024-02-14T22:33:29.219" v="7215"/>
        <pc:sldMkLst>
          <pc:docMk/>
          <pc:sldMk cId="3433782920" sldId="586"/>
        </pc:sldMkLst>
        <pc:spChg chg="mod">
          <ac:chgData name="gerry.sorokin@outlook.com" userId="526de2c336dd9e81" providerId="LiveId" clId="{EAE98563-5148-4CD9-8C4B-D617C4E7590A}" dt="2024-02-14T16:56:06.636" v="6437" actId="27636"/>
          <ac:spMkLst>
            <pc:docMk/>
            <pc:sldMk cId="3433782920" sldId="586"/>
            <ac:spMk id="3" creationId="{0501C640-4CB6-97AD-6B52-AA9E9B291B81}"/>
          </ac:spMkLst>
        </pc:spChg>
        <pc:picChg chg="add mod">
          <ac:chgData name="gerry.sorokin@outlook.com" userId="526de2c336dd9e81" providerId="LiveId" clId="{EAE98563-5148-4CD9-8C4B-D617C4E7590A}" dt="2024-02-14T22:33:29.219" v="7215"/>
          <ac:picMkLst>
            <pc:docMk/>
            <pc:sldMk cId="3433782920" sldId="586"/>
            <ac:picMk id="12290" creationId="{AEDFCF7E-D8DA-D52C-DB28-31B46DA25458}"/>
          </ac:picMkLst>
        </pc:picChg>
      </pc:sldChg>
      <pc:sldChg chg="modSp add mod">
        <pc:chgData name="gerry.sorokin@outlook.com" userId="526de2c336dd9e81" providerId="LiveId" clId="{EAE98563-5148-4CD9-8C4B-D617C4E7590A}" dt="2024-02-14T23:21:19.198" v="8112" actId="27636"/>
        <pc:sldMkLst>
          <pc:docMk/>
          <pc:sldMk cId="3009806168" sldId="587"/>
        </pc:sldMkLst>
        <pc:spChg chg="mod">
          <ac:chgData name="gerry.sorokin@outlook.com" userId="526de2c336dd9e81" providerId="LiveId" clId="{EAE98563-5148-4CD9-8C4B-D617C4E7590A}" dt="2024-02-14T23:21:19.198" v="8112" actId="27636"/>
          <ac:spMkLst>
            <pc:docMk/>
            <pc:sldMk cId="3009806168" sldId="587"/>
            <ac:spMk id="3" creationId="{C6CC5E99-725F-E41E-37AE-E8ED221B7BCC}"/>
          </ac:spMkLst>
        </pc:spChg>
      </pc:sldChg>
      <pc:sldChg chg="addSp modSp add mod">
        <pc:chgData name="gerry.sorokin@outlook.com" userId="526de2c336dd9e81" providerId="LiveId" clId="{EAE98563-5148-4CD9-8C4B-D617C4E7590A}" dt="2024-02-14T23:23:16.275" v="8121"/>
        <pc:sldMkLst>
          <pc:docMk/>
          <pc:sldMk cId="2063674224" sldId="588"/>
        </pc:sldMkLst>
        <pc:spChg chg="mod">
          <ac:chgData name="gerry.sorokin@outlook.com" userId="526de2c336dd9e81" providerId="LiveId" clId="{EAE98563-5148-4CD9-8C4B-D617C4E7590A}" dt="2024-02-12T20:22:42.585" v="4213" actId="27636"/>
          <ac:spMkLst>
            <pc:docMk/>
            <pc:sldMk cId="2063674224" sldId="588"/>
            <ac:spMk id="3" creationId="{1790737A-6367-5B42-9A4A-8CEA59217306}"/>
          </ac:spMkLst>
        </pc:spChg>
        <pc:picChg chg="add mod">
          <ac:chgData name="gerry.sorokin@outlook.com" userId="526de2c336dd9e81" providerId="LiveId" clId="{EAE98563-5148-4CD9-8C4B-D617C4E7590A}" dt="2024-02-14T23:23:16.275" v="8121"/>
          <ac:picMkLst>
            <pc:docMk/>
            <pc:sldMk cId="2063674224" sldId="588"/>
            <ac:picMk id="4" creationId="{B988E22C-8004-0A9B-D99B-38B6DBF146AF}"/>
          </ac:picMkLst>
        </pc:picChg>
      </pc:sldChg>
      <pc:sldChg chg="addSp delSp modSp add mod">
        <pc:chgData name="gerry.sorokin@outlook.com" userId="526de2c336dd9e81" providerId="LiveId" clId="{EAE98563-5148-4CD9-8C4B-D617C4E7590A}" dt="2024-02-14T23:27:13.326" v="8145" actId="21"/>
        <pc:sldMkLst>
          <pc:docMk/>
          <pc:sldMk cId="4101752375" sldId="589"/>
        </pc:sldMkLst>
        <pc:spChg chg="mod">
          <ac:chgData name="gerry.sorokin@outlook.com" userId="526de2c336dd9e81" providerId="LiveId" clId="{EAE98563-5148-4CD9-8C4B-D617C4E7590A}" dt="2024-02-12T20:23:57.025" v="4248" actId="27636"/>
          <ac:spMkLst>
            <pc:docMk/>
            <pc:sldMk cId="4101752375" sldId="589"/>
            <ac:spMk id="3" creationId="{5BFFDC7C-21D0-69FA-679E-03A09FD3A5E1}"/>
          </ac:spMkLst>
        </pc:spChg>
        <pc:picChg chg="add del mod">
          <ac:chgData name="gerry.sorokin@outlook.com" userId="526de2c336dd9e81" providerId="LiveId" clId="{EAE98563-5148-4CD9-8C4B-D617C4E7590A}" dt="2024-02-14T23:27:13.326" v="8145" actId="21"/>
          <ac:picMkLst>
            <pc:docMk/>
            <pc:sldMk cId="4101752375" sldId="589"/>
            <ac:picMk id="4" creationId="{D9C28D9B-0AEA-27D9-D483-E92B38C25777}"/>
          </ac:picMkLst>
        </pc:picChg>
        <pc:picChg chg="add mod">
          <ac:chgData name="gerry.sorokin@outlook.com" userId="526de2c336dd9e81" providerId="LiveId" clId="{EAE98563-5148-4CD9-8C4B-D617C4E7590A}" dt="2024-02-14T23:27:10.777" v="8144"/>
          <ac:picMkLst>
            <pc:docMk/>
            <pc:sldMk cId="4101752375" sldId="589"/>
            <ac:picMk id="5" creationId="{FB3F1436-F84A-4837-10BF-019CC57D17D7}"/>
          </ac:picMkLst>
        </pc:picChg>
        <pc:picChg chg="add del mod">
          <ac:chgData name="gerry.sorokin@outlook.com" userId="526de2c336dd9e81" providerId="LiveId" clId="{EAE98563-5148-4CD9-8C4B-D617C4E7590A}" dt="2024-02-14T23:27:13.326" v="8145" actId="21"/>
          <ac:picMkLst>
            <pc:docMk/>
            <pc:sldMk cId="4101752375" sldId="589"/>
            <ac:picMk id="18434" creationId="{7654A69D-18E2-980B-0FC8-5C45462D6EF6}"/>
          </ac:picMkLst>
        </pc:picChg>
      </pc:sldChg>
      <pc:sldChg chg="addSp delSp modSp add mod">
        <pc:chgData name="gerry.sorokin@outlook.com" userId="526de2c336dd9e81" providerId="LiveId" clId="{EAE98563-5148-4CD9-8C4B-D617C4E7590A}" dt="2024-02-14T23:29:29.339" v="8163"/>
        <pc:sldMkLst>
          <pc:docMk/>
          <pc:sldMk cId="2808009416" sldId="590"/>
        </pc:sldMkLst>
        <pc:spChg chg="mod">
          <ac:chgData name="gerry.sorokin@outlook.com" userId="526de2c336dd9e81" providerId="LiveId" clId="{EAE98563-5148-4CD9-8C4B-D617C4E7590A}" dt="2024-02-12T20:24:21.193" v="4261" actId="27636"/>
          <ac:spMkLst>
            <pc:docMk/>
            <pc:sldMk cId="2808009416" sldId="590"/>
            <ac:spMk id="3" creationId="{E0753F11-89D4-425F-9DE7-887ABCE13270}"/>
          </ac:spMkLst>
        </pc:spChg>
        <pc:picChg chg="add del mod">
          <ac:chgData name="gerry.sorokin@outlook.com" userId="526de2c336dd9e81" providerId="LiveId" clId="{EAE98563-5148-4CD9-8C4B-D617C4E7590A}" dt="2024-02-14T23:29:03.754" v="8157" actId="478"/>
          <ac:picMkLst>
            <pc:docMk/>
            <pc:sldMk cId="2808009416" sldId="590"/>
            <ac:picMk id="4" creationId="{12DC0F64-ADF0-BC2E-2B2D-4188193FF5E3}"/>
          </ac:picMkLst>
        </pc:picChg>
        <pc:picChg chg="add mod">
          <ac:chgData name="gerry.sorokin@outlook.com" userId="526de2c336dd9e81" providerId="LiveId" clId="{EAE98563-5148-4CD9-8C4B-D617C4E7590A}" dt="2024-02-14T23:29:29.339" v="8163"/>
          <ac:picMkLst>
            <pc:docMk/>
            <pc:sldMk cId="2808009416" sldId="590"/>
            <ac:picMk id="19458" creationId="{67117D3D-3220-0752-9545-21BAF6E088C7}"/>
          </ac:picMkLst>
        </pc:picChg>
      </pc:sldChg>
      <pc:sldChg chg="addSp modSp add mod">
        <pc:chgData name="gerry.sorokin@outlook.com" userId="526de2c336dd9e81" providerId="LiveId" clId="{EAE98563-5148-4CD9-8C4B-D617C4E7590A}" dt="2024-02-14T23:32:43.991" v="8173"/>
        <pc:sldMkLst>
          <pc:docMk/>
          <pc:sldMk cId="1886331792" sldId="591"/>
        </pc:sldMkLst>
        <pc:spChg chg="mod">
          <ac:chgData name="gerry.sorokin@outlook.com" userId="526de2c336dd9e81" providerId="LiveId" clId="{EAE98563-5148-4CD9-8C4B-D617C4E7590A}" dt="2024-02-12T20:28:59.194" v="4391" actId="27636"/>
          <ac:spMkLst>
            <pc:docMk/>
            <pc:sldMk cId="1886331792" sldId="591"/>
            <ac:spMk id="3" creationId="{9168D1CC-2C56-23A5-3FD5-343E79A485A6}"/>
          </ac:spMkLst>
        </pc:spChg>
        <pc:picChg chg="add mod">
          <ac:chgData name="gerry.sorokin@outlook.com" userId="526de2c336dd9e81" providerId="LiveId" clId="{EAE98563-5148-4CD9-8C4B-D617C4E7590A}" dt="2024-02-14T23:32:43.991" v="8173"/>
          <ac:picMkLst>
            <pc:docMk/>
            <pc:sldMk cId="1886331792" sldId="591"/>
            <ac:picMk id="4" creationId="{860E4740-2090-6AA8-8F69-3B4D6FC69292}"/>
          </ac:picMkLst>
        </pc:picChg>
      </pc:sldChg>
      <pc:sldChg chg="modSp add mod">
        <pc:chgData name="gerry.sorokin@outlook.com" userId="526de2c336dd9e81" providerId="LiveId" clId="{EAE98563-5148-4CD9-8C4B-D617C4E7590A}" dt="2024-02-12T20:28:13.367" v="4363" actId="20577"/>
        <pc:sldMkLst>
          <pc:docMk/>
          <pc:sldMk cId="943334442" sldId="592"/>
        </pc:sldMkLst>
        <pc:spChg chg="mod">
          <ac:chgData name="gerry.sorokin@outlook.com" userId="526de2c336dd9e81" providerId="LiveId" clId="{EAE98563-5148-4CD9-8C4B-D617C4E7590A}" dt="2024-02-12T20:28:13.367" v="4363" actId="20577"/>
          <ac:spMkLst>
            <pc:docMk/>
            <pc:sldMk cId="943334442" sldId="592"/>
            <ac:spMk id="3" creationId="{02A38868-2004-6105-FC29-595C77808AF5}"/>
          </ac:spMkLst>
        </pc:spChg>
      </pc:sldChg>
      <pc:sldChg chg="modSp add del mod">
        <pc:chgData name="gerry.sorokin@outlook.com" userId="526de2c336dd9e81" providerId="LiveId" clId="{EAE98563-5148-4CD9-8C4B-D617C4E7590A}" dt="2024-02-14T21:41:48.192" v="7003" actId="47"/>
        <pc:sldMkLst>
          <pc:docMk/>
          <pc:sldMk cId="3790454336" sldId="593"/>
        </pc:sldMkLst>
        <pc:spChg chg="mod">
          <ac:chgData name="gerry.sorokin@outlook.com" userId="526de2c336dd9e81" providerId="LiveId" clId="{EAE98563-5148-4CD9-8C4B-D617C4E7590A}" dt="2024-02-12T20:26:42.254" v="4308" actId="20577"/>
          <ac:spMkLst>
            <pc:docMk/>
            <pc:sldMk cId="3790454336" sldId="593"/>
            <ac:spMk id="3" creationId="{20EF36A2-0FAE-C12F-4A14-7BAB154E96A6}"/>
          </ac:spMkLst>
        </pc:spChg>
      </pc:sldChg>
      <pc:sldChg chg="modSp add del mod">
        <pc:chgData name="gerry.sorokin@outlook.com" userId="526de2c336dd9e81" providerId="LiveId" clId="{EAE98563-5148-4CD9-8C4B-D617C4E7590A}" dt="2024-02-14T21:41:48.192" v="7003" actId="47"/>
        <pc:sldMkLst>
          <pc:docMk/>
          <pc:sldMk cId="876700550" sldId="594"/>
        </pc:sldMkLst>
        <pc:spChg chg="mod">
          <ac:chgData name="gerry.sorokin@outlook.com" userId="526de2c336dd9e81" providerId="LiveId" clId="{EAE98563-5148-4CD9-8C4B-D617C4E7590A}" dt="2024-02-12T20:26:48.294" v="4314" actId="20577"/>
          <ac:spMkLst>
            <pc:docMk/>
            <pc:sldMk cId="876700550" sldId="594"/>
            <ac:spMk id="3" creationId="{F32B3CF7-D5B2-0EE1-FA0C-AE916446CB4D}"/>
          </ac:spMkLst>
        </pc:spChg>
      </pc:sldChg>
      <pc:sldChg chg="addSp delSp modSp add mod">
        <pc:chgData name="gerry.sorokin@outlook.com" userId="526de2c336dd9e81" providerId="LiveId" clId="{EAE98563-5148-4CD9-8C4B-D617C4E7590A}" dt="2024-02-14T23:12:06.088" v="8090"/>
        <pc:sldMkLst>
          <pc:docMk/>
          <pc:sldMk cId="592412319" sldId="595"/>
        </pc:sldMkLst>
        <pc:spChg chg="mod">
          <ac:chgData name="gerry.sorokin@outlook.com" userId="526de2c336dd9e81" providerId="LiveId" clId="{EAE98563-5148-4CD9-8C4B-D617C4E7590A}" dt="2024-02-14T23:11:47.101" v="8087" actId="20577"/>
          <ac:spMkLst>
            <pc:docMk/>
            <pc:sldMk cId="592412319" sldId="595"/>
            <ac:spMk id="3" creationId="{9BCF0E3D-5FC2-12FD-E91E-C144EE0F808F}"/>
          </ac:spMkLst>
        </pc:spChg>
        <pc:spChg chg="add del">
          <ac:chgData name="gerry.sorokin@outlook.com" userId="526de2c336dd9e81" providerId="LiveId" clId="{EAE98563-5148-4CD9-8C4B-D617C4E7590A}" dt="2024-02-14T23:12:00.222" v="8089" actId="22"/>
          <ac:spMkLst>
            <pc:docMk/>
            <pc:sldMk cId="592412319" sldId="595"/>
            <ac:spMk id="6" creationId="{A81A7593-3E6C-16ED-E203-BD3A16110901}"/>
          </ac:spMkLst>
        </pc:spChg>
        <pc:picChg chg="add mod">
          <ac:chgData name="gerry.sorokin@outlook.com" userId="526de2c336dd9e81" providerId="LiveId" clId="{EAE98563-5148-4CD9-8C4B-D617C4E7590A}" dt="2024-02-14T23:12:06.088" v="8090"/>
          <ac:picMkLst>
            <pc:docMk/>
            <pc:sldMk cId="592412319" sldId="595"/>
            <ac:picMk id="4" creationId="{D00EA877-77B0-65F4-06B2-538B48CCEB80}"/>
          </ac:picMkLst>
        </pc:picChg>
      </pc:sldChg>
      <pc:sldChg chg="modSp add mod">
        <pc:chgData name="gerry.sorokin@outlook.com" userId="526de2c336dd9e81" providerId="LiveId" clId="{EAE98563-5148-4CD9-8C4B-D617C4E7590A}" dt="2024-02-12T21:13:12.917" v="4429" actId="20577"/>
        <pc:sldMkLst>
          <pc:docMk/>
          <pc:sldMk cId="3029068164" sldId="596"/>
        </pc:sldMkLst>
        <pc:spChg chg="mod">
          <ac:chgData name="gerry.sorokin@outlook.com" userId="526de2c336dd9e81" providerId="LiveId" clId="{EAE98563-5148-4CD9-8C4B-D617C4E7590A}" dt="2024-02-12T21:13:12.917" v="4429" actId="20577"/>
          <ac:spMkLst>
            <pc:docMk/>
            <pc:sldMk cId="3029068164" sldId="596"/>
            <ac:spMk id="3" creationId="{6025E4BE-DA1F-566C-4425-821A1EB24932}"/>
          </ac:spMkLst>
        </pc:spChg>
      </pc:sldChg>
      <pc:sldChg chg="addSp modSp add mod">
        <pc:chgData name="gerry.sorokin@outlook.com" userId="526de2c336dd9e81" providerId="LiveId" clId="{EAE98563-5148-4CD9-8C4B-D617C4E7590A}" dt="2024-02-14T22:36:23.795" v="7229"/>
        <pc:sldMkLst>
          <pc:docMk/>
          <pc:sldMk cId="2737653586" sldId="597"/>
        </pc:sldMkLst>
        <pc:spChg chg="mod">
          <ac:chgData name="gerry.sorokin@outlook.com" userId="526de2c336dd9e81" providerId="LiveId" clId="{EAE98563-5148-4CD9-8C4B-D617C4E7590A}" dt="2024-02-14T17:06:38.387" v="6506" actId="20577"/>
          <ac:spMkLst>
            <pc:docMk/>
            <pc:sldMk cId="2737653586" sldId="597"/>
            <ac:spMk id="3" creationId="{46106BD2-3A13-BB8F-A578-C38EEE542A53}"/>
          </ac:spMkLst>
        </pc:spChg>
        <pc:picChg chg="add mod">
          <ac:chgData name="gerry.sorokin@outlook.com" userId="526de2c336dd9e81" providerId="LiveId" clId="{EAE98563-5148-4CD9-8C4B-D617C4E7590A}" dt="2024-02-14T22:36:23.795" v="7229"/>
          <ac:picMkLst>
            <pc:docMk/>
            <pc:sldMk cId="2737653586" sldId="597"/>
            <ac:picMk id="4" creationId="{BF1C7AF7-5C45-FAD7-48F0-0E75F4E78D48}"/>
          </ac:picMkLst>
        </pc:picChg>
      </pc:sldChg>
      <pc:sldChg chg="addSp modSp add mod">
        <pc:chgData name="gerry.sorokin@outlook.com" userId="526de2c336dd9e81" providerId="LiveId" clId="{EAE98563-5148-4CD9-8C4B-D617C4E7590A}" dt="2024-02-14T22:37:20.111" v="7234" actId="1076"/>
        <pc:sldMkLst>
          <pc:docMk/>
          <pc:sldMk cId="1830625374" sldId="598"/>
        </pc:sldMkLst>
        <pc:spChg chg="mod">
          <ac:chgData name="gerry.sorokin@outlook.com" userId="526de2c336dd9e81" providerId="LiveId" clId="{EAE98563-5148-4CD9-8C4B-D617C4E7590A}" dt="2024-02-12T21:15:26.804" v="4487" actId="27636"/>
          <ac:spMkLst>
            <pc:docMk/>
            <pc:sldMk cId="1830625374" sldId="598"/>
            <ac:spMk id="3" creationId="{4E688C71-E3DF-659C-C21F-5EA0DAEE95A9}"/>
          </ac:spMkLst>
        </pc:spChg>
        <pc:picChg chg="add mod">
          <ac:chgData name="gerry.sorokin@outlook.com" userId="526de2c336dd9e81" providerId="LiveId" clId="{EAE98563-5148-4CD9-8C4B-D617C4E7590A}" dt="2024-02-14T22:37:20.111" v="7234" actId="1076"/>
          <ac:picMkLst>
            <pc:docMk/>
            <pc:sldMk cId="1830625374" sldId="598"/>
            <ac:picMk id="4" creationId="{9DC9097F-51B6-DCE4-8F0C-10AFA28AC3D5}"/>
          </ac:picMkLst>
        </pc:picChg>
      </pc:sldChg>
      <pc:sldChg chg="addSp modSp add mod">
        <pc:chgData name="gerry.sorokin@outlook.com" userId="526de2c336dd9e81" providerId="LiveId" clId="{EAE98563-5148-4CD9-8C4B-D617C4E7590A}" dt="2024-02-14T22:42:06.002" v="7274"/>
        <pc:sldMkLst>
          <pc:docMk/>
          <pc:sldMk cId="658709903" sldId="599"/>
        </pc:sldMkLst>
        <pc:spChg chg="mod">
          <ac:chgData name="gerry.sorokin@outlook.com" userId="526de2c336dd9e81" providerId="LiveId" clId="{EAE98563-5148-4CD9-8C4B-D617C4E7590A}" dt="2024-02-14T22:41:46.232" v="7273" actId="14100"/>
          <ac:spMkLst>
            <pc:docMk/>
            <pc:sldMk cId="658709903" sldId="599"/>
            <ac:spMk id="3" creationId="{9A219888-079F-ED9A-DFAF-F45FE80ACA40}"/>
          </ac:spMkLst>
        </pc:spChg>
        <pc:picChg chg="add mod">
          <ac:chgData name="gerry.sorokin@outlook.com" userId="526de2c336dd9e81" providerId="LiveId" clId="{EAE98563-5148-4CD9-8C4B-D617C4E7590A}" dt="2024-02-14T22:42:06.002" v="7274"/>
          <ac:picMkLst>
            <pc:docMk/>
            <pc:sldMk cId="658709903" sldId="599"/>
            <ac:picMk id="13314" creationId="{88110F0A-95BC-FC7B-45D2-DC872A4EE44D}"/>
          </ac:picMkLst>
        </pc:picChg>
      </pc:sldChg>
      <pc:sldChg chg="addSp modSp add mod">
        <pc:chgData name="gerry.sorokin@outlook.com" userId="526de2c336dd9e81" providerId="LiveId" clId="{EAE98563-5148-4CD9-8C4B-D617C4E7590A}" dt="2024-02-14T22:43:16.985" v="7280"/>
        <pc:sldMkLst>
          <pc:docMk/>
          <pc:sldMk cId="1281207225" sldId="600"/>
        </pc:sldMkLst>
        <pc:spChg chg="mod">
          <ac:chgData name="gerry.sorokin@outlook.com" userId="526de2c336dd9e81" providerId="LiveId" clId="{EAE98563-5148-4CD9-8C4B-D617C4E7590A}" dt="2024-02-12T21:16:35.919" v="4516" actId="27636"/>
          <ac:spMkLst>
            <pc:docMk/>
            <pc:sldMk cId="1281207225" sldId="600"/>
            <ac:spMk id="3" creationId="{AD603D80-F5CD-5444-8193-F27987CC9B16}"/>
          </ac:spMkLst>
        </pc:spChg>
        <pc:picChg chg="add mod">
          <ac:chgData name="gerry.sorokin@outlook.com" userId="526de2c336dd9e81" providerId="LiveId" clId="{EAE98563-5148-4CD9-8C4B-D617C4E7590A}" dt="2024-02-14T22:43:16.985" v="7280"/>
          <ac:picMkLst>
            <pc:docMk/>
            <pc:sldMk cId="1281207225" sldId="600"/>
            <ac:picMk id="4" creationId="{11EE426E-1B07-6304-A111-B5489F760B2A}"/>
          </ac:picMkLst>
        </pc:picChg>
      </pc:sldChg>
      <pc:sldChg chg="addSp modSp add mod">
        <pc:chgData name="gerry.sorokin@outlook.com" userId="526de2c336dd9e81" providerId="LiveId" clId="{EAE98563-5148-4CD9-8C4B-D617C4E7590A}" dt="2024-02-14T22:46:34.207" v="7295"/>
        <pc:sldMkLst>
          <pc:docMk/>
          <pc:sldMk cId="475789365" sldId="601"/>
        </pc:sldMkLst>
        <pc:spChg chg="mod">
          <ac:chgData name="gerry.sorokin@outlook.com" userId="526de2c336dd9e81" providerId="LiveId" clId="{EAE98563-5148-4CD9-8C4B-D617C4E7590A}" dt="2024-02-12T21:19:10.803" v="4587" actId="27636"/>
          <ac:spMkLst>
            <pc:docMk/>
            <pc:sldMk cId="475789365" sldId="601"/>
            <ac:spMk id="3" creationId="{C0022425-C038-5CB3-F53C-B58A4CC01E9F}"/>
          </ac:spMkLst>
        </pc:spChg>
        <pc:picChg chg="add mod">
          <ac:chgData name="gerry.sorokin@outlook.com" userId="526de2c336dd9e81" providerId="LiveId" clId="{EAE98563-5148-4CD9-8C4B-D617C4E7590A}" dt="2024-02-14T22:46:34.207" v="7295"/>
          <ac:picMkLst>
            <pc:docMk/>
            <pc:sldMk cId="475789365" sldId="601"/>
            <ac:picMk id="4" creationId="{E15B4C5C-AD10-5C11-D710-7AB14E434164}"/>
          </ac:picMkLst>
        </pc:picChg>
      </pc:sldChg>
      <pc:sldChg chg="addSp modSp add mod">
        <pc:chgData name="gerry.sorokin@outlook.com" userId="526de2c336dd9e81" providerId="LiveId" clId="{EAE98563-5148-4CD9-8C4B-D617C4E7590A}" dt="2024-02-14T22:55:39.813" v="7985"/>
        <pc:sldMkLst>
          <pc:docMk/>
          <pc:sldMk cId="2917565514" sldId="602"/>
        </pc:sldMkLst>
        <pc:spChg chg="mod">
          <ac:chgData name="gerry.sorokin@outlook.com" userId="526de2c336dd9e81" providerId="LiveId" clId="{EAE98563-5148-4CD9-8C4B-D617C4E7590A}" dt="2024-02-12T21:19:31.243" v="4600" actId="27636"/>
          <ac:spMkLst>
            <pc:docMk/>
            <pc:sldMk cId="2917565514" sldId="602"/>
            <ac:spMk id="3" creationId="{9676FA8D-0C19-DF72-B159-A77E846B7FDE}"/>
          </ac:spMkLst>
        </pc:spChg>
        <pc:picChg chg="add mod">
          <ac:chgData name="gerry.sorokin@outlook.com" userId="526de2c336dd9e81" providerId="LiveId" clId="{EAE98563-5148-4CD9-8C4B-D617C4E7590A}" dt="2024-02-14T22:55:39.813" v="7985"/>
          <ac:picMkLst>
            <pc:docMk/>
            <pc:sldMk cId="2917565514" sldId="602"/>
            <ac:picMk id="4" creationId="{416C3C5C-F37A-A0E8-BCA9-9959CDA4FBB3}"/>
          </ac:picMkLst>
        </pc:picChg>
      </pc:sldChg>
      <pc:sldChg chg="addSp modSp add mod">
        <pc:chgData name="gerry.sorokin@outlook.com" userId="526de2c336dd9e81" providerId="LiveId" clId="{EAE98563-5148-4CD9-8C4B-D617C4E7590A}" dt="2024-02-14T22:58:45.988" v="8004"/>
        <pc:sldMkLst>
          <pc:docMk/>
          <pc:sldMk cId="4271939926" sldId="603"/>
        </pc:sldMkLst>
        <pc:spChg chg="mod">
          <ac:chgData name="gerry.sorokin@outlook.com" userId="526de2c336dd9e81" providerId="LiveId" clId="{EAE98563-5148-4CD9-8C4B-D617C4E7590A}" dt="2024-02-12T21:23:59.341" v="4739" actId="27636"/>
          <ac:spMkLst>
            <pc:docMk/>
            <pc:sldMk cId="4271939926" sldId="603"/>
            <ac:spMk id="3" creationId="{FDED93B6-E4B9-D509-5304-AB900DAB3441}"/>
          </ac:spMkLst>
        </pc:spChg>
        <pc:picChg chg="add mod">
          <ac:chgData name="gerry.sorokin@outlook.com" userId="526de2c336dd9e81" providerId="LiveId" clId="{EAE98563-5148-4CD9-8C4B-D617C4E7590A}" dt="2024-02-14T22:58:45.988" v="8004"/>
          <ac:picMkLst>
            <pc:docMk/>
            <pc:sldMk cId="4271939926" sldId="603"/>
            <ac:picMk id="4" creationId="{EE836536-0B41-913A-8958-0DD4BFA3D597}"/>
          </ac:picMkLst>
        </pc:picChg>
      </pc:sldChg>
      <pc:sldChg chg="modSp add mod">
        <pc:chgData name="gerry.sorokin@outlook.com" userId="526de2c336dd9e81" providerId="LiveId" clId="{EAE98563-5148-4CD9-8C4B-D617C4E7590A}" dt="2024-02-14T22:55:53.480" v="7988" actId="14100"/>
        <pc:sldMkLst>
          <pc:docMk/>
          <pc:sldMk cId="3093489717" sldId="604"/>
        </pc:sldMkLst>
        <pc:spChg chg="mod">
          <ac:chgData name="gerry.sorokin@outlook.com" userId="526de2c336dd9e81" providerId="LiveId" clId="{EAE98563-5148-4CD9-8C4B-D617C4E7590A}" dt="2024-02-14T22:55:53.480" v="7988" actId="14100"/>
          <ac:spMkLst>
            <pc:docMk/>
            <pc:sldMk cId="3093489717" sldId="604"/>
            <ac:spMk id="3" creationId="{67A4FC1D-3F05-A5B6-DEEB-89DA62E8FF44}"/>
          </ac:spMkLst>
        </pc:spChg>
      </pc:sldChg>
      <pc:sldChg chg="addSp modSp add mod">
        <pc:chgData name="gerry.sorokin@outlook.com" userId="526de2c336dd9e81" providerId="LiveId" clId="{EAE98563-5148-4CD9-8C4B-D617C4E7590A}" dt="2024-02-14T23:00:46.358" v="8016" actId="1076"/>
        <pc:sldMkLst>
          <pc:docMk/>
          <pc:sldMk cId="4089486014" sldId="605"/>
        </pc:sldMkLst>
        <pc:spChg chg="mod">
          <ac:chgData name="gerry.sorokin@outlook.com" userId="526de2c336dd9e81" providerId="LiveId" clId="{EAE98563-5148-4CD9-8C4B-D617C4E7590A}" dt="2024-02-12T21:22:27.711" v="4689" actId="27636"/>
          <ac:spMkLst>
            <pc:docMk/>
            <pc:sldMk cId="4089486014" sldId="605"/>
            <ac:spMk id="3" creationId="{DEAC5804-E2C5-562E-6EAE-E984073A2A51}"/>
          </ac:spMkLst>
        </pc:spChg>
        <pc:picChg chg="add mod">
          <ac:chgData name="gerry.sorokin@outlook.com" userId="526de2c336dd9e81" providerId="LiveId" clId="{EAE98563-5148-4CD9-8C4B-D617C4E7590A}" dt="2024-02-14T23:00:46.358" v="8016" actId="1076"/>
          <ac:picMkLst>
            <pc:docMk/>
            <pc:sldMk cId="4089486014" sldId="605"/>
            <ac:picMk id="4" creationId="{358627E3-CDB2-6841-77B0-072FA07B37AC}"/>
          </ac:picMkLst>
        </pc:picChg>
      </pc:sldChg>
      <pc:sldChg chg="modSp add mod">
        <pc:chgData name="gerry.sorokin@outlook.com" userId="526de2c336dd9e81" providerId="LiveId" clId="{EAE98563-5148-4CD9-8C4B-D617C4E7590A}" dt="2024-02-14T23:02:32.453" v="8026" actId="27636"/>
        <pc:sldMkLst>
          <pc:docMk/>
          <pc:sldMk cId="1146487896" sldId="606"/>
        </pc:sldMkLst>
        <pc:spChg chg="mod">
          <ac:chgData name="gerry.sorokin@outlook.com" userId="526de2c336dd9e81" providerId="LiveId" clId="{EAE98563-5148-4CD9-8C4B-D617C4E7590A}" dt="2024-02-14T23:02:32.453" v="8026" actId="27636"/>
          <ac:spMkLst>
            <pc:docMk/>
            <pc:sldMk cId="1146487896" sldId="606"/>
            <ac:spMk id="3" creationId="{C014720F-C63D-2240-BA09-D9AC1C0A7568}"/>
          </ac:spMkLst>
        </pc:spChg>
      </pc:sldChg>
      <pc:sldChg chg="add del">
        <pc:chgData name="gerry.sorokin@outlook.com" userId="526de2c336dd9e81" providerId="LiveId" clId="{EAE98563-5148-4CD9-8C4B-D617C4E7590A}" dt="2024-02-12T21:20:42.890" v="4627" actId="47"/>
        <pc:sldMkLst>
          <pc:docMk/>
          <pc:sldMk cId="814756781" sldId="607"/>
        </pc:sldMkLst>
      </pc:sldChg>
      <pc:sldChg chg="modSp add mod">
        <pc:chgData name="gerry.sorokin@outlook.com" userId="526de2c336dd9e81" providerId="LiveId" clId="{EAE98563-5148-4CD9-8C4B-D617C4E7590A}" dt="2024-02-14T23:05:56.920" v="8058" actId="14100"/>
        <pc:sldMkLst>
          <pc:docMk/>
          <pc:sldMk cId="3615929021" sldId="608"/>
        </pc:sldMkLst>
        <pc:spChg chg="mod">
          <ac:chgData name="gerry.sorokin@outlook.com" userId="526de2c336dd9e81" providerId="LiveId" clId="{EAE98563-5148-4CD9-8C4B-D617C4E7590A}" dt="2024-02-14T23:05:56.920" v="8058" actId="14100"/>
          <ac:spMkLst>
            <pc:docMk/>
            <pc:sldMk cId="3615929021" sldId="608"/>
            <ac:spMk id="3" creationId="{BADD4FB9-8F00-71D3-BFC5-62C7AFF3F235}"/>
          </ac:spMkLst>
        </pc:spChg>
      </pc:sldChg>
      <pc:sldChg chg="addSp modSp add mod">
        <pc:chgData name="gerry.sorokin@outlook.com" userId="526de2c336dd9e81" providerId="LiveId" clId="{EAE98563-5148-4CD9-8C4B-D617C4E7590A}" dt="2024-02-14T23:05:44.572" v="8055"/>
        <pc:sldMkLst>
          <pc:docMk/>
          <pc:sldMk cId="1801823817" sldId="609"/>
        </pc:sldMkLst>
        <pc:spChg chg="mod">
          <ac:chgData name="gerry.sorokin@outlook.com" userId="526de2c336dd9e81" providerId="LiveId" clId="{EAE98563-5148-4CD9-8C4B-D617C4E7590A}" dt="2024-02-14T23:05:27.178" v="8054" actId="14100"/>
          <ac:spMkLst>
            <pc:docMk/>
            <pc:sldMk cId="1801823817" sldId="609"/>
            <ac:spMk id="3" creationId="{FF20F7E9-C585-F3B0-BD7D-C47B4A5553D3}"/>
          </ac:spMkLst>
        </pc:spChg>
        <pc:picChg chg="add mod">
          <ac:chgData name="gerry.sorokin@outlook.com" userId="526de2c336dd9e81" providerId="LiveId" clId="{EAE98563-5148-4CD9-8C4B-D617C4E7590A}" dt="2024-02-14T23:05:44.572" v="8055"/>
          <ac:picMkLst>
            <pc:docMk/>
            <pc:sldMk cId="1801823817" sldId="609"/>
            <ac:picMk id="4" creationId="{CE7C7C02-E89E-35B6-9354-99B86F509EEB}"/>
          </ac:picMkLst>
        </pc:picChg>
      </pc:sldChg>
      <pc:sldChg chg="addSp modSp add mod">
        <pc:chgData name="gerry.sorokin@outlook.com" userId="526de2c336dd9e81" providerId="LiveId" clId="{EAE98563-5148-4CD9-8C4B-D617C4E7590A}" dt="2024-02-14T23:04:34.744" v="8047"/>
        <pc:sldMkLst>
          <pc:docMk/>
          <pc:sldMk cId="2512793991" sldId="610"/>
        </pc:sldMkLst>
        <pc:spChg chg="mod">
          <ac:chgData name="gerry.sorokin@outlook.com" userId="526de2c336dd9e81" providerId="LiveId" clId="{EAE98563-5148-4CD9-8C4B-D617C4E7590A}" dt="2024-02-14T23:04:14.081" v="8046" actId="14100"/>
          <ac:spMkLst>
            <pc:docMk/>
            <pc:sldMk cId="2512793991" sldId="610"/>
            <ac:spMk id="3" creationId="{8207C492-8668-4446-D567-B24FA0794628}"/>
          </ac:spMkLst>
        </pc:spChg>
        <pc:picChg chg="add mod">
          <ac:chgData name="gerry.sorokin@outlook.com" userId="526de2c336dd9e81" providerId="LiveId" clId="{EAE98563-5148-4CD9-8C4B-D617C4E7590A}" dt="2024-02-14T23:04:34.744" v="8047"/>
          <ac:picMkLst>
            <pc:docMk/>
            <pc:sldMk cId="2512793991" sldId="610"/>
            <ac:picMk id="4" creationId="{FA4D2BA0-1FAC-F878-3197-9F0738E48593}"/>
          </ac:picMkLst>
        </pc:picChg>
      </pc:sldChg>
      <pc:sldChg chg="addSp modSp add mod ord">
        <pc:chgData name="gerry.sorokin@outlook.com" userId="526de2c336dd9e81" providerId="LiveId" clId="{EAE98563-5148-4CD9-8C4B-D617C4E7590A}" dt="2024-02-14T15:23:13.357" v="6319"/>
        <pc:sldMkLst>
          <pc:docMk/>
          <pc:sldMk cId="3222769068" sldId="611"/>
        </pc:sldMkLst>
        <pc:spChg chg="mod">
          <ac:chgData name="gerry.sorokin@outlook.com" userId="526de2c336dd9e81" providerId="LiveId" clId="{EAE98563-5148-4CD9-8C4B-D617C4E7590A}" dt="2024-02-12T21:27:59.617" v="4808" actId="14100"/>
          <ac:spMkLst>
            <pc:docMk/>
            <pc:sldMk cId="3222769068" sldId="611"/>
            <ac:spMk id="3" creationId="{001C68CC-1575-B5C9-B6DF-24262D69B822}"/>
          </ac:spMkLst>
        </pc:spChg>
        <pc:picChg chg="add mod">
          <ac:chgData name="gerry.sorokin@outlook.com" userId="526de2c336dd9e81" providerId="LiveId" clId="{EAE98563-5148-4CD9-8C4B-D617C4E7590A}" dt="2024-02-14T15:23:13.357" v="6319"/>
          <ac:picMkLst>
            <pc:docMk/>
            <pc:sldMk cId="3222769068" sldId="611"/>
            <ac:picMk id="4" creationId="{A9224FB7-55B2-330C-D933-4C6C3BF4495B}"/>
          </ac:picMkLst>
        </pc:picChg>
      </pc:sldChg>
      <pc:sldChg chg="addSp delSp modSp new mod">
        <pc:chgData name="gerry.sorokin@outlook.com" userId="526de2c336dd9e81" providerId="LiveId" clId="{EAE98563-5148-4CD9-8C4B-D617C4E7590A}" dt="2024-02-13T08:05:55.742" v="4885" actId="122"/>
        <pc:sldMkLst>
          <pc:docMk/>
          <pc:sldMk cId="77483790" sldId="612"/>
        </pc:sldMkLst>
        <pc:spChg chg="mod">
          <ac:chgData name="gerry.sorokin@outlook.com" userId="526de2c336dd9e81" providerId="LiveId" clId="{EAE98563-5148-4CD9-8C4B-D617C4E7590A}" dt="2024-02-13T08:04:53.768" v="4870"/>
          <ac:spMkLst>
            <pc:docMk/>
            <pc:sldMk cId="77483790" sldId="612"/>
            <ac:spMk id="2" creationId="{236A73DE-88E4-896E-831F-CEA220CD7EE3}"/>
          </ac:spMkLst>
        </pc:spChg>
        <pc:spChg chg="del">
          <ac:chgData name="gerry.sorokin@outlook.com" userId="526de2c336dd9e81" providerId="LiveId" clId="{EAE98563-5148-4CD9-8C4B-D617C4E7590A}" dt="2024-02-13T08:05:00.080" v="4871"/>
          <ac:spMkLst>
            <pc:docMk/>
            <pc:sldMk cId="77483790" sldId="612"/>
            <ac:spMk id="3" creationId="{1955E194-346C-6C2B-0A14-A0FEB741D026}"/>
          </ac:spMkLst>
        </pc:spChg>
        <pc:spChg chg="add mod">
          <ac:chgData name="gerry.sorokin@outlook.com" userId="526de2c336dd9e81" providerId="LiveId" clId="{EAE98563-5148-4CD9-8C4B-D617C4E7590A}" dt="2024-02-13T08:05:55.742" v="4885" actId="122"/>
          <ac:spMkLst>
            <pc:docMk/>
            <pc:sldMk cId="77483790" sldId="612"/>
            <ac:spMk id="5" creationId="{DA7A121D-0793-3E71-2A27-4807AADAAE8A}"/>
          </ac:spMkLst>
        </pc:spChg>
        <pc:picChg chg="add mod">
          <ac:chgData name="gerry.sorokin@outlook.com" userId="526de2c336dd9e81" providerId="LiveId" clId="{EAE98563-5148-4CD9-8C4B-D617C4E7590A}" dt="2024-02-13T08:05:50.797" v="4883" actId="1076"/>
          <ac:picMkLst>
            <pc:docMk/>
            <pc:sldMk cId="77483790" sldId="612"/>
            <ac:picMk id="4" creationId="{A5B7CDA4-01FA-3D0F-8BA2-A59CACBADD58}"/>
          </ac:picMkLst>
        </pc:picChg>
      </pc:sldChg>
      <pc:sldChg chg="add del">
        <pc:chgData name="gerry.sorokin@outlook.com" userId="526de2c336dd9e81" providerId="LiveId" clId="{EAE98563-5148-4CD9-8C4B-D617C4E7590A}" dt="2024-02-13T08:04:44.366" v="4868"/>
        <pc:sldMkLst>
          <pc:docMk/>
          <pc:sldMk cId="621668065" sldId="612"/>
        </pc:sldMkLst>
      </pc:sldChg>
      <pc:sldChg chg="modSp new del mod">
        <pc:chgData name="gerry.sorokin@outlook.com" userId="526de2c336dd9e81" providerId="LiveId" clId="{EAE98563-5148-4CD9-8C4B-D617C4E7590A}" dt="2024-02-13T08:01:40.545" v="4849" actId="47"/>
        <pc:sldMkLst>
          <pc:docMk/>
          <pc:sldMk cId="1601627239" sldId="612"/>
        </pc:sldMkLst>
        <pc:spChg chg="mod">
          <ac:chgData name="gerry.sorokin@outlook.com" userId="526de2c336dd9e81" providerId="LiveId" clId="{EAE98563-5148-4CD9-8C4B-D617C4E7590A}" dt="2024-02-13T08:01:32.729" v="4848"/>
          <ac:spMkLst>
            <pc:docMk/>
            <pc:sldMk cId="1601627239" sldId="612"/>
            <ac:spMk id="2" creationId="{21E68196-33DF-12F2-0B83-8DB182C811AF}"/>
          </ac:spMkLst>
        </pc:spChg>
      </pc:sldChg>
      <pc:sldChg chg="addSp delSp modSp new mod">
        <pc:chgData name="gerry.sorokin@outlook.com" userId="526de2c336dd9e81" providerId="LiveId" clId="{EAE98563-5148-4CD9-8C4B-D617C4E7590A}" dt="2024-02-13T08:33:25.232" v="4976" actId="1076"/>
        <pc:sldMkLst>
          <pc:docMk/>
          <pc:sldMk cId="2531624316" sldId="613"/>
        </pc:sldMkLst>
        <pc:spChg chg="mod">
          <ac:chgData name="gerry.sorokin@outlook.com" userId="526de2c336dd9e81" providerId="LiveId" clId="{EAE98563-5148-4CD9-8C4B-D617C4E7590A}" dt="2024-02-13T08:31:26.724" v="4959"/>
          <ac:spMkLst>
            <pc:docMk/>
            <pc:sldMk cId="2531624316" sldId="613"/>
            <ac:spMk id="2" creationId="{7C596F68-9741-CE8A-3D51-C35AF4B8E484}"/>
          </ac:spMkLst>
        </pc:spChg>
        <pc:spChg chg="mod">
          <ac:chgData name="gerry.sorokin@outlook.com" userId="526de2c336dd9e81" providerId="LiveId" clId="{EAE98563-5148-4CD9-8C4B-D617C4E7590A}" dt="2024-02-13T08:31:56.798" v="4966" actId="14100"/>
          <ac:spMkLst>
            <pc:docMk/>
            <pc:sldMk cId="2531624316" sldId="613"/>
            <ac:spMk id="3" creationId="{CEB74E53-B355-FA76-BEAA-043BA677B26F}"/>
          </ac:spMkLst>
        </pc:spChg>
        <pc:picChg chg="add del mod">
          <ac:chgData name="gerry.sorokin@outlook.com" userId="526de2c336dd9e81" providerId="LiveId" clId="{EAE98563-5148-4CD9-8C4B-D617C4E7590A}" dt="2024-02-13T08:33:16.623" v="4972" actId="478"/>
          <ac:picMkLst>
            <pc:docMk/>
            <pc:sldMk cId="2531624316" sldId="613"/>
            <ac:picMk id="4" creationId="{54B07F38-F270-88BA-2BA7-424BBE78DE67}"/>
          </ac:picMkLst>
        </pc:picChg>
        <pc:picChg chg="add mod">
          <ac:chgData name="gerry.sorokin@outlook.com" userId="526de2c336dd9e81" providerId="LiveId" clId="{EAE98563-5148-4CD9-8C4B-D617C4E7590A}" dt="2024-02-13T08:33:25.232" v="4976" actId="1076"/>
          <ac:picMkLst>
            <pc:docMk/>
            <pc:sldMk cId="2531624316" sldId="613"/>
            <ac:picMk id="5" creationId="{BF98E995-44B3-4FC6-7F45-AC3C0B6FDC45}"/>
          </ac:picMkLst>
        </pc:picChg>
      </pc:sldChg>
      <pc:sldChg chg="modSp add mod">
        <pc:chgData name="gerry.sorokin@outlook.com" userId="526de2c336dd9e81" providerId="LiveId" clId="{EAE98563-5148-4CD9-8C4B-D617C4E7590A}" dt="2024-02-13T08:37:42.996" v="5003" actId="14100"/>
        <pc:sldMkLst>
          <pc:docMk/>
          <pc:sldMk cId="367276075" sldId="614"/>
        </pc:sldMkLst>
        <pc:spChg chg="mod">
          <ac:chgData name="gerry.sorokin@outlook.com" userId="526de2c336dd9e81" providerId="LiveId" clId="{EAE98563-5148-4CD9-8C4B-D617C4E7590A}" dt="2024-02-13T08:37:42.996" v="5003" actId="14100"/>
          <ac:spMkLst>
            <pc:docMk/>
            <pc:sldMk cId="367276075" sldId="614"/>
            <ac:spMk id="3" creationId="{32F0B499-FA01-61FF-24BC-74DEB7F88902}"/>
          </ac:spMkLst>
        </pc:spChg>
        <pc:picChg chg="mod">
          <ac:chgData name="gerry.sorokin@outlook.com" userId="526de2c336dd9e81" providerId="LiveId" clId="{EAE98563-5148-4CD9-8C4B-D617C4E7590A}" dt="2024-02-13T08:37:40.617" v="5002" actId="1076"/>
          <ac:picMkLst>
            <pc:docMk/>
            <pc:sldMk cId="367276075" sldId="614"/>
            <ac:picMk id="4" creationId="{F722FE6A-C252-2027-BAAA-53F1E09B5B79}"/>
          </ac:picMkLst>
        </pc:picChg>
      </pc:sldChg>
      <pc:sldChg chg="addSp modSp new mod">
        <pc:chgData name="gerry.sorokin@outlook.com" userId="526de2c336dd9e81" providerId="LiveId" clId="{EAE98563-5148-4CD9-8C4B-D617C4E7590A}" dt="2024-02-13T09:48:19.063" v="5174" actId="20577"/>
        <pc:sldMkLst>
          <pc:docMk/>
          <pc:sldMk cId="1511418809" sldId="615"/>
        </pc:sldMkLst>
        <pc:spChg chg="mod">
          <ac:chgData name="gerry.sorokin@outlook.com" userId="526de2c336dd9e81" providerId="LiveId" clId="{EAE98563-5148-4CD9-8C4B-D617C4E7590A}" dt="2024-02-13T09:21:36.334" v="5083"/>
          <ac:spMkLst>
            <pc:docMk/>
            <pc:sldMk cId="1511418809" sldId="615"/>
            <ac:spMk id="2" creationId="{81798E4F-2FAB-4565-4EF9-DE4F6160DBE7}"/>
          </ac:spMkLst>
        </pc:spChg>
        <pc:spChg chg="mod">
          <ac:chgData name="gerry.sorokin@outlook.com" userId="526de2c336dd9e81" providerId="LiveId" clId="{EAE98563-5148-4CD9-8C4B-D617C4E7590A}" dt="2024-02-13T09:48:19.063" v="5174" actId="20577"/>
          <ac:spMkLst>
            <pc:docMk/>
            <pc:sldMk cId="1511418809" sldId="615"/>
            <ac:spMk id="3" creationId="{D25F1E08-4D4A-0AB1-08FC-D169334A3211}"/>
          </ac:spMkLst>
        </pc:spChg>
        <pc:picChg chg="add mod">
          <ac:chgData name="gerry.sorokin@outlook.com" userId="526de2c336dd9e81" providerId="LiveId" clId="{EAE98563-5148-4CD9-8C4B-D617C4E7590A}" dt="2024-02-13T09:48:12.690" v="5173"/>
          <ac:picMkLst>
            <pc:docMk/>
            <pc:sldMk cId="1511418809" sldId="615"/>
            <ac:picMk id="4" creationId="{88E40A17-8D4F-35D8-AD72-480A5E0F22B8}"/>
          </ac:picMkLst>
        </pc:picChg>
      </pc:sldChg>
      <pc:sldChg chg="addSp delSp modSp add mod modNotesTx">
        <pc:chgData name="gerry.sorokin@outlook.com" userId="526de2c336dd9e81" providerId="LiveId" clId="{EAE98563-5148-4CD9-8C4B-D617C4E7590A}" dt="2024-02-13T09:52:53.101" v="5198"/>
        <pc:sldMkLst>
          <pc:docMk/>
          <pc:sldMk cId="240335301" sldId="616"/>
        </pc:sldMkLst>
        <pc:spChg chg="del mod">
          <ac:chgData name="gerry.sorokin@outlook.com" userId="526de2c336dd9e81" providerId="LiveId" clId="{EAE98563-5148-4CD9-8C4B-D617C4E7590A}" dt="2024-02-13T09:52:08.221" v="5193"/>
          <ac:spMkLst>
            <pc:docMk/>
            <pc:sldMk cId="240335301" sldId="616"/>
            <ac:spMk id="3" creationId="{2E7FC88C-FF97-CF2F-E66F-28CA14DE46B0}"/>
          </ac:spMkLst>
        </pc:spChg>
        <pc:picChg chg="add mod">
          <ac:chgData name="gerry.sorokin@outlook.com" userId="526de2c336dd9e81" providerId="LiveId" clId="{EAE98563-5148-4CD9-8C4B-D617C4E7590A}" dt="2024-02-13T09:52:53.101" v="5198"/>
          <ac:picMkLst>
            <pc:docMk/>
            <pc:sldMk cId="240335301" sldId="616"/>
            <ac:picMk id="5" creationId="{FBC139C6-155D-31CD-6FFF-06CF2DD252AA}"/>
          </ac:picMkLst>
        </pc:picChg>
      </pc:sldChg>
      <pc:sldChg chg="addSp delSp modSp new mod">
        <pc:chgData name="gerry.sorokin@outlook.com" userId="526de2c336dd9e81" providerId="LiveId" clId="{EAE98563-5148-4CD9-8C4B-D617C4E7590A}" dt="2024-02-13T10:26:58.801" v="5333"/>
        <pc:sldMkLst>
          <pc:docMk/>
          <pc:sldMk cId="4130883551" sldId="617"/>
        </pc:sldMkLst>
        <pc:spChg chg="mod">
          <ac:chgData name="gerry.sorokin@outlook.com" userId="526de2c336dd9e81" providerId="LiveId" clId="{EAE98563-5148-4CD9-8C4B-D617C4E7590A}" dt="2024-02-13T10:24:17.071" v="5315"/>
          <ac:spMkLst>
            <pc:docMk/>
            <pc:sldMk cId="4130883551" sldId="617"/>
            <ac:spMk id="2" creationId="{BEF3556C-AF97-DE30-FB34-AF528530341C}"/>
          </ac:spMkLst>
        </pc:spChg>
        <pc:spChg chg="del">
          <ac:chgData name="gerry.sorokin@outlook.com" userId="526de2c336dd9e81" providerId="LiveId" clId="{EAE98563-5148-4CD9-8C4B-D617C4E7590A}" dt="2024-02-13T10:24:23.234" v="5316"/>
          <ac:spMkLst>
            <pc:docMk/>
            <pc:sldMk cId="4130883551" sldId="617"/>
            <ac:spMk id="3" creationId="{0407B390-51D9-94A8-BF89-15474976042E}"/>
          </ac:spMkLst>
        </pc:spChg>
        <pc:spChg chg="add del mod">
          <ac:chgData name="gerry.sorokin@outlook.com" userId="526de2c336dd9e81" providerId="LiveId" clId="{EAE98563-5148-4CD9-8C4B-D617C4E7590A}" dt="2024-02-13T10:26:27.218" v="5326"/>
          <ac:spMkLst>
            <pc:docMk/>
            <pc:sldMk cId="4130883551" sldId="617"/>
            <ac:spMk id="4" creationId="{2DD0FE01-A113-D708-2FA6-E593A8BDA148}"/>
          </ac:spMkLst>
        </pc:spChg>
        <pc:picChg chg="add mod">
          <ac:chgData name="gerry.sorokin@outlook.com" userId="526de2c336dd9e81" providerId="LiveId" clId="{EAE98563-5148-4CD9-8C4B-D617C4E7590A}" dt="2024-02-13T10:26:58.801" v="5333"/>
          <ac:picMkLst>
            <pc:docMk/>
            <pc:sldMk cId="4130883551" sldId="617"/>
            <ac:picMk id="6" creationId="{FF54633C-D444-0DAA-C7DB-E600FFC6FD11}"/>
          </ac:picMkLst>
        </pc:picChg>
        <pc:picChg chg="add del mod">
          <ac:chgData name="gerry.sorokin@outlook.com" userId="526de2c336dd9e81" providerId="LiveId" clId="{EAE98563-5148-4CD9-8C4B-D617C4E7590A}" dt="2024-02-13T10:24:29.662" v="5319" actId="21"/>
          <ac:picMkLst>
            <pc:docMk/>
            <pc:sldMk cId="4130883551" sldId="617"/>
            <ac:picMk id="3074" creationId="{D2E2C212-BCAC-64AE-6C25-AF92FDE1A06C}"/>
          </ac:picMkLst>
        </pc:picChg>
      </pc:sldChg>
      <pc:sldChg chg="addSp delSp modSp new mod">
        <pc:chgData name="gerry.sorokin@outlook.com" userId="526de2c336dd9e81" providerId="LiveId" clId="{EAE98563-5148-4CD9-8C4B-D617C4E7590A}" dt="2024-02-13T11:46:23.274" v="5484"/>
        <pc:sldMkLst>
          <pc:docMk/>
          <pc:sldMk cId="3885649855" sldId="618"/>
        </pc:sldMkLst>
        <pc:spChg chg="mod">
          <ac:chgData name="gerry.sorokin@outlook.com" userId="526de2c336dd9e81" providerId="LiveId" clId="{EAE98563-5148-4CD9-8C4B-D617C4E7590A}" dt="2024-02-13T11:45:31.660" v="5476"/>
          <ac:spMkLst>
            <pc:docMk/>
            <pc:sldMk cId="3885649855" sldId="618"/>
            <ac:spMk id="2" creationId="{91427DC6-7DD4-3B5E-90A6-62A4656AA5EC}"/>
          </ac:spMkLst>
        </pc:spChg>
        <pc:spChg chg="del">
          <ac:chgData name="gerry.sorokin@outlook.com" userId="526de2c336dd9e81" providerId="LiveId" clId="{EAE98563-5148-4CD9-8C4B-D617C4E7590A}" dt="2024-02-13T11:45:24.919" v="5475"/>
          <ac:spMkLst>
            <pc:docMk/>
            <pc:sldMk cId="3885649855" sldId="618"/>
            <ac:spMk id="3" creationId="{7FF8B8A8-2DE3-E87D-3514-A70FE1A9DB2C}"/>
          </ac:spMkLst>
        </pc:spChg>
        <pc:picChg chg="add mod">
          <ac:chgData name="gerry.sorokin@outlook.com" userId="526de2c336dd9e81" providerId="LiveId" clId="{EAE98563-5148-4CD9-8C4B-D617C4E7590A}" dt="2024-02-13T11:46:23.274" v="5484"/>
          <ac:picMkLst>
            <pc:docMk/>
            <pc:sldMk cId="3885649855" sldId="618"/>
            <ac:picMk id="7170" creationId="{98E919BC-EC04-86CB-3B4A-5AD0637D5C95}"/>
          </ac:picMkLst>
        </pc:picChg>
      </pc:sldChg>
      <pc:sldChg chg="addSp delSp modSp new mod">
        <pc:chgData name="gerry.sorokin@outlook.com" userId="526de2c336dd9e81" providerId="LiveId" clId="{EAE98563-5148-4CD9-8C4B-D617C4E7590A}" dt="2024-02-13T12:54:15.357" v="5713"/>
        <pc:sldMkLst>
          <pc:docMk/>
          <pc:sldMk cId="1164853556" sldId="619"/>
        </pc:sldMkLst>
        <pc:spChg chg="mod">
          <ac:chgData name="gerry.sorokin@outlook.com" userId="526de2c336dd9e81" providerId="LiveId" clId="{EAE98563-5148-4CD9-8C4B-D617C4E7590A}" dt="2024-02-13T12:53:40.141" v="5710"/>
          <ac:spMkLst>
            <pc:docMk/>
            <pc:sldMk cId="1164853556" sldId="619"/>
            <ac:spMk id="2" creationId="{312BB67C-0CA2-4DF3-198A-84CF3D46F57B}"/>
          </ac:spMkLst>
        </pc:spChg>
        <pc:spChg chg="del">
          <ac:chgData name="gerry.sorokin@outlook.com" userId="526de2c336dd9e81" providerId="LiveId" clId="{EAE98563-5148-4CD9-8C4B-D617C4E7590A}" dt="2024-02-13T12:53:30.412" v="5707"/>
          <ac:spMkLst>
            <pc:docMk/>
            <pc:sldMk cId="1164853556" sldId="619"/>
            <ac:spMk id="3" creationId="{04114633-D248-1FF2-6B1D-2874DCF6DD70}"/>
          </ac:spMkLst>
        </pc:spChg>
        <pc:picChg chg="add mod">
          <ac:chgData name="gerry.sorokin@outlook.com" userId="526de2c336dd9e81" providerId="LiveId" clId="{EAE98563-5148-4CD9-8C4B-D617C4E7590A}" dt="2024-02-13T12:54:15.357" v="5713"/>
          <ac:picMkLst>
            <pc:docMk/>
            <pc:sldMk cId="1164853556" sldId="619"/>
            <ac:picMk id="13314" creationId="{446C1778-0311-3295-D7F3-CAE07B573825}"/>
          </ac:picMkLst>
        </pc:picChg>
      </pc:sldChg>
      <pc:sldChg chg="addSp delSp modSp add mod modNotesTx">
        <pc:chgData name="gerry.sorokin@outlook.com" userId="526de2c336dd9e81" providerId="LiveId" clId="{EAE98563-5148-4CD9-8C4B-D617C4E7590A}" dt="2024-02-13T13:39:07.691" v="5793" actId="1076"/>
        <pc:sldMkLst>
          <pc:docMk/>
          <pc:sldMk cId="1624603260" sldId="620"/>
        </pc:sldMkLst>
        <pc:spChg chg="del">
          <ac:chgData name="gerry.sorokin@outlook.com" userId="526de2c336dd9e81" providerId="LiveId" clId="{EAE98563-5148-4CD9-8C4B-D617C4E7590A}" dt="2024-02-13T13:37:31.910" v="5767" actId="478"/>
          <ac:spMkLst>
            <pc:docMk/>
            <pc:sldMk cId="1624603260" sldId="620"/>
            <ac:spMk id="3" creationId="{3E07616C-E2BC-4C35-4ACC-0CBE53B8A15C}"/>
          </ac:spMkLst>
        </pc:spChg>
        <pc:spChg chg="add del mod">
          <ac:chgData name="gerry.sorokin@outlook.com" userId="526de2c336dd9e81" providerId="LiveId" clId="{EAE98563-5148-4CD9-8C4B-D617C4E7590A}" dt="2024-02-13T13:38:07.447" v="5768"/>
          <ac:spMkLst>
            <pc:docMk/>
            <pc:sldMk cId="1624603260" sldId="620"/>
            <ac:spMk id="5" creationId="{B5AEBC1E-BED6-CEB5-C688-4C84978F7629}"/>
          </ac:spMkLst>
        </pc:spChg>
        <pc:picChg chg="add mod">
          <ac:chgData name="gerry.sorokin@outlook.com" userId="526de2c336dd9e81" providerId="LiveId" clId="{EAE98563-5148-4CD9-8C4B-D617C4E7590A}" dt="2024-02-13T13:39:07.691" v="5793" actId="1076"/>
          <ac:picMkLst>
            <pc:docMk/>
            <pc:sldMk cId="1624603260" sldId="620"/>
            <ac:picMk id="15362" creationId="{FF0AC820-20F3-FE70-6197-49245D06D89E}"/>
          </ac:picMkLst>
        </pc:picChg>
      </pc:sldChg>
      <pc:sldChg chg="modSp add mod">
        <pc:chgData name="gerry.sorokin@outlook.com" userId="526de2c336dd9e81" providerId="LiveId" clId="{EAE98563-5148-4CD9-8C4B-D617C4E7590A}" dt="2024-02-14T21:44:51.743" v="7046" actId="113"/>
        <pc:sldMkLst>
          <pc:docMk/>
          <pc:sldMk cId="745401448" sldId="621"/>
        </pc:sldMkLst>
        <pc:spChg chg="mod">
          <ac:chgData name="gerry.sorokin@outlook.com" userId="526de2c336dd9e81" providerId="LiveId" clId="{EAE98563-5148-4CD9-8C4B-D617C4E7590A}" dt="2024-02-14T21:44:51.743" v="7046" actId="113"/>
          <ac:spMkLst>
            <pc:docMk/>
            <pc:sldMk cId="745401448" sldId="621"/>
            <ac:spMk id="5" creationId="{F96C08A0-8F03-7891-53CD-50A986DB3A3E}"/>
          </ac:spMkLst>
        </pc:spChg>
        <pc:spChg chg="mod">
          <ac:chgData name="gerry.sorokin@outlook.com" userId="526de2c336dd9e81" providerId="LiveId" clId="{EAE98563-5148-4CD9-8C4B-D617C4E7590A}" dt="2024-02-14T21:44:12.775" v="7043" actId="113"/>
          <ac:spMkLst>
            <pc:docMk/>
            <pc:sldMk cId="745401448" sldId="621"/>
            <ac:spMk id="8" creationId="{C9F81679-8957-42AC-F3B5-D35D271EAE39}"/>
          </ac:spMkLst>
        </pc:spChg>
        <pc:spChg chg="mod">
          <ac:chgData name="gerry.sorokin@outlook.com" userId="526de2c336dd9e81" providerId="LiveId" clId="{EAE98563-5148-4CD9-8C4B-D617C4E7590A}" dt="2024-02-14T21:44:12.775" v="7043" actId="113"/>
          <ac:spMkLst>
            <pc:docMk/>
            <pc:sldMk cId="745401448" sldId="621"/>
            <ac:spMk id="9" creationId="{B40E75BE-22EE-3746-05C1-AC9CFF620783}"/>
          </ac:spMkLst>
        </pc:spChg>
        <pc:spChg chg="mod">
          <ac:chgData name="gerry.sorokin@outlook.com" userId="526de2c336dd9e81" providerId="LiveId" clId="{EAE98563-5148-4CD9-8C4B-D617C4E7590A}" dt="2024-02-14T21:44:12.775" v="7043" actId="113"/>
          <ac:spMkLst>
            <pc:docMk/>
            <pc:sldMk cId="745401448" sldId="621"/>
            <ac:spMk id="10" creationId="{96418B57-961C-E930-A4D6-E388C57D7FF9}"/>
          </ac:spMkLst>
        </pc:spChg>
        <pc:spChg chg="mod">
          <ac:chgData name="gerry.sorokin@outlook.com" userId="526de2c336dd9e81" providerId="LiveId" clId="{EAE98563-5148-4CD9-8C4B-D617C4E7590A}" dt="2024-02-14T21:44:12.775" v="7043" actId="113"/>
          <ac:spMkLst>
            <pc:docMk/>
            <pc:sldMk cId="745401448" sldId="621"/>
            <ac:spMk id="11" creationId="{52506D6C-397B-284B-5EE9-6966077DA53C}"/>
          </ac:spMkLst>
        </pc:spChg>
        <pc:spChg chg="mod">
          <ac:chgData name="gerry.sorokin@outlook.com" userId="526de2c336dd9e81" providerId="LiveId" clId="{EAE98563-5148-4CD9-8C4B-D617C4E7590A}" dt="2024-02-14T21:44:12.775" v="7043" actId="113"/>
          <ac:spMkLst>
            <pc:docMk/>
            <pc:sldMk cId="745401448" sldId="621"/>
            <ac:spMk id="12" creationId="{C3ABF09B-E4A0-DB55-DEEE-25D84BE214F6}"/>
          </ac:spMkLst>
        </pc:spChg>
        <pc:spChg chg="mod">
          <ac:chgData name="gerry.sorokin@outlook.com" userId="526de2c336dd9e81" providerId="LiveId" clId="{EAE98563-5148-4CD9-8C4B-D617C4E7590A}" dt="2024-02-14T21:44:26.546" v="7044" actId="1582"/>
          <ac:spMkLst>
            <pc:docMk/>
            <pc:sldMk cId="745401448" sldId="621"/>
            <ac:spMk id="13" creationId="{445A995F-F097-A726-A875-722A861573E8}"/>
          </ac:spMkLst>
        </pc:spChg>
      </pc:sldChg>
      <pc:sldChg chg="addSp delSp modSp new mod">
        <pc:chgData name="gerry.sorokin@outlook.com" userId="526de2c336dd9e81" providerId="LiveId" clId="{EAE98563-5148-4CD9-8C4B-D617C4E7590A}" dt="2024-02-14T22:14:28.124" v="7137"/>
        <pc:sldMkLst>
          <pc:docMk/>
          <pc:sldMk cId="1374141898" sldId="622"/>
        </pc:sldMkLst>
        <pc:spChg chg="mod">
          <ac:chgData name="gerry.sorokin@outlook.com" userId="526de2c336dd9e81" providerId="LiveId" clId="{EAE98563-5148-4CD9-8C4B-D617C4E7590A}" dt="2024-02-14T22:13:24.403" v="7128"/>
          <ac:spMkLst>
            <pc:docMk/>
            <pc:sldMk cId="1374141898" sldId="622"/>
            <ac:spMk id="2" creationId="{9DDE8E24-3DFD-625D-1201-A28D16EDA40C}"/>
          </ac:spMkLst>
        </pc:spChg>
        <pc:spChg chg="del">
          <ac:chgData name="gerry.sorokin@outlook.com" userId="526de2c336dd9e81" providerId="LiveId" clId="{EAE98563-5148-4CD9-8C4B-D617C4E7590A}" dt="2024-02-14T22:13:34.595" v="7132"/>
          <ac:spMkLst>
            <pc:docMk/>
            <pc:sldMk cId="1374141898" sldId="622"/>
            <ac:spMk id="3" creationId="{A88173B9-DFD2-7FE2-394B-8DBC8E3DC53C}"/>
          </ac:spMkLst>
        </pc:spChg>
        <pc:spChg chg="add del mod">
          <ac:chgData name="gerry.sorokin@outlook.com" userId="526de2c336dd9e81" providerId="LiveId" clId="{EAE98563-5148-4CD9-8C4B-D617C4E7590A}" dt="2024-02-14T22:14:07.697" v="7136"/>
          <ac:spMkLst>
            <pc:docMk/>
            <pc:sldMk cId="1374141898" sldId="622"/>
            <ac:spMk id="6" creationId="{029DB0C9-87A0-EACF-3253-D8A3D1C1411C}"/>
          </ac:spMkLst>
        </pc:spChg>
        <pc:picChg chg="add del mod">
          <ac:chgData name="gerry.sorokin@outlook.com" userId="526de2c336dd9e81" providerId="LiveId" clId="{EAE98563-5148-4CD9-8C4B-D617C4E7590A}" dt="2024-02-14T22:13:52.220" v="7135" actId="478"/>
          <ac:picMkLst>
            <pc:docMk/>
            <pc:sldMk cId="1374141898" sldId="622"/>
            <ac:picMk id="4" creationId="{DE0328BA-AE57-E6B6-1457-2C73FAA094B3}"/>
          </ac:picMkLst>
        </pc:picChg>
        <pc:picChg chg="add mod">
          <ac:chgData name="gerry.sorokin@outlook.com" userId="526de2c336dd9e81" providerId="LiveId" clId="{EAE98563-5148-4CD9-8C4B-D617C4E7590A}" dt="2024-02-14T22:14:28.124" v="7137"/>
          <ac:picMkLst>
            <pc:docMk/>
            <pc:sldMk cId="1374141898" sldId="622"/>
            <ac:picMk id="7170" creationId="{AA2357E4-F03F-EA73-9DD1-BE5DE0410E1E}"/>
          </ac:picMkLst>
        </pc:picChg>
      </pc:sldChg>
      <pc:sldChg chg="addSp delSp modSp new mod">
        <pc:chgData name="gerry.sorokin@outlook.com" userId="526de2c336dd9e81" providerId="LiveId" clId="{EAE98563-5148-4CD9-8C4B-D617C4E7590A}" dt="2024-02-14T22:29:32.094" v="7196"/>
        <pc:sldMkLst>
          <pc:docMk/>
          <pc:sldMk cId="2524601947" sldId="623"/>
        </pc:sldMkLst>
        <pc:spChg chg="mod">
          <ac:chgData name="gerry.sorokin@outlook.com" userId="526de2c336dd9e81" providerId="LiveId" clId="{EAE98563-5148-4CD9-8C4B-D617C4E7590A}" dt="2024-02-14T22:29:18.491" v="7195" actId="14100"/>
          <ac:spMkLst>
            <pc:docMk/>
            <pc:sldMk cId="2524601947" sldId="623"/>
            <ac:spMk id="2" creationId="{552C7907-8AB7-01D5-A29C-0B39BD514A99}"/>
          </ac:spMkLst>
        </pc:spChg>
        <pc:spChg chg="del">
          <ac:chgData name="gerry.sorokin@outlook.com" userId="526de2c336dd9e81" providerId="LiveId" clId="{EAE98563-5148-4CD9-8C4B-D617C4E7590A}" dt="2024-02-14T22:29:02.489" v="7191"/>
          <ac:spMkLst>
            <pc:docMk/>
            <pc:sldMk cId="2524601947" sldId="623"/>
            <ac:spMk id="3" creationId="{EE7574E6-12AB-8D1A-7980-EB53741C5F42}"/>
          </ac:spMkLst>
        </pc:spChg>
        <pc:picChg chg="add del mod">
          <ac:chgData name="gerry.sorokin@outlook.com" userId="526de2c336dd9e81" providerId="LiveId" clId="{EAE98563-5148-4CD9-8C4B-D617C4E7590A}" dt="2024-02-14T22:29:01.357" v="7190" actId="478"/>
          <ac:picMkLst>
            <pc:docMk/>
            <pc:sldMk cId="2524601947" sldId="623"/>
            <ac:picMk id="4" creationId="{BB6FB09C-C8AA-FB33-6A2B-93BB3202279A}"/>
          </ac:picMkLst>
        </pc:picChg>
        <pc:picChg chg="add mod">
          <ac:chgData name="gerry.sorokin@outlook.com" userId="526de2c336dd9e81" providerId="LiveId" clId="{EAE98563-5148-4CD9-8C4B-D617C4E7590A}" dt="2024-02-14T22:29:32.094" v="7196"/>
          <ac:picMkLst>
            <pc:docMk/>
            <pc:sldMk cId="2524601947" sldId="623"/>
            <ac:picMk id="5" creationId="{1A64260E-FC5D-8297-A0E8-C3251A1F8B4E}"/>
          </ac:picMkLst>
        </pc:picChg>
      </pc:sldChg>
      <pc:sldChg chg="modSp new mod">
        <pc:chgData name="gerry.sorokin@outlook.com" userId="526de2c336dd9e81" providerId="LiveId" clId="{EAE98563-5148-4CD9-8C4B-D617C4E7590A}" dt="2024-02-14T22:53:24.105" v="7980"/>
        <pc:sldMkLst>
          <pc:docMk/>
          <pc:sldMk cId="161993309" sldId="624"/>
        </pc:sldMkLst>
        <pc:spChg chg="mod">
          <ac:chgData name="gerry.sorokin@outlook.com" userId="526de2c336dd9e81" providerId="LiveId" clId="{EAE98563-5148-4CD9-8C4B-D617C4E7590A}" dt="2024-02-14T22:46:51.996" v="7305" actId="20577"/>
          <ac:spMkLst>
            <pc:docMk/>
            <pc:sldMk cId="161993309" sldId="624"/>
            <ac:spMk id="2" creationId="{B466C6B1-D35E-AE3F-B791-FE7B5458035F}"/>
          </ac:spMkLst>
        </pc:spChg>
        <pc:spChg chg="mod">
          <ac:chgData name="gerry.sorokin@outlook.com" userId="526de2c336dd9e81" providerId="LiveId" clId="{EAE98563-5148-4CD9-8C4B-D617C4E7590A}" dt="2024-02-14T22:53:24.105" v="7980"/>
          <ac:spMkLst>
            <pc:docMk/>
            <pc:sldMk cId="161993309" sldId="624"/>
            <ac:spMk id="3" creationId="{09B1F68D-3EBB-0A6F-64DD-E48093E276CF}"/>
          </ac:spMkLst>
        </pc:spChg>
      </pc:sldChg>
      <pc:sldChg chg="addSp delSp modSp new mod">
        <pc:chgData name="gerry.sorokin@outlook.com" userId="526de2c336dd9e81" providerId="LiveId" clId="{EAE98563-5148-4CD9-8C4B-D617C4E7590A}" dt="2024-02-14T23:13:46.799" v="8099" actId="14100"/>
        <pc:sldMkLst>
          <pc:docMk/>
          <pc:sldMk cId="3175789596" sldId="625"/>
        </pc:sldMkLst>
        <pc:spChg chg="mod">
          <ac:chgData name="gerry.sorokin@outlook.com" userId="526de2c336dd9e81" providerId="LiveId" clId="{EAE98563-5148-4CD9-8C4B-D617C4E7590A}" dt="2024-02-14T23:13:28.088" v="8096"/>
          <ac:spMkLst>
            <pc:docMk/>
            <pc:sldMk cId="3175789596" sldId="625"/>
            <ac:spMk id="2" creationId="{00B86B6D-99A3-3099-D47B-68C55AF2ADBD}"/>
          </ac:spMkLst>
        </pc:spChg>
        <pc:spChg chg="del">
          <ac:chgData name="gerry.sorokin@outlook.com" userId="526de2c336dd9e81" providerId="LiveId" clId="{EAE98563-5148-4CD9-8C4B-D617C4E7590A}" dt="2024-02-14T23:12:50.508" v="8092"/>
          <ac:spMkLst>
            <pc:docMk/>
            <pc:sldMk cId="3175789596" sldId="625"/>
            <ac:spMk id="3" creationId="{5A282345-F099-CCE3-A68A-0B20CA146DA2}"/>
          </ac:spMkLst>
        </pc:spChg>
        <pc:picChg chg="add mod">
          <ac:chgData name="gerry.sorokin@outlook.com" userId="526de2c336dd9e81" providerId="LiveId" clId="{EAE98563-5148-4CD9-8C4B-D617C4E7590A}" dt="2024-02-14T23:13:46.799" v="8099" actId="14100"/>
          <ac:picMkLst>
            <pc:docMk/>
            <pc:sldMk cId="3175789596" sldId="625"/>
            <ac:picMk id="15362" creationId="{26786AFE-A75D-8182-4169-767B19831E61}"/>
          </ac:picMkLst>
        </pc:picChg>
      </pc:sldChg>
      <pc:sldChg chg="addSp delSp modSp new mod">
        <pc:chgData name="gerry.sorokin@outlook.com" userId="526de2c336dd9e81" providerId="LiveId" clId="{EAE98563-5148-4CD9-8C4B-D617C4E7590A}" dt="2024-02-14T23:21:47.318" v="8117"/>
        <pc:sldMkLst>
          <pc:docMk/>
          <pc:sldMk cId="118528367" sldId="626"/>
        </pc:sldMkLst>
        <pc:spChg chg="mod">
          <ac:chgData name="gerry.sorokin@outlook.com" userId="526de2c336dd9e81" providerId="LiveId" clId="{EAE98563-5148-4CD9-8C4B-D617C4E7590A}" dt="2024-02-14T23:21:37.032" v="8116"/>
          <ac:spMkLst>
            <pc:docMk/>
            <pc:sldMk cId="118528367" sldId="626"/>
            <ac:spMk id="2" creationId="{DCEE37C2-D83E-0499-0DDF-BAE3BF4EE35D}"/>
          </ac:spMkLst>
        </pc:spChg>
        <pc:spChg chg="del">
          <ac:chgData name="gerry.sorokin@outlook.com" userId="526de2c336dd9e81" providerId="LiveId" clId="{EAE98563-5148-4CD9-8C4B-D617C4E7590A}" dt="2024-02-14T23:21:25.364" v="8114"/>
          <ac:spMkLst>
            <pc:docMk/>
            <pc:sldMk cId="118528367" sldId="626"/>
            <ac:spMk id="3" creationId="{5301D6B2-FACF-26F1-629D-B5EE532047C6}"/>
          </ac:spMkLst>
        </pc:spChg>
        <pc:picChg chg="add mod">
          <ac:chgData name="gerry.sorokin@outlook.com" userId="526de2c336dd9e81" providerId="LiveId" clId="{EAE98563-5148-4CD9-8C4B-D617C4E7590A}" dt="2024-02-14T23:21:47.318" v="8117"/>
          <ac:picMkLst>
            <pc:docMk/>
            <pc:sldMk cId="118528367" sldId="626"/>
            <ac:picMk id="17410" creationId="{A60C1D64-E6B3-4D4B-C57F-E3B9A37F1444}"/>
          </ac:picMkLst>
        </pc:picChg>
      </pc:sldChg>
      <pc:sldChg chg="new del ord">
        <pc:chgData name="gerry.sorokin@outlook.com" userId="526de2c336dd9e81" providerId="LiveId" clId="{EAE98563-5148-4CD9-8C4B-D617C4E7590A}" dt="2024-02-14T23:48:43.737" v="9038" actId="47"/>
        <pc:sldMkLst>
          <pc:docMk/>
          <pc:sldMk cId="1114632352" sldId="627"/>
        </pc:sldMkLst>
      </pc:sldChg>
      <pc:sldChg chg="modSp add mod ord">
        <pc:chgData name="gerry.sorokin@outlook.com" userId="526de2c336dd9e81" providerId="LiveId" clId="{EAE98563-5148-4CD9-8C4B-D617C4E7590A}" dt="2024-02-15T00:00:19.926" v="9517" actId="27636"/>
        <pc:sldMkLst>
          <pc:docMk/>
          <pc:sldMk cId="2035355983" sldId="627"/>
        </pc:sldMkLst>
        <pc:spChg chg="mod">
          <ac:chgData name="gerry.sorokin@outlook.com" userId="526de2c336dd9e81" providerId="LiveId" clId="{EAE98563-5148-4CD9-8C4B-D617C4E7590A}" dt="2024-02-15T00:00:19.926" v="9517" actId="27636"/>
          <ac:spMkLst>
            <pc:docMk/>
            <pc:sldMk cId="2035355983" sldId="627"/>
            <ac:spMk id="3" creationId="{396AD499-AD8C-F893-50D7-57DBDAF3635E}"/>
          </ac:spMkLst>
        </pc:spChg>
      </pc:sldChg>
      <pc:sldChg chg="new del">
        <pc:chgData name="gerry.sorokin@outlook.com" userId="526de2c336dd9e81" providerId="LiveId" clId="{EAE98563-5148-4CD9-8C4B-D617C4E7590A}" dt="2024-02-14T23:57:04.792" v="9205" actId="47"/>
        <pc:sldMkLst>
          <pc:docMk/>
          <pc:sldMk cId="578522472" sldId="628"/>
        </pc:sldMkLst>
      </pc:sldChg>
      <pc:sldChg chg="modSp new del mod">
        <pc:chgData name="gerry.sorokin@outlook.com" userId="526de2c336dd9e81" providerId="LiveId" clId="{EAE98563-5148-4CD9-8C4B-D617C4E7590A}" dt="2024-02-14T23:55:01.651" v="9202" actId="47"/>
        <pc:sldMkLst>
          <pc:docMk/>
          <pc:sldMk cId="2600644510" sldId="628"/>
        </pc:sldMkLst>
        <pc:spChg chg="mod">
          <ac:chgData name="gerry.sorokin@outlook.com" userId="526de2c336dd9e81" providerId="LiveId" clId="{EAE98563-5148-4CD9-8C4B-D617C4E7590A}" dt="2024-02-14T23:54:43.706" v="9201" actId="20577"/>
          <ac:spMkLst>
            <pc:docMk/>
            <pc:sldMk cId="2600644510" sldId="628"/>
            <ac:spMk id="2" creationId="{529DECEB-9E17-7B50-E1F3-01BE9E453733}"/>
          </ac:spMkLst>
        </pc:spChg>
      </pc:sldChg>
      <pc:sldChg chg="delSp modSp new mod">
        <pc:chgData name="gerry.sorokin@outlook.com" userId="526de2c336dd9e81" providerId="LiveId" clId="{EAE98563-5148-4CD9-8C4B-D617C4E7590A}" dt="2024-02-14T23:57:26.418" v="9228" actId="478"/>
        <pc:sldMkLst>
          <pc:docMk/>
          <pc:sldMk cId="2626855393" sldId="628"/>
        </pc:sldMkLst>
        <pc:spChg chg="mod">
          <ac:chgData name="gerry.sorokin@outlook.com" userId="526de2c336dd9e81" providerId="LiveId" clId="{EAE98563-5148-4CD9-8C4B-D617C4E7590A}" dt="2024-02-14T23:57:24.764" v="9227" actId="113"/>
          <ac:spMkLst>
            <pc:docMk/>
            <pc:sldMk cId="2626855393" sldId="628"/>
            <ac:spMk id="2" creationId="{1BC0D13A-A5D1-A7FA-5296-9452C18847A7}"/>
          </ac:spMkLst>
        </pc:spChg>
        <pc:spChg chg="del">
          <ac:chgData name="gerry.sorokin@outlook.com" userId="526de2c336dd9e81" providerId="LiveId" clId="{EAE98563-5148-4CD9-8C4B-D617C4E7590A}" dt="2024-02-14T23:57:26.418" v="9228" actId="478"/>
          <ac:spMkLst>
            <pc:docMk/>
            <pc:sldMk cId="2626855393" sldId="628"/>
            <ac:spMk id="3" creationId="{EA3B1E6E-1E1B-DAC6-BE78-35AF54B3D53F}"/>
          </ac:spMkLst>
        </pc:spChg>
      </pc:sldChg>
      <pc:sldChg chg="modSp add mod">
        <pc:chgData name="gerry.sorokin@outlook.com" userId="526de2c336dd9e81" providerId="LiveId" clId="{EAE98563-5148-4CD9-8C4B-D617C4E7590A}" dt="2024-02-15T00:00:41.870" v="9528" actId="115"/>
        <pc:sldMkLst>
          <pc:docMk/>
          <pc:sldMk cId="1185711641" sldId="629"/>
        </pc:sldMkLst>
        <pc:spChg chg="mod">
          <ac:chgData name="gerry.sorokin@outlook.com" userId="526de2c336dd9e81" providerId="LiveId" clId="{EAE98563-5148-4CD9-8C4B-D617C4E7590A}" dt="2024-02-15T00:00:41.870" v="9528" actId="115"/>
          <ac:spMkLst>
            <pc:docMk/>
            <pc:sldMk cId="1185711641" sldId="629"/>
            <ac:spMk id="3" creationId="{47F6974E-DBE2-F575-AC21-1DAE05823C8B}"/>
          </ac:spMkLst>
        </pc:spChg>
      </pc:sldChg>
    </pc:docChg>
  </pc:docChgLst>
  <pc:docChgLst>
    <pc:chgData name="Jurijs Dehtjars" userId="278e5e13-d4dc-4473-b712-af2fc04bf884" providerId="ADAL" clId="{129BD24C-D1D8-4B1F-ADA7-CE5FDE96376C}"/>
    <pc:docChg chg="undo custSel addSld delSld modSld">
      <pc:chgData name="Jurijs Dehtjars" userId="278e5e13-d4dc-4473-b712-af2fc04bf884" providerId="ADAL" clId="{129BD24C-D1D8-4B1F-ADA7-CE5FDE96376C}" dt="2024-02-15T14:35:26.604" v="17" actId="47"/>
      <pc:docMkLst>
        <pc:docMk/>
      </pc:docMkLst>
      <pc:sldChg chg="del">
        <pc:chgData name="Jurijs Dehtjars" userId="278e5e13-d4dc-4473-b712-af2fc04bf884" providerId="ADAL" clId="{129BD24C-D1D8-4B1F-ADA7-CE5FDE96376C}" dt="2024-02-15T14:35:26.604" v="17" actId="47"/>
        <pc:sldMkLst>
          <pc:docMk/>
          <pc:sldMk cId="3124427842" sldId="257"/>
        </pc:sldMkLst>
      </pc:sldChg>
      <pc:sldChg chg="addSp delSp modSp add mod">
        <pc:chgData name="Jurijs Dehtjars" userId="278e5e13-d4dc-4473-b712-af2fc04bf884" providerId="ADAL" clId="{129BD24C-D1D8-4B1F-ADA7-CE5FDE96376C}" dt="2024-02-15T14:35:20.763" v="16" actId="1076"/>
        <pc:sldMkLst>
          <pc:docMk/>
          <pc:sldMk cId="2806257027" sldId="630"/>
        </pc:sldMkLst>
        <pc:spChg chg="del">
          <ac:chgData name="Jurijs Dehtjars" userId="278e5e13-d4dc-4473-b712-af2fc04bf884" providerId="ADAL" clId="{129BD24C-D1D8-4B1F-ADA7-CE5FDE96376C}" dt="2024-02-15T14:34:29.189" v="1" actId="478"/>
          <ac:spMkLst>
            <pc:docMk/>
            <pc:sldMk cId="2806257027" sldId="630"/>
            <ac:spMk id="8" creationId="{70D1771B-C0C3-26D0-8324-0AAEED4088D1}"/>
          </ac:spMkLst>
        </pc:spChg>
        <pc:spChg chg="del">
          <ac:chgData name="Jurijs Dehtjars" userId="278e5e13-d4dc-4473-b712-af2fc04bf884" providerId="ADAL" clId="{129BD24C-D1D8-4B1F-ADA7-CE5FDE96376C}" dt="2024-02-15T14:34:29.189" v="1" actId="478"/>
          <ac:spMkLst>
            <pc:docMk/>
            <pc:sldMk cId="2806257027" sldId="630"/>
            <ac:spMk id="9" creationId="{99FF0C2D-F8C1-DD3F-49BF-49F3E9050BCE}"/>
          </ac:spMkLst>
        </pc:spChg>
        <pc:spChg chg="add mod">
          <ac:chgData name="Jurijs Dehtjars" userId="278e5e13-d4dc-4473-b712-af2fc04bf884" providerId="ADAL" clId="{129BD24C-D1D8-4B1F-ADA7-CE5FDE96376C}" dt="2024-02-15T14:35:17.413" v="15" actId="1076"/>
          <ac:spMkLst>
            <pc:docMk/>
            <pc:sldMk cId="2806257027" sldId="630"/>
            <ac:spMk id="11" creationId="{8EAF6A6D-8EA0-B765-F0FF-D08D0ADD7F1D}"/>
          </ac:spMkLst>
        </pc:spChg>
        <pc:spChg chg="add mod">
          <ac:chgData name="Jurijs Dehtjars" userId="278e5e13-d4dc-4473-b712-af2fc04bf884" providerId="ADAL" clId="{129BD24C-D1D8-4B1F-ADA7-CE5FDE96376C}" dt="2024-02-15T14:35:20.763" v="16" actId="1076"/>
          <ac:spMkLst>
            <pc:docMk/>
            <pc:sldMk cId="2806257027" sldId="630"/>
            <ac:spMk id="12" creationId="{AA82064B-0E27-4A87-3D11-DBC81B3C8485}"/>
          </ac:spMkLst>
        </pc:spChg>
        <pc:grpChg chg="mod">
          <ac:chgData name="Jurijs Dehtjars" userId="278e5e13-d4dc-4473-b712-af2fc04bf884" providerId="ADAL" clId="{129BD24C-D1D8-4B1F-ADA7-CE5FDE96376C}" dt="2024-02-15T14:34:53.421" v="9" actId="1076"/>
          <ac:grpSpMkLst>
            <pc:docMk/>
            <pc:sldMk cId="2806257027" sldId="630"/>
            <ac:grpSpMk id="7" creationId="{532F7848-5434-EDD0-578F-15CBB3222993}"/>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580A7-023E-48F5-A7D0-8DA62D2CC709}"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5E4EF-879D-4A9A-B80D-08B08879B58D}" type="slidenum">
              <a:rPr lang="en-US" smtClean="0"/>
              <a:t>‹#›</a:t>
            </a:fld>
            <a:endParaRPr lang="en-US"/>
          </a:p>
        </p:txBody>
      </p:sp>
    </p:spTree>
    <p:extLst>
      <p:ext uri="{BB962C8B-B14F-4D97-AF65-F5344CB8AC3E}">
        <p14:creationId xmlns:p14="http://schemas.microsoft.com/office/powerpoint/2010/main" val="323739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proper sample handling and storage, see ISO </a:t>
            </a:r>
          </a:p>
        </p:txBody>
      </p:sp>
      <p:sp>
        <p:nvSpPr>
          <p:cNvPr id="4" name="Slide Number Placeholder 3"/>
          <p:cNvSpPr>
            <a:spLocks noGrp="1"/>
          </p:cNvSpPr>
          <p:nvPr>
            <p:ph type="sldNum" sz="quarter" idx="5"/>
          </p:nvPr>
        </p:nvSpPr>
        <p:spPr/>
        <p:txBody>
          <a:bodyPr/>
          <a:lstStyle/>
          <a:p>
            <a:fld id="{3979CB5D-6E57-4BB3-BF48-C754268577C3}" type="slidenum">
              <a:rPr lang="en-US" smtClean="0"/>
              <a:t>13</a:t>
            </a:fld>
            <a:endParaRPr lang="en-US"/>
          </a:p>
        </p:txBody>
      </p:sp>
    </p:spTree>
    <p:extLst>
      <p:ext uri="{BB962C8B-B14F-4D97-AF65-F5344CB8AC3E}">
        <p14:creationId xmlns:p14="http://schemas.microsoft.com/office/powerpoint/2010/main" val="288040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34</a:t>
            </a:fld>
            <a:endParaRPr lang="en-US"/>
          </a:p>
        </p:txBody>
      </p:sp>
    </p:spTree>
    <p:extLst>
      <p:ext uri="{BB962C8B-B14F-4D97-AF65-F5344CB8AC3E}">
        <p14:creationId xmlns:p14="http://schemas.microsoft.com/office/powerpoint/2010/main" val="426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*https://en.wikipedia.org/wiki/Mean_free_path</a:t>
            </a:r>
          </a:p>
        </p:txBody>
      </p:sp>
      <p:sp>
        <p:nvSpPr>
          <p:cNvPr id="4" name="Slide Number Placeholder 3"/>
          <p:cNvSpPr>
            <a:spLocks noGrp="1"/>
          </p:cNvSpPr>
          <p:nvPr>
            <p:ph type="sldNum" sz="quarter" idx="5"/>
          </p:nvPr>
        </p:nvSpPr>
        <p:spPr/>
        <p:txBody>
          <a:bodyPr/>
          <a:lstStyle/>
          <a:p>
            <a:fld id="{3979CB5D-6E57-4BB3-BF48-C754268577C3}" type="slidenum">
              <a:rPr lang="en-US" smtClean="0"/>
              <a:t>64</a:t>
            </a:fld>
            <a:endParaRPr lang="en-US"/>
          </a:p>
        </p:txBody>
      </p:sp>
    </p:spTree>
    <p:extLst>
      <p:ext uri="{BB962C8B-B14F-4D97-AF65-F5344CB8AC3E}">
        <p14:creationId xmlns:p14="http://schemas.microsoft.com/office/powerpoint/2010/main" val="1092752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76</a:t>
            </a:fld>
            <a:endParaRPr lang="en-US"/>
          </a:p>
        </p:txBody>
      </p:sp>
    </p:spTree>
    <p:extLst>
      <p:ext uri="{BB962C8B-B14F-4D97-AF65-F5344CB8AC3E}">
        <p14:creationId xmlns:p14="http://schemas.microsoft.com/office/powerpoint/2010/main" val="36299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2A3F-CDAA-579C-A511-6912E87A5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C54F2-78B0-F532-32D4-689C88652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9DEFF-0A67-6DC2-E767-E92592D9413B}"/>
              </a:ext>
            </a:extLst>
          </p:cNvPr>
          <p:cNvSpPr>
            <a:spLocks noGrp="1"/>
          </p:cNvSpPr>
          <p:nvPr>
            <p:ph type="body" idx="1"/>
          </p:nvPr>
        </p:nvSpPr>
        <p:spPr/>
        <p:txBody>
          <a:bodyPr/>
          <a:lstStyle/>
          <a:p>
            <a:r>
              <a:rPr lang="en-US" dirty="0"/>
              <a:t>Further reading:</a:t>
            </a:r>
            <a:br>
              <a:rPr lang="en-US" dirty="0"/>
            </a:br>
            <a:endParaRPr lang="en-US" dirty="0"/>
          </a:p>
        </p:txBody>
      </p:sp>
      <p:sp>
        <p:nvSpPr>
          <p:cNvPr id="4" name="Slide Number Placeholder 3">
            <a:extLst>
              <a:ext uri="{FF2B5EF4-FFF2-40B4-BE49-F238E27FC236}">
                <a16:creationId xmlns:a16="http://schemas.microsoft.com/office/drawing/2014/main" id="{F7031B4D-66CC-F41F-9FDC-A0EC37626C73}"/>
              </a:ext>
            </a:extLst>
          </p:cNvPr>
          <p:cNvSpPr>
            <a:spLocks noGrp="1"/>
          </p:cNvSpPr>
          <p:nvPr>
            <p:ph type="sldNum" sz="quarter" idx="5"/>
          </p:nvPr>
        </p:nvSpPr>
        <p:spPr/>
        <p:txBody>
          <a:bodyPr/>
          <a:lstStyle/>
          <a:p>
            <a:fld id="{3979CB5D-6E57-4BB3-BF48-C754268577C3}" type="slidenum">
              <a:rPr lang="en-US" smtClean="0"/>
              <a:t>82</a:t>
            </a:fld>
            <a:endParaRPr lang="en-US"/>
          </a:p>
        </p:txBody>
      </p:sp>
    </p:spTree>
    <p:extLst>
      <p:ext uri="{BB962C8B-B14F-4D97-AF65-F5344CB8AC3E}">
        <p14:creationId xmlns:p14="http://schemas.microsoft.com/office/powerpoint/2010/main" val="376035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5BDC-1B16-2156-4D86-80FC7E18B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EAE21-06A7-F24D-35B6-21A6035A1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E5845-221D-D483-2538-B72A96BCE9A7}"/>
              </a:ext>
            </a:extLst>
          </p:cNvPr>
          <p:cNvSpPr>
            <a:spLocks noGrp="1"/>
          </p:cNvSpPr>
          <p:nvPr>
            <p:ph type="body" idx="1"/>
          </p:nvPr>
        </p:nvSpPr>
        <p:spPr/>
        <p:txBody>
          <a:bodyPr/>
          <a:lstStyle/>
          <a:p>
            <a:r>
              <a:rPr lang="en-US" dirty="0"/>
              <a:t>Further reading:</a:t>
            </a:r>
            <a:br>
              <a:rPr lang="en-US" dirty="0"/>
            </a:br>
            <a:endParaRPr lang="en-US" dirty="0"/>
          </a:p>
        </p:txBody>
      </p:sp>
      <p:sp>
        <p:nvSpPr>
          <p:cNvPr id="4" name="Slide Number Placeholder 3">
            <a:extLst>
              <a:ext uri="{FF2B5EF4-FFF2-40B4-BE49-F238E27FC236}">
                <a16:creationId xmlns:a16="http://schemas.microsoft.com/office/drawing/2014/main" id="{4089D067-1FD4-624F-73C0-E85CAB8D3329}"/>
              </a:ext>
            </a:extLst>
          </p:cNvPr>
          <p:cNvSpPr>
            <a:spLocks noGrp="1"/>
          </p:cNvSpPr>
          <p:nvPr>
            <p:ph type="sldNum" sz="quarter" idx="5"/>
          </p:nvPr>
        </p:nvSpPr>
        <p:spPr/>
        <p:txBody>
          <a:bodyPr/>
          <a:lstStyle/>
          <a:p>
            <a:fld id="{3979CB5D-6E57-4BB3-BF48-C754268577C3}" type="slidenum">
              <a:rPr lang="en-US" smtClean="0"/>
              <a:t>83</a:t>
            </a:fld>
            <a:endParaRPr lang="en-US"/>
          </a:p>
        </p:txBody>
      </p:sp>
    </p:spTree>
    <p:extLst>
      <p:ext uri="{BB962C8B-B14F-4D97-AF65-F5344CB8AC3E}">
        <p14:creationId xmlns:p14="http://schemas.microsoft.com/office/powerpoint/2010/main" val="13090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2C80-1DD8-6786-DFC9-57E3F05CA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0909B-E7F6-FAF0-0338-07CF949F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12DA7-FBC4-5D1C-036C-CA75C04CAB25}"/>
              </a:ext>
            </a:extLst>
          </p:cNvPr>
          <p:cNvSpPr>
            <a:spLocks noGrp="1"/>
          </p:cNvSpPr>
          <p:nvPr>
            <p:ph type="body" idx="1"/>
          </p:nvPr>
        </p:nvSpPr>
        <p:spPr/>
        <p:txBody>
          <a:bodyPr/>
          <a:lstStyle/>
          <a:p>
            <a:r>
              <a:rPr lang="en-US" dirty="0"/>
              <a:t>Further reading:</a:t>
            </a:r>
            <a:br>
              <a:rPr lang="en-US" dirty="0"/>
            </a:br>
            <a:endParaRPr lang="en-US" dirty="0"/>
          </a:p>
        </p:txBody>
      </p:sp>
      <p:sp>
        <p:nvSpPr>
          <p:cNvPr id="4" name="Slide Number Placeholder 3">
            <a:extLst>
              <a:ext uri="{FF2B5EF4-FFF2-40B4-BE49-F238E27FC236}">
                <a16:creationId xmlns:a16="http://schemas.microsoft.com/office/drawing/2014/main" id="{49E8B5D7-5F25-693E-3D8B-DA0902AA6066}"/>
              </a:ext>
            </a:extLst>
          </p:cNvPr>
          <p:cNvSpPr>
            <a:spLocks noGrp="1"/>
          </p:cNvSpPr>
          <p:nvPr>
            <p:ph type="sldNum" sz="quarter" idx="5"/>
          </p:nvPr>
        </p:nvSpPr>
        <p:spPr/>
        <p:txBody>
          <a:bodyPr/>
          <a:lstStyle/>
          <a:p>
            <a:fld id="{3979CB5D-6E57-4BB3-BF48-C754268577C3}" type="slidenum">
              <a:rPr lang="en-US" smtClean="0"/>
              <a:t>84</a:t>
            </a:fld>
            <a:endParaRPr lang="en-US"/>
          </a:p>
        </p:txBody>
      </p:sp>
    </p:spTree>
    <p:extLst>
      <p:ext uri="{BB962C8B-B14F-4D97-AF65-F5344CB8AC3E}">
        <p14:creationId xmlns:p14="http://schemas.microsoft.com/office/powerpoint/2010/main" val="2353223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0616-72F9-02E3-4ED2-0251689CF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39400-53CC-CAF1-8CFE-44EF67A51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866FE-68F1-B128-A2C4-06EDA1CE3A1C}"/>
              </a:ext>
            </a:extLst>
          </p:cNvPr>
          <p:cNvSpPr>
            <a:spLocks noGrp="1"/>
          </p:cNvSpPr>
          <p:nvPr>
            <p:ph type="body" idx="1"/>
          </p:nvPr>
        </p:nvSpPr>
        <p:spPr/>
        <p:txBody>
          <a:bodyPr/>
          <a:lstStyle/>
          <a:p>
            <a:r>
              <a:rPr lang="en-US" dirty="0"/>
              <a:t>Further reading:</a:t>
            </a:r>
            <a:br>
              <a:rPr lang="en-US" dirty="0"/>
            </a:br>
            <a:endParaRPr lang="en-US" dirty="0"/>
          </a:p>
        </p:txBody>
      </p:sp>
      <p:sp>
        <p:nvSpPr>
          <p:cNvPr id="4" name="Slide Number Placeholder 3">
            <a:extLst>
              <a:ext uri="{FF2B5EF4-FFF2-40B4-BE49-F238E27FC236}">
                <a16:creationId xmlns:a16="http://schemas.microsoft.com/office/drawing/2014/main" id="{AF97D4BF-2944-94AA-700C-3EEEB98165FD}"/>
              </a:ext>
            </a:extLst>
          </p:cNvPr>
          <p:cNvSpPr>
            <a:spLocks noGrp="1"/>
          </p:cNvSpPr>
          <p:nvPr>
            <p:ph type="sldNum" sz="quarter" idx="5"/>
          </p:nvPr>
        </p:nvSpPr>
        <p:spPr/>
        <p:txBody>
          <a:bodyPr/>
          <a:lstStyle/>
          <a:p>
            <a:fld id="{3979CB5D-6E57-4BB3-BF48-C754268577C3}" type="slidenum">
              <a:rPr lang="en-US" smtClean="0"/>
              <a:t>85</a:t>
            </a:fld>
            <a:endParaRPr lang="en-US"/>
          </a:p>
        </p:txBody>
      </p:sp>
    </p:spTree>
    <p:extLst>
      <p:ext uri="{BB962C8B-B14F-4D97-AF65-F5344CB8AC3E}">
        <p14:creationId xmlns:p14="http://schemas.microsoft.com/office/powerpoint/2010/main" val="133679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Attribution:</a:t>
            </a:r>
          </a:p>
          <a:p>
            <a:r>
              <a:rPr lang="en-US" dirty="0"/>
              <a:t>By </a:t>
            </a:r>
            <a:r>
              <a:rPr lang="en-US" dirty="0" err="1"/>
              <a:t>yashvant</a:t>
            </a:r>
            <a:r>
              <a:rPr lang="en-US" dirty="0"/>
              <a:t> - http://kristian.molhave.dkThis illustration was made for the Opensource Handbook of Nanoscience and Nanotechnology The image also appears on the Commons/nanotechnology page, CC BY 2.5, https://commons.wikimedia.org/w/index.php?curid=1389346</a:t>
            </a:r>
          </a:p>
        </p:txBody>
      </p:sp>
      <p:sp>
        <p:nvSpPr>
          <p:cNvPr id="4" name="Slide Number Placeholder 3"/>
          <p:cNvSpPr>
            <a:spLocks noGrp="1"/>
          </p:cNvSpPr>
          <p:nvPr>
            <p:ph type="sldNum" sz="quarter" idx="5"/>
          </p:nvPr>
        </p:nvSpPr>
        <p:spPr/>
        <p:txBody>
          <a:bodyPr/>
          <a:lstStyle/>
          <a:p>
            <a:fld id="{2F95E4EF-879D-4A9A-B80D-08B08879B58D}" type="slidenum">
              <a:rPr lang="en-US" smtClean="0"/>
              <a:t>88</a:t>
            </a:fld>
            <a:endParaRPr lang="en-US"/>
          </a:p>
        </p:txBody>
      </p:sp>
    </p:spTree>
    <p:extLst>
      <p:ext uri="{BB962C8B-B14F-4D97-AF65-F5344CB8AC3E}">
        <p14:creationId xmlns:p14="http://schemas.microsoft.com/office/powerpoint/2010/main" val="21964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br>
              <a:rPr lang="en-US" dirty="0"/>
            </a:br>
            <a:r>
              <a:rPr lang="en-US" dirty="0"/>
              <a:t>https://www.researchgate.net/publication/305343305_Decellularized_Amniotic_Membrane_Scaffold_Compared_to_Synthetic_PLGA_and_Hybrid_Scaffolds_Exhibit_Superlative_Biomechanical_Properties_for_Tissue_Engineering_Applications</a:t>
            </a:r>
          </a:p>
        </p:txBody>
      </p:sp>
      <p:sp>
        <p:nvSpPr>
          <p:cNvPr id="4" name="Slide Number Placeholder 3"/>
          <p:cNvSpPr>
            <a:spLocks noGrp="1"/>
          </p:cNvSpPr>
          <p:nvPr>
            <p:ph type="sldNum" sz="quarter" idx="5"/>
          </p:nvPr>
        </p:nvSpPr>
        <p:spPr/>
        <p:txBody>
          <a:bodyPr/>
          <a:lstStyle/>
          <a:p>
            <a:fld id="{2F95E4EF-879D-4A9A-B80D-08B08879B58D}" type="slidenum">
              <a:rPr lang="en-US" smtClean="0"/>
              <a:t>90</a:t>
            </a:fld>
            <a:endParaRPr lang="en-US"/>
          </a:p>
        </p:txBody>
      </p:sp>
    </p:spTree>
    <p:extLst>
      <p:ext uri="{BB962C8B-B14F-4D97-AF65-F5344CB8AC3E}">
        <p14:creationId xmlns:p14="http://schemas.microsoft.com/office/powerpoint/2010/main" val="96031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scanning Kelvin probe microscopy of the samples. The panels (a-c) show the AFM height images of the </a:t>
            </a:r>
            <a:r>
              <a:rPr lang="en-US" dirty="0" err="1"/>
              <a:t>PbS</a:t>
            </a:r>
            <a:r>
              <a:rPr lang="en-US" dirty="0"/>
              <a:t> films at 0, 0.5 and 2.0  at% Cu-doping. (d-f) is the corresponding apparent WF, i.e. calculated from the measured contact potential difference acquired at a lift of 50 nm, of the  same areas as in a-c. The apparent WFs for all the samples are shown in (g) as probability histograms and in (h) as a function of doping. The trend line in h is just as a guide for the eye.</a:t>
            </a:r>
          </a:p>
        </p:txBody>
      </p:sp>
      <p:sp>
        <p:nvSpPr>
          <p:cNvPr id="4" name="Slide Number Placeholder 3"/>
          <p:cNvSpPr>
            <a:spLocks noGrp="1"/>
          </p:cNvSpPr>
          <p:nvPr>
            <p:ph type="sldNum" sz="quarter" idx="5"/>
          </p:nvPr>
        </p:nvSpPr>
        <p:spPr/>
        <p:txBody>
          <a:bodyPr/>
          <a:lstStyle/>
          <a:p>
            <a:fld id="{2F95E4EF-879D-4A9A-B80D-08B08879B58D}" type="slidenum">
              <a:rPr lang="en-US" smtClean="0"/>
              <a:t>101</a:t>
            </a:fld>
            <a:endParaRPr lang="en-US"/>
          </a:p>
        </p:txBody>
      </p:sp>
    </p:spTree>
    <p:extLst>
      <p:ext uri="{BB962C8B-B14F-4D97-AF65-F5344CB8AC3E}">
        <p14:creationId xmlns:p14="http://schemas.microsoft.com/office/powerpoint/2010/main" val="104746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reading: </a:t>
            </a:r>
          </a:p>
          <a:p>
            <a:r>
              <a:rPr lang="en-US" dirty="0"/>
              <a:t>Roughness parameters - https://www.olympus-ims.com/en/metrology/surface-roughness-measurement-portal/parameters/#!cms[focus]=cmsContent14709</a:t>
            </a:r>
          </a:p>
        </p:txBody>
      </p:sp>
      <p:sp>
        <p:nvSpPr>
          <p:cNvPr id="4" name="Slide Number Placeholder 3"/>
          <p:cNvSpPr>
            <a:spLocks noGrp="1"/>
          </p:cNvSpPr>
          <p:nvPr>
            <p:ph type="sldNum" sz="quarter" idx="5"/>
          </p:nvPr>
        </p:nvSpPr>
        <p:spPr/>
        <p:txBody>
          <a:bodyPr/>
          <a:lstStyle/>
          <a:p>
            <a:fld id="{3979CB5D-6E57-4BB3-BF48-C754268577C3}" type="slidenum">
              <a:rPr lang="en-US" smtClean="0"/>
              <a:t>19</a:t>
            </a:fld>
            <a:endParaRPr lang="en-US"/>
          </a:p>
        </p:txBody>
      </p:sp>
    </p:spTree>
    <p:extLst>
      <p:ext uri="{BB962C8B-B14F-4D97-AF65-F5344CB8AC3E}">
        <p14:creationId xmlns:p14="http://schemas.microsoft.com/office/powerpoint/2010/main" val="237199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Michael Schmid and Grzegorz </a:t>
            </a:r>
            <a:r>
              <a:rPr lang="en-US" dirty="0" err="1"/>
              <a:t>Pietrzak</a:t>
            </a:r>
            <a:r>
              <a:rPr lang="en-US" dirty="0"/>
              <a:t> - </a:t>
            </a:r>
            <a:r>
              <a:rPr lang="en-US" dirty="0" err="1"/>
              <a:t>Rastertunnelmikroskop-schema.svg</a:t>
            </a:r>
            <a:r>
              <a:rPr lang="en-US" dirty="0"/>
              <a:t>, CC BY-SA 2.0 at, https://commons.wikimedia.org/w/index.php?curid=89194170</a:t>
            </a:r>
          </a:p>
        </p:txBody>
      </p:sp>
      <p:sp>
        <p:nvSpPr>
          <p:cNvPr id="4" name="Slide Number Placeholder 3"/>
          <p:cNvSpPr>
            <a:spLocks noGrp="1"/>
          </p:cNvSpPr>
          <p:nvPr>
            <p:ph type="sldNum" sz="quarter" idx="5"/>
          </p:nvPr>
        </p:nvSpPr>
        <p:spPr/>
        <p:txBody>
          <a:bodyPr/>
          <a:lstStyle/>
          <a:p>
            <a:fld id="{2F95E4EF-879D-4A9A-B80D-08B08879B58D}" type="slidenum">
              <a:rPr lang="en-US" smtClean="0"/>
              <a:t>103</a:t>
            </a:fld>
            <a:endParaRPr lang="en-US"/>
          </a:p>
        </p:txBody>
      </p:sp>
    </p:spTree>
    <p:extLst>
      <p:ext uri="{BB962C8B-B14F-4D97-AF65-F5344CB8AC3E}">
        <p14:creationId xmlns:p14="http://schemas.microsoft.com/office/powerpoint/2010/main" val="422539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of atomically well-defined folded GNSs by STM origami. (A) Schematic graphic of folding and unfolding a GNI along an arbitrary direction (black arrows). (B) Experimental realization of (A). The series of STM images shows a sequence of the folding and unfolding of a GNI along the direction indicated by the white arrows. HOPG, highly ordered pyrolytic graphite. (C) 3D STM topography of a typical folded GNS. (D) Line profile along the red arrow in (C) showing the formation of both the 1D tubular edge and the 2D stacked graphene flatland with height comparable to the distance between two graphene layers (0.70 nm). Settings for (B): tunneling current It = 10 </a:t>
            </a:r>
            <a:r>
              <a:rPr lang="en-US" dirty="0" err="1"/>
              <a:t>pA</a:t>
            </a:r>
            <a:r>
              <a:rPr lang="en-US" dirty="0"/>
              <a:t>; bias voltage Vs = −3 V. Settings for (C): It = 100 </a:t>
            </a:r>
            <a:r>
              <a:rPr lang="en-US" dirty="0" err="1"/>
              <a:t>pA</a:t>
            </a:r>
            <a:r>
              <a:rPr lang="en-US" dirty="0"/>
              <a:t>; Vs = 1 V. The GNIs were manipulated by using lateral tip-induced manipulation with a typical current of ~100 </a:t>
            </a:r>
            <a:r>
              <a:rPr lang="en-US" dirty="0" err="1"/>
              <a:t>pA</a:t>
            </a:r>
            <a:r>
              <a:rPr lang="en-US" dirty="0"/>
              <a:t> and a voltage of ~3 mV. All results were acquired at temperature T = 4.2 K. Credit: Science (2019). DOI: 10.1126/science.aax7864</a:t>
            </a:r>
          </a:p>
        </p:txBody>
      </p:sp>
      <p:sp>
        <p:nvSpPr>
          <p:cNvPr id="4" name="Slide Number Placeholder 3"/>
          <p:cNvSpPr>
            <a:spLocks noGrp="1"/>
          </p:cNvSpPr>
          <p:nvPr>
            <p:ph type="sldNum" sz="quarter" idx="5"/>
          </p:nvPr>
        </p:nvSpPr>
        <p:spPr/>
        <p:txBody>
          <a:bodyPr/>
          <a:lstStyle/>
          <a:p>
            <a:fld id="{2F95E4EF-879D-4A9A-B80D-08B08879B58D}" type="slidenum">
              <a:rPr lang="en-US" smtClean="0"/>
              <a:t>104</a:t>
            </a:fld>
            <a:endParaRPr lang="en-US"/>
          </a:p>
        </p:txBody>
      </p:sp>
    </p:spTree>
    <p:extLst>
      <p:ext uri="{BB962C8B-B14F-4D97-AF65-F5344CB8AC3E}">
        <p14:creationId xmlns:p14="http://schemas.microsoft.com/office/powerpoint/2010/main" val="45424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106</a:t>
            </a:fld>
            <a:endParaRPr lang="en-US"/>
          </a:p>
        </p:txBody>
      </p:sp>
    </p:spTree>
    <p:extLst>
      <p:ext uri="{BB962C8B-B14F-4D97-AF65-F5344CB8AC3E}">
        <p14:creationId xmlns:p14="http://schemas.microsoft.com/office/powerpoint/2010/main" val="259488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128</a:t>
            </a:fld>
            <a:endParaRPr lang="en-US"/>
          </a:p>
        </p:txBody>
      </p:sp>
    </p:spTree>
    <p:extLst>
      <p:ext uri="{BB962C8B-B14F-4D97-AF65-F5344CB8AC3E}">
        <p14:creationId xmlns:p14="http://schemas.microsoft.com/office/powerpoint/2010/main" val="3166608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129</a:t>
            </a:fld>
            <a:endParaRPr lang="en-US"/>
          </a:p>
        </p:txBody>
      </p:sp>
    </p:spTree>
    <p:extLst>
      <p:ext uri="{BB962C8B-B14F-4D97-AF65-F5344CB8AC3E}">
        <p14:creationId xmlns:p14="http://schemas.microsoft.com/office/powerpoint/2010/main" val="270853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137</a:t>
            </a:fld>
            <a:endParaRPr lang="en-US"/>
          </a:p>
        </p:txBody>
      </p:sp>
    </p:spTree>
    <p:extLst>
      <p:ext uri="{BB962C8B-B14F-4D97-AF65-F5344CB8AC3E}">
        <p14:creationId xmlns:p14="http://schemas.microsoft.com/office/powerpoint/2010/main" val="230026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145</a:t>
            </a:fld>
            <a:endParaRPr lang="en-US"/>
          </a:p>
        </p:txBody>
      </p:sp>
    </p:spTree>
    <p:extLst>
      <p:ext uri="{BB962C8B-B14F-4D97-AF65-F5344CB8AC3E}">
        <p14:creationId xmlns:p14="http://schemas.microsoft.com/office/powerpoint/2010/main" val="2211916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E4EF-879D-4A9A-B80D-08B08879B58D}" type="slidenum">
              <a:rPr lang="en-US" smtClean="0"/>
              <a:t>202</a:t>
            </a:fld>
            <a:endParaRPr lang="en-US"/>
          </a:p>
        </p:txBody>
      </p:sp>
    </p:spTree>
    <p:extLst>
      <p:ext uri="{BB962C8B-B14F-4D97-AF65-F5344CB8AC3E}">
        <p14:creationId xmlns:p14="http://schemas.microsoft.com/office/powerpoint/2010/main" val="281087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description. </a:t>
            </a:r>
          </a:p>
          <a:p>
            <a:r>
              <a:rPr lang="en-US" dirty="0"/>
              <a:t>Feature size measurement range </a:t>
            </a:r>
          </a:p>
          <a:p>
            <a:endParaRPr lang="en-US" dirty="0"/>
          </a:p>
          <a:p>
            <a:r>
              <a:rPr lang="en-US" dirty="0"/>
              <a:t>Further reading: https://www.ebatco.com/laboratory-services/3d-topography-surface-roughness/surface-roughness-analysis-using-white-light-interferometry/</a:t>
            </a:r>
          </a:p>
        </p:txBody>
      </p:sp>
      <p:sp>
        <p:nvSpPr>
          <p:cNvPr id="4" name="Slide Number Placeholder 3"/>
          <p:cNvSpPr>
            <a:spLocks noGrp="1"/>
          </p:cNvSpPr>
          <p:nvPr>
            <p:ph type="sldNum" sz="quarter" idx="5"/>
          </p:nvPr>
        </p:nvSpPr>
        <p:spPr/>
        <p:txBody>
          <a:bodyPr/>
          <a:lstStyle/>
          <a:p>
            <a:fld id="{3979CB5D-6E57-4BB3-BF48-C754268577C3}" type="slidenum">
              <a:rPr lang="en-US" smtClean="0"/>
              <a:t>20</a:t>
            </a:fld>
            <a:endParaRPr lang="en-US"/>
          </a:p>
        </p:txBody>
      </p:sp>
    </p:spTree>
    <p:extLst>
      <p:ext uri="{BB962C8B-B14F-4D97-AF65-F5344CB8AC3E}">
        <p14:creationId xmlns:p14="http://schemas.microsoft.com/office/powerpoint/2010/main" val="89950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description. </a:t>
            </a:r>
          </a:p>
          <a:p>
            <a:r>
              <a:rPr lang="en-US" dirty="0"/>
              <a:t>Feature size measurement range </a:t>
            </a:r>
          </a:p>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21</a:t>
            </a:fld>
            <a:endParaRPr lang="en-US"/>
          </a:p>
        </p:txBody>
      </p:sp>
    </p:spTree>
    <p:extLst>
      <p:ext uri="{BB962C8B-B14F-4D97-AF65-F5344CB8AC3E}">
        <p14:creationId xmlns:p14="http://schemas.microsoft.com/office/powerpoint/2010/main" val="149611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24</a:t>
            </a:fld>
            <a:endParaRPr lang="en-US"/>
          </a:p>
        </p:txBody>
      </p:sp>
    </p:spTree>
    <p:extLst>
      <p:ext uri="{BB962C8B-B14F-4D97-AF65-F5344CB8AC3E}">
        <p14:creationId xmlns:p14="http://schemas.microsoft.com/office/powerpoint/2010/main" val="307937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25</a:t>
            </a:fld>
            <a:endParaRPr lang="en-US"/>
          </a:p>
        </p:txBody>
      </p:sp>
    </p:spTree>
    <p:extLst>
      <p:ext uri="{BB962C8B-B14F-4D97-AF65-F5344CB8AC3E}">
        <p14:creationId xmlns:p14="http://schemas.microsoft.com/office/powerpoint/2010/main" val="307454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26</a:t>
            </a:fld>
            <a:endParaRPr lang="en-US"/>
          </a:p>
        </p:txBody>
      </p:sp>
    </p:spTree>
    <p:extLst>
      <p:ext uri="{BB962C8B-B14F-4D97-AF65-F5344CB8AC3E}">
        <p14:creationId xmlns:p14="http://schemas.microsoft.com/office/powerpoint/2010/main" val="4143093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9CB5D-6E57-4BB3-BF48-C754268577C3}" type="slidenum">
              <a:rPr lang="en-US" smtClean="0"/>
              <a:t>27</a:t>
            </a:fld>
            <a:endParaRPr lang="en-US"/>
          </a:p>
        </p:txBody>
      </p:sp>
    </p:spTree>
    <p:extLst>
      <p:ext uri="{BB962C8B-B14F-4D97-AF65-F5344CB8AC3E}">
        <p14:creationId xmlns:p14="http://schemas.microsoft.com/office/powerpoint/2010/main" val="180146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reading: </a:t>
            </a:r>
          </a:p>
          <a:p>
            <a:r>
              <a:rPr lang="en-US" dirty="0"/>
              <a:t>Common Approaches to Tip Functionalization for AFM-Based Molecular Recognition Measurements - https://www.bruker-nano.jp/library/57e489500c201abd043451c7/57fde602681639627f13bdf3.pdf</a:t>
            </a:r>
          </a:p>
        </p:txBody>
      </p:sp>
      <p:sp>
        <p:nvSpPr>
          <p:cNvPr id="4" name="Slide Number Placeholder 3"/>
          <p:cNvSpPr>
            <a:spLocks noGrp="1"/>
          </p:cNvSpPr>
          <p:nvPr>
            <p:ph type="sldNum" sz="quarter" idx="5"/>
          </p:nvPr>
        </p:nvSpPr>
        <p:spPr/>
        <p:txBody>
          <a:bodyPr/>
          <a:lstStyle/>
          <a:p>
            <a:fld id="{3979CB5D-6E57-4BB3-BF48-C754268577C3}" type="slidenum">
              <a:rPr lang="en-US" smtClean="0"/>
              <a:t>28</a:t>
            </a:fld>
            <a:endParaRPr lang="en-US"/>
          </a:p>
        </p:txBody>
      </p:sp>
    </p:spTree>
    <p:extLst>
      <p:ext uri="{BB962C8B-B14F-4D97-AF65-F5344CB8AC3E}">
        <p14:creationId xmlns:p14="http://schemas.microsoft.com/office/powerpoint/2010/main" val="350691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C2F8-D09F-9844-AD6E-8A3A6984A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A54619-E0A3-603B-2B7B-73E04E65C7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3C21DA-1003-5F70-60DC-3AB4AA2413CA}"/>
              </a:ext>
            </a:extLst>
          </p:cNvPr>
          <p:cNvSpPr>
            <a:spLocks noGrp="1"/>
          </p:cNvSpPr>
          <p:nvPr>
            <p:ph type="dt" sz="half" idx="10"/>
          </p:nvPr>
        </p:nvSpPr>
        <p:spPr/>
        <p:txBody>
          <a:bodyPr/>
          <a:lstStyle/>
          <a:p>
            <a:fld id="{9660C3B2-54D6-44B9-A648-6D507A7C53CE}" type="datetime1">
              <a:rPr lang="en-US" smtClean="0"/>
              <a:t>2/15/2024</a:t>
            </a:fld>
            <a:endParaRPr lang="en-US"/>
          </a:p>
        </p:txBody>
      </p:sp>
      <p:sp>
        <p:nvSpPr>
          <p:cNvPr id="5" name="Footer Placeholder 4">
            <a:extLst>
              <a:ext uri="{FF2B5EF4-FFF2-40B4-BE49-F238E27FC236}">
                <a16:creationId xmlns:a16="http://schemas.microsoft.com/office/drawing/2014/main" id="{3D1CA17D-C1E1-1EA9-7655-CDE28942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75A9C-0E34-E1B5-A00A-AF2A3031F7B2}"/>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89366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7F5B-BCA3-C551-5D4E-F1C4D1D43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1BE9D1-D497-9C15-68E5-15A49A58F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A5933-3F98-DD9F-C8FF-8CD362C85EEE}"/>
              </a:ext>
            </a:extLst>
          </p:cNvPr>
          <p:cNvSpPr>
            <a:spLocks noGrp="1"/>
          </p:cNvSpPr>
          <p:nvPr>
            <p:ph type="dt" sz="half" idx="10"/>
          </p:nvPr>
        </p:nvSpPr>
        <p:spPr/>
        <p:txBody>
          <a:bodyPr/>
          <a:lstStyle/>
          <a:p>
            <a:fld id="{0FED8C8A-FE1C-45BD-8E9A-A58B1789E062}" type="datetime1">
              <a:rPr lang="en-US" smtClean="0"/>
              <a:t>2/15/2024</a:t>
            </a:fld>
            <a:endParaRPr lang="en-US"/>
          </a:p>
        </p:txBody>
      </p:sp>
      <p:sp>
        <p:nvSpPr>
          <p:cNvPr id="5" name="Footer Placeholder 4">
            <a:extLst>
              <a:ext uri="{FF2B5EF4-FFF2-40B4-BE49-F238E27FC236}">
                <a16:creationId xmlns:a16="http://schemas.microsoft.com/office/drawing/2014/main" id="{2FA24776-0B58-C8AA-E45C-50B0CCE36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ABD5D-499D-6D3D-7337-73CC9BEC1884}"/>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236691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A6309-B03D-8397-9387-4DBFE68004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92519C-8E0D-8EEC-08F5-ED64A4C1DB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6AF33-1ECB-3265-2644-3CF3369E5C49}"/>
              </a:ext>
            </a:extLst>
          </p:cNvPr>
          <p:cNvSpPr>
            <a:spLocks noGrp="1"/>
          </p:cNvSpPr>
          <p:nvPr>
            <p:ph type="dt" sz="half" idx="10"/>
          </p:nvPr>
        </p:nvSpPr>
        <p:spPr/>
        <p:txBody>
          <a:bodyPr/>
          <a:lstStyle/>
          <a:p>
            <a:fld id="{2EBECADE-B1C8-44F8-ACB5-6187DEE1B5DA}" type="datetime1">
              <a:rPr lang="en-US" smtClean="0"/>
              <a:t>2/15/2024</a:t>
            </a:fld>
            <a:endParaRPr lang="en-US"/>
          </a:p>
        </p:txBody>
      </p:sp>
      <p:sp>
        <p:nvSpPr>
          <p:cNvPr id="5" name="Footer Placeholder 4">
            <a:extLst>
              <a:ext uri="{FF2B5EF4-FFF2-40B4-BE49-F238E27FC236}">
                <a16:creationId xmlns:a16="http://schemas.microsoft.com/office/drawing/2014/main" id="{E6A9764F-5A54-E7C2-F9B0-4D0D7377A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51F76-7864-2BFA-1F4D-422281BAD740}"/>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4037709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CD40-D4B2-DCFE-E3BD-F1892D2D85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6474A-8AC4-D5B1-A820-9C7B9A9722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7F3EF-92B7-7C62-475D-E869510CA4E3}"/>
              </a:ext>
            </a:extLst>
          </p:cNvPr>
          <p:cNvSpPr>
            <a:spLocks noGrp="1"/>
          </p:cNvSpPr>
          <p:nvPr>
            <p:ph type="dt" sz="half" idx="10"/>
          </p:nvPr>
        </p:nvSpPr>
        <p:spPr/>
        <p:txBody>
          <a:bodyPr/>
          <a:lstStyle/>
          <a:p>
            <a:fld id="{553F4913-A94C-4445-B54F-440E8F2F53AF}" type="datetime1">
              <a:rPr lang="en-US" smtClean="0"/>
              <a:t>2/15/2024</a:t>
            </a:fld>
            <a:endParaRPr lang="en-US"/>
          </a:p>
        </p:txBody>
      </p:sp>
      <p:sp>
        <p:nvSpPr>
          <p:cNvPr id="5" name="Footer Placeholder 4">
            <a:extLst>
              <a:ext uri="{FF2B5EF4-FFF2-40B4-BE49-F238E27FC236}">
                <a16:creationId xmlns:a16="http://schemas.microsoft.com/office/drawing/2014/main" id="{07C28F7C-B29A-971E-A04A-CC3E69FE1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A484-FFE5-FFE4-E801-40B42A9585DF}"/>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47426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705F9-4C00-FEA5-9ECC-5A9AE702A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DF38-09F3-9646-9485-3FD636736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FF43B-253D-64A1-54D0-3F1B3053E40F}"/>
              </a:ext>
            </a:extLst>
          </p:cNvPr>
          <p:cNvSpPr>
            <a:spLocks noGrp="1"/>
          </p:cNvSpPr>
          <p:nvPr>
            <p:ph type="dt" sz="half" idx="10"/>
          </p:nvPr>
        </p:nvSpPr>
        <p:spPr/>
        <p:txBody>
          <a:bodyPr/>
          <a:lstStyle/>
          <a:p>
            <a:fld id="{32C38EBE-1B5F-42D8-A36C-F4A46B76B344}" type="datetime1">
              <a:rPr lang="en-US" smtClean="0"/>
              <a:t>2/15/2024</a:t>
            </a:fld>
            <a:endParaRPr lang="en-US"/>
          </a:p>
        </p:txBody>
      </p:sp>
      <p:sp>
        <p:nvSpPr>
          <p:cNvPr id="5" name="Footer Placeholder 4">
            <a:extLst>
              <a:ext uri="{FF2B5EF4-FFF2-40B4-BE49-F238E27FC236}">
                <a16:creationId xmlns:a16="http://schemas.microsoft.com/office/drawing/2014/main" id="{ECD56660-421C-7308-0AFF-2A009B4C9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A7BF8-A3F5-E247-F1FE-F9AEF636EA0A}"/>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156457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D925-9FB0-2922-348C-C61A518B5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E8BF4-0C45-E858-5BBA-DD2AA9AE2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36B5F-8138-FED0-E146-39A8421518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70519-6B51-735B-AB6C-80CB5E499B63}"/>
              </a:ext>
            </a:extLst>
          </p:cNvPr>
          <p:cNvSpPr>
            <a:spLocks noGrp="1"/>
          </p:cNvSpPr>
          <p:nvPr>
            <p:ph type="dt" sz="half" idx="10"/>
          </p:nvPr>
        </p:nvSpPr>
        <p:spPr/>
        <p:txBody>
          <a:bodyPr/>
          <a:lstStyle/>
          <a:p>
            <a:fld id="{9F090679-285D-42E5-9ADC-6139D5EF65B2}" type="datetime1">
              <a:rPr lang="en-US" smtClean="0"/>
              <a:t>2/15/2024</a:t>
            </a:fld>
            <a:endParaRPr lang="en-US"/>
          </a:p>
        </p:txBody>
      </p:sp>
      <p:sp>
        <p:nvSpPr>
          <p:cNvPr id="6" name="Footer Placeholder 5">
            <a:extLst>
              <a:ext uri="{FF2B5EF4-FFF2-40B4-BE49-F238E27FC236}">
                <a16:creationId xmlns:a16="http://schemas.microsoft.com/office/drawing/2014/main" id="{82B9EF9D-12AF-1CDD-9958-4CE18E5EB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9CEBD-E282-A77C-D000-67164DBF73F7}"/>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111973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5555-A08F-E2FD-C21D-804C45BB2E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2033C5-830F-28A7-484D-B14148C0E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DAC95-A188-4347-6788-61F6144DB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5FC44-FA1D-DB18-B2D4-6CF2DAE11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EAD4-02A9-1577-E590-2501A9A80F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116A3-5816-03C4-0997-1AEA7B5E0A16}"/>
              </a:ext>
            </a:extLst>
          </p:cNvPr>
          <p:cNvSpPr>
            <a:spLocks noGrp="1"/>
          </p:cNvSpPr>
          <p:nvPr>
            <p:ph type="dt" sz="half" idx="10"/>
          </p:nvPr>
        </p:nvSpPr>
        <p:spPr/>
        <p:txBody>
          <a:bodyPr/>
          <a:lstStyle/>
          <a:p>
            <a:fld id="{23F58500-D8E8-464C-96BD-752B82C17DA3}" type="datetime1">
              <a:rPr lang="en-US" smtClean="0"/>
              <a:t>2/15/2024</a:t>
            </a:fld>
            <a:endParaRPr lang="en-US"/>
          </a:p>
        </p:txBody>
      </p:sp>
      <p:sp>
        <p:nvSpPr>
          <p:cNvPr id="8" name="Footer Placeholder 7">
            <a:extLst>
              <a:ext uri="{FF2B5EF4-FFF2-40B4-BE49-F238E27FC236}">
                <a16:creationId xmlns:a16="http://schemas.microsoft.com/office/drawing/2014/main" id="{1C0EE8F8-6325-79B1-3CB2-20219B0064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49581D-F8FC-5D36-E06D-7D02858A21C7}"/>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309077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D5CB-7E9C-7366-6CEF-F783A2120C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3091A9-16D0-76F3-30A6-FD7D227D6BCF}"/>
              </a:ext>
            </a:extLst>
          </p:cNvPr>
          <p:cNvSpPr>
            <a:spLocks noGrp="1"/>
          </p:cNvSpPr>
          <p:nvPr>
            <p:ph type="dt" sz="half" idx="10"/>
          </p:nvPr>
        </p:nvSpPr>
        <p:spPr/>
        <p:txBody>
          <a:bodyPr/>
          <a:lstStyle/>
          <a:p>
            <a:fld id="{20A8C97A-06C6-45D5-AC03-E6AD2DFD0B95}" type="datetime1">
              <a:rPr lang="en-US" smtClean="0"/>
              <a:t>2/15/2024</a:t>
            </a:fld>
            <a:endParaRPr lang="en-US"/>
          </a:p>
        </p:txBody>
      </p:sp>
      <p:sp>
        <p:nvSpPr>
          <p:cNvPr id="4" name="Footer Placeholder 3">
            <a:extLst>
              <a:ext uri="{FF2B5EF4-FFF2-40B4-BE49-F238E27FC236}">
                <a16:creationId xmlns:a16="http://schemas.microsoft.com/office/drawing/2014/main" id="{9F26DDA8-D273-D5F3-5056-020005F2E3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3BB1DB-EC73-6C70-CB52-2AED456FB058}"/>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53196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4890A-99AD-7293-1F1D-B66447F69540}"/>
              </a:ext>
            </a:extLst>
          </p:cNvPr>
          <p:cNvSpPr>
            <a:spLocks noGrp="1"/>
          </p:cNvSpPr>
          <p:nvPr>
            <p:ph type="dt" sz="half" idx="10"/>
          </p:nvPr>
        </p:nvSpPr>
        <p:spPr/>
        <p:txBody>
          <a:bodyPr/>
          <a:lstStyle/>
          <a:p>
            <a:fld id="{C4797ED3-0D5A-49FE-8D17-4B22D38CEA9B}" type="datetime1">
              <a:rPr lang="en-US" smtClean="0"/>
              <a:t>2/15/2024</a:t>
            </a:fld>
            <a:endParaRPr lang="en-US"/>
          </a:p>
        </p:txBody>
      </p:sp>
      <p:sp>
        <p:nvSpPr>
          <p:cNvPr id="3" name="Footer Placeholder 2">
            <a:extLst>
              <a:ext uri="{FF2B5EF4-FFF2-40B4-BE49-F238E27FC236}">
                <a16:creationId xmlns:a16="http://schemas.microsoft.com/office/drawing/2014/main" id="{B3760FC8-F9DD-15F7-92C1-F5DFCB12F7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50A88-C81A-79A4-64CF-61A17047629B}"/>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68303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20AE-161B-F02C-22D4-7A734B2C7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81E13-148F-394C-8D60-1DE695DAA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A5F0A-4795-4800-26D6-E26824DA9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3BFC4-4051-D176-920F-E854F6123F23}"/>
              </a:ext>
            </a:extLst>
          </p:cNvPr>
          <p:cNvSpPr>
            <a:spLocks noGrp="1"/>
          </p:cNvSpPr>
          <p:nvPr>
            <p:ph type="dt" sz="half" idx="10"/>
          </p:nvPr>
        </p:nvSpPr>
        <p:spPr/>
        <p:txBody>
          <a:bodyPr/>
          <a:lstStyle/>
          <a:p>
            <a:fld id="{36D5FE9C-F192-45A2-8E87-C87A7BFE2FA7}" type="datetime1">
              <a:rPr lang="en-US" smtClean="0"/>
              <a:t>2/15/2024</a:t>
            </a:fld>
            <a:endParaRPr lang="en-US"/>
          </a:p>
        </p:txBody>
      </p:sp>
      <p:sp>
        <p:nvSpPr>
          <p:cNvPr id="6" name="Footer Placeholder 5">
            <a:extLst>
              <a:ext uri="{FF2B5EF4-FFF2-40B4-BE49-F238E27FC236}">
                <a16:creationId xmlns:a16="http://schemas.microsoft.com/office/drawing/2014/main" id="{87FC2EF2-B069-820F-7E29-549AACE1B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A7998-9D11-B072-5580-D45C9EFBD4CE}"/>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130023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69C1-F948-1B52-099F-3CBEC5078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8070C-13FA-EEC5-8309-CE5D8E9E2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B60E1-3468-1676-D77E-71306C0AB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87DDEB-DACA-4B13-08AC-32F2289AE6EE}"/>
              </a:ext>
            </a:extLst>
          </p:cNvPr>
          <p:cNvSpPr>
            <a:spLocks noGrp="1"/>
          </p:cNvSpPr>
          <p:nvPr>
            <p:ph type="dt" sz="half" idx="10"/>
          </p:nvPr>
        </p:nvSpPr>
        <p:spPr/>
        <p:txBody>
          <a:bodyPr/>
          <a:lstStyle/>
          <a:p>
            <a:fld id="{C2986A09-77CA-4DB1-A618-88D3CEB13B21}" type="datetime1">
              <a:rPr lang="en-US" smtClean="0"/>
              <a:t>2/15/2024</a:t>
            </a:fld>
            <a:endParaRPr lang="en-US"/>
          </a:p>
        </p:txBody>
      </p:sp>
      <p:sp>
        <p:nvSpPr>
          <p:cNvPr id="6" name="Footer Placeholder 5">
            <a:extLst>
              <a:ext uri="{FF2B5EF4-FFF2-40B4-BE49-F238E27FC236}">
                <a16:creationId xmlns:a16="http://schemas.microsoft.com/office/drawing/2014/main" id="{2F052317-79D8-23B0-F39E-E457C09C3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1065E-A550-03FB-A3C8-D9EF3AC29462}"/>
              </a:ext>
            </a:extLst>
          </p:cNvPr>
          <p:cNvSpPr>
            <a:spLocks noGrp="1"/>
          </p:cNvSpPr>
          <p:nvPr>
            <p:ph type="sldNum" sz="quarter" idx="12"/>
          </p:nvPr>
        </p:nvSpPr>
        <p:spPr/>
        <p:txBody>
          <a:bodyPr/>
          <a:lstStyle/>
          <a:p>
            <a:fld id="{C1934BC5-F4F7-4358-8C2B-8BFE237F92F9}" type="slidenum">
              <a:rPr lang="en-US" smtClean="0"/>
              <a:t>‹#›</a:t>
            </a:fld>
            <a:endParaRPr lang="en-US"/>
          </a:p>
        </p:txBody>
      </p:sp>
    </p:spTree>
    <p:extLst>
      <p:ext uri="{BB962C8B-B14F-4D97-AF65-F5344CB8AC3E}">
        <p14:creationId xmlns:p14="http://schemas.microsoft.com/office/powerpoint/2010/main" val="19686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12FD9-BBB9-2906-8512-C429AD1C1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8661C-43CA-2012-609D-EF29D8952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E4E90-5CB6-EED3-E76A-E2885FEC5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4CD54-5C72-408E-A551-8E60186AA1C6}" type="datetime1">
              <a:rPr lang="en-US" smtClean="0"/>
              <a:t>2/15/2024</a:t>
            </a:fld>
            <a:endParaRPr lang="en-US"/>
          </a:p>
        </p:txBody>
      </p:sp>
      <p:sp>
        <p:nvSpPr>
          <p:cNvPr id="5" name="Footer Placeholder 4">
            <a:extLst>
              <a:ext uri="{FF2B5EF4-FFF2-40B4-BE49-F238E27FC236}">
                <a16:creationId xmlns:a16="http://schemas.microsoft.com/office/drawing/2014/main" id="{8FABC1CA-98CC-5351-ED28-C5896F538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21CDA-014A-A3A7-085D-8B618B7BB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34BC5-F4F7-4358-8C2B-8BFE237F92F9}" type="slidenum">
              <a:rPr lang="en-US" smtClean="0"/>
              <a:t>‹#›</a:t>
            </a:fld>
            <a:endParaRPr lang="en-US"/>
          </a:p>
        </p:txBody>
      </p:sp>
    </p:spTree>
    <p:extLst>
      <p:ext uri="{BB962C8B-B14F-4D97-AF65-F5344CB8AC3E}">
        <p14:creationId xmlns:p14="http://schemas.microsoft.com/office/powerpoint/2010/main" val="1740929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researchgate.net/publication/319078401_Morphological_and_electrical_characterization_of_Cu-doped_PbS_thin_films_with_AF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02.xml.rels><?xml version="1.0" encoding="UTF-8" standalone="yes"?>
<Relationships xmlns="http://schemas.openxmlformats.org/package/2006/relationships"><Relationship Id="rId3" Type="http://schemas.openxmlformats.org/officeDocument/2006/relationships/hyperlink" Target="https://www.sbfisica.org.br/rbef/pdf/v22_503.pdf" TargetMode="External"/><Relationship Id="rId2" Type="http://schemas.openxmlformats.org/officeDocument/2006/relationships/hyperlink" Target="https://www.parksystems.com/index.php/park-spm-modes/93-dielectric-piezoelectric/232-kelvin-probe-force-microscopy-kpfm" TargetMode="External"/><Relationship Id="rId1" Type="http://schemas.openxmlformats.org/officeDocument/2006/relationships/slideLayout" Target="../slideLayouts/slideLayout2.xml"/><Relationship Id="rId6" Type="http://schemas.openxmlformats.org/officeDocument/2006/relationships/hyperlink" Target="https://doi.org/10.1155/2016/4209130" TargetMode="External"/><Relationship Id="rId5" Type="http://schemas.openxmlformats.org/officeDocument/2006/relationships/hyperlink" Target="https://doi.org/10.1002/adma.200501394" TargetMode="External"/><Relationship Id="rId4" Type="http://schemas.openxmlformats.org/officeDocument/2006/relationships/hyperlink" Target="http://kummelgroup.ucsd.edu/pubs/paper/110.pdf"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en.wikipedia.org/wiki/Scanning_tunneling_microscope#/media/File:Scanning_Tunneling_Microscope_schematic.sv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4.xml.rels><?xml version="1.0" encoding="UTF-8" standalone="yes"?>
<Relationships xmlns="http://schemas.openxmlformats.org/package/2006/relationships"><Relationship Id="rId3" Type="http://schemas.openxmlformats.org/officeDocument/2006/relationships/hyperlink" Target="https://www.science.org/doi/10.1126/science.aax786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osti.gov/servlets/purl/1848738"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scienceinfo.com/scanning-tunneling-microscope/" TargetMode="External"/><Relationship Id="rId2" Type="http://schemas.openxmlformats.org/officeDocument/2006/relationships/hyperlink" Target="https://www.columbia.edu/~jcc2161/documents/STM_book.pdf" TargetMode="External"/><Relationship Id="rId1" Type="http://schemas.openxmlformats.org/officeDocument/2006/relationships/slideLayout" Target="../slideLayouts/slideLayout2.xml"/><Relationship Id="rId6" Type="http://schemas.openxmlformats.org/officeDocument/2006/relationships/hyperlink" Target="https://doi.org/10.1051/mmm:0199300405042900" TargetMode="External"/><Relationship Id="rId5" Type="http://schemas.openxmlformats.org/officeDocument/2006/relationships/hyperlink" Target="https://doi.org/10.5772/62552" TargetMode="External"/><Relationship Id="rId4" Type="http://schemas.openxmlformats.org/officeDocument/2006/relationships/hyperlink" Target="https://phas.ubc.ca/~berciu/TEACHING/PHYS502/PROJECTS/STM16.pdf"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mdpi.com/2076-3417/7/10/973"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olympus-lifescience.com/en/microscope-resource/primer/techniques/nearfield/nearfieldprob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mdpi.com/2073-4409/10/10/2559"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doi.org/10.17305/bjbms.2008.3000" TargetMode="External"/><Relationship Id="rId2" Type="http://schemas.openxmlformats.org/officeDocument/2006/relationships/hyperlink" Target="https://www.olympus-lifescience.com/en/microscope-resource/primer/techniques/nearfield/nearfieldintro/" TargetMode="External"/><Relationship Id="rId1" Type="http://schemas.openxmlformats.org/officeDocument/2006/relationships/slideLayout" Target="../slideLayouts/slideLayout2.xml"/><Relationship Id="rId6" Type="http://schemas.openxmlformats.org/officeDocument/2006/relationships/hyperlink" Target="https://doi.org/10.1002/adom.201600446" TargetMode="External"/><Relationship Id="rId5" Type="http://schemas.openxmlformats.org/officeDocument/2006/relationships/hyperlink" Target="https://doi.org/10.1002/adfm.201203432" TargetMode="External"/><Relationship Id="rId4" Type="http://schemas.openxmlformats.org/officeDocument/2006/relationships/hyperlink" Target="http://jointlab.upol.cz/soubusta/NNE/Prednasky/45/An%20overview%20of%20scanning%20near-field%20optical%20microscopy.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qph.cf2.quoracdn.net/main-qimg-f67121764e729f37d003828917bb0131-lq" TargetMode="Externa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hyperlink" Target="https://www2.chemistry.msu.edu/faculty/reusch/virttxtjml/spectrpy/uv-vis/spectrum.htm"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jascoinc.com/learning-center/theory/spectroscopy/uv-vis-spectroscopy/instrumentation/"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researchgate.net/publication/248396004_Synthesis_of_silver_nanoparticles_using_reducing_agents_obtained_from_natural_sources_Rumex_hymenosepalus_extracts"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researchgate.net/publication/325260500_Conformational_Space_and_Electronic_Absorption_Properties_of_the_Two_Isomers_of_Resveratrol"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9.xml.rels><?xml version="1.0" encoding="UTF-8" standalone="yes"?>
<Relationships xmlns="http://schemas.openxmlformats.org/package/2006/relationships"><Relationship Id="rId3" Type="http://schemas.openxmlformats.org/officeDocument/2006/relationships/hyperlink" Target="https://www2.chemistry.msu.edu/faculty/reusch/virttxtjml/spectrpy/uv-vis/spectrum.htm" TargetMode="External"/><Relationship Id="rId7" Type="http://schemas.openxmlformats.org/officeDocument/2006/relationships/hyperlink" Target="https://doi.org/10.1002/0471266965.com059.pub2" TargetMode="External"/><Relationship Id="rId2" Type="http://schemas.openxmlformats.org/officeDocument/2006/relationships/hyperlink" Target="https://www.agilent.com/cs/library/primers/public/primer-uv-vis-basics-5980-1397en-agilent.pdf" TargetMode="External"/><Relationship Id="rId1" Type="http://schemas.openxmlformats.org/officeDocument/2006/relationships/slideLayout" Target="../slideLayouts/slideLayout2.xml"/><Relationship Id="rId6" Type="http://schemas.openxmlformats.org/officeDocument/2006/relationships/hyperlink" Target="https://doi.org/10.1088/1757-899x/515/1/012102" TargetMode="External"/><Relationship Id="rId5" Type="http://schemas.openxmlformats.org/officeDocument/2006/relationships/hyperlink" Target="https://icjs.us/uv-vis-spectroscopy-a-step-in-the-light-direction/" TargetMode="External"/><Relationship Id="rId4" Type="http://schemas.openxmlformats.org/officeDocument/2006/relationships/hyperlink" Target="https://chem.libretexts.org/Bookshelves/General_Chemistry/Book%3A_Structure_and_Reactivity_in_Organic_Biological_and_Inorganic_Chemistry_(Schaller)/Structure_and_Reactivity_in_Organic_Biological_and_Inorganic_Chemistry_II%3A_Practical_Aspects_of_Structure_-_Purification_and_Spectroscopy/02%3A_Ultraviolet-Visible_Spectroscopy/2.01%3A_Introduction_to_UV_Spectroscop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kpmanalytics.com/articles-insights/near-infrared-measurements-how-do-they-work"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nirlab.com/blog/nir-spectroscopy-nutshell/"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hyperlink" Target="https://doi.org/10.3390/s21051586" TargetMode="External"/><Relationship Id="rId3" Type="http://schemas.openxmlformats.org/officeDocument/2006/relationships/hyperlink" Target="https://www.azom.com/article.aspx?ArticleID=20445" TargetMode="External"/><Relationship Id="rId7" Type="http://schemas.openxmlformats.org/officeDocument/2006/relationships/hyperlink" Target="https://doi.org/10.3390/molecules25122948" TargetMode="External"/><Relationship Id="rId2" Type="http://schemas.openxmlformats.org/officeDocument/2006/relationships/hyperlink" Target="https://doi.org/10.1590/s0103-50532003000200006" TargetMode="External"/><Relationship Id="rId1" Type="http://schemas.openxmlformats.org/officeDocument/2006/relationships/slideLayout" Target="../slideLayouts/slideLayout2.xml"/><Relationship Id="rId6" Type="http://schemas.openxmlformats.org/officeDocument/2006/relationships/hyperlink" Target="https://doi.org/10.1039/c4cs00062e" TargetMode="External"/><Relationship Id="rId5" Type="http://schemas.openxmlformats.org/officeDocument/2006/relationships/hyperlink" Target="https://www.impopen.com/introduction-near-infrared-nir-spectroscopy" TargetMode="External"/><Relationship Id="rId4" Type="http://schemas.openxmlformats.org/officeDocument/2006/relationships/hyperlink" Target="https://encyclopedia.pub/entry/34663"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mdpi.com/1422-0067/20/11/2671"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scirp.org/journal/paperinformation?paperid=21810"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azonano.com/article.aspx?ArticleID=399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29.xml.rels><?xml version="1.0" encoding="UTF-8" standalone="yes"?>
<Relationships xmlns="http://schemas.openxmlformats.org/package/2006/relationships"><Relationship Id="rId8" Type="http://schemas.openxmlformats.org/officeDocument/2006/relationships/hyperlink" Target="https://doi.org/10.1038/s41467-020-17034-6" TargetMode="External"/><Relationship Id="rId3" Type="http://schemas.openxmlformats.org/officeDocument/2006/relationships/hyperlink" Target="https://www.technologynetworks.com/analysis/articles/ir-spectroscopy-and-ftir-spectroscopy-how-an-ftir-spectrometer-works-and-ftir-analysis-363938" TargetMode="External"/><Relationship Id="rId7" Type="http://schemas.openxmlformats.org/officeDocument/2006/relationships/hyperlink" Target="https://doi.org/10.3390/ma1218297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doi.org/10.1155/2003/893584" TargetMode="External"/><Relationship Id="rId5" Type="http://schemas.openxmlformats.org/officeDocument/2006/relationships/hyperlink" Target="https://chem.libretexts.org/Bookshelves/Physical_and_Theoretical_Chemistry_Textbook_Maps/Supplemental_Modules_(Physical_and_Theoretical_Chemistry)/Spectroscopy/Vibrational_Spectroscopy/Infrared_Spectroscopy/How_an_FTIR_Spectrometer_Operates" TargetMode="External"/><Relationship Id="rId4" Type="http://schemas.openxmlformats.org/officeDocument/2006/relationships/hyperlink" Target="https://www.thermofisher.com/lv/en/home/industrial/spectroscopy-elemental-isotope-analysis/molecular-spectroscopy/fourier-transform-infrared-spectroscopy/resources/ftir-spectroscopy-academ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sisu.ut.ee/heritage-analysis/book/32-raman-spectroscopy"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nature.com/articles/s41598-018-30407-8"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onlinelibrary-wiley-com.resursi.rtu.lv/doi/10.1002/pol.20210317"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www-sciencedirect-com.resursi.rtu.lv/science/article/pii/S0169409X15000927"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resources.perkinelmer.com/corporate/cmsresources/images/46-74565man_raman20questions.pdf" TargetMode="External"/><Relationship Id="rId2" Type="http://schemas.openxmlformats.org/officeDocument/2006/relationships/hyperlink" Target="https://www.azom.com/article.aspx?ArticleID=13372" TargetMode="External"/><Relationship Id="rId1" Type="http://schemas.openxmlformats.org/officeDocument/2006/relationships/slideLayout" Target="../slideLayouts/slideLayout2.xml"/><Relationship Id="rId6" Type="http://schemas.openxmlformats.org/officeDocument/2006/relationships/hyperlink" Target="https://doi.org/10.3390/chemosensors9090262" TargetMode="External"/><Relationship Id="rId5" Type="http://schemas.openxmlformats.org/officeDocument/2006/relationships/hyperlink" Target="https://doi.org/10.5772/intechopen.68928" TargetMode="External"/><Relationship Id="rId4" Type="http://schemas.openxmlformats.org/officeDocument/2006/relationships/hyperlink" Target="https://bwtek.com/raman-introduction-to-raman-spectroscopy/"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edinst.com/blog/what-is-the-stokes-shift/"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ossila.com/pages/photoluminescence"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rcptm.com/business/analytic-services/photoluminescence-spectroscopy/"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chem.libretexts.org/Bookshelves/Analytical_Chemistry/Physical_Methods_in_Chemistry_and_Nano_Science_%28Barron%29/04%3A_Chemical_Speciation/4.05%3A_Photoluminescence_Phosphorescence_and_Fluorescence_Spectroscop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1080/23746149.2016.1165629" TargetMode="External"/><Relationship Id="rId5" Type="http://schemas.openxmlformats.org/officeDocument/2006/relationships/hyperlink" Target="https://doi.org/10.5741/gems.52.1.2" TargetMode="External"/><Relationship Id="rId4" Type="http://schemas.openxmlformats.org/officeDocument/2006/relationships/hyperlink" Target="https://chem.libretexts.org/Courses/Northeastern_University/10%3A_Spectroscopic_Methods/10.6%3A_Photoluminescence_Spectroscopy"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microscopeclub.com/bright-field-microscop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vacaero.com/information-resources/metallography-with-george-vander-voort/1432-metallographic-imaging-modes.html"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www.olympus-lifescience.com/en/discovery/what-is-brightfield-microscopy/"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struers.com/en/Knowledge/Microscopy#microscopyhowto"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www.phdnest.com/bright-field-microscope-definition-parts-diagram/" TargetMode="External"/><Relationship Id="rId2" Type="http://schemas.openxmlformats.org/officeDocument/2006/relationships/hyperlink" Target="https://www.technologynetworks.com/analysis/articles/an-introduction-to-the-light-microscope-light-microscopy-techniques-and-applications-351924" TargetMode="External"/><Relationship Id="rId1" Type="http://schemas.openxmlformats.org/officeDocument/2006/relationships/slideLayout" Target="../slideLayouts/slideLayout2.xml"/><Relationship Id="rId4" Type="http://schemas.openxmlformats.org/officeDocument/2006/relationships/hyperlink" Target="https://www.azooptics.com/Article.aspx?ArticleID=2343"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microbeonline.com/phase-contrast-microscope/"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spiedigitallibrary.org/journals/journal-of-biomedical-optics/volume-19/issue-10/106002/Real-time-brightfield-darkfield-and-phase-contrast-imaging-in-a/10.1117/1.JBO.19.10.106002.full#_=_"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leica-microsystems.com/science-lab/microscopy-basics/phase-contrast-and-microscop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46.xml.rels><?xml version="1.0" encoding="UTF-8" standalone="yes"?>
<Relationships xmlns="http://schemas.openxmlformats.org/package/2006/relationships"><Relationship Id="rId3" Type="http://schemas.openxmlformats.org/officeDocument/2006/relationships/hyperlink" Target="https://www.olympus-lifescience.com/en/microscope-resource/primer/techniques/phasecontrast/phase/" TargetMode="External"/><Relationship Id="rId2" Type="http://schemas.openxmlformats.org/officeDocument/2006/relationships/hyperlink" Target="https://www.microscopyu.com/techniques/phase-contrast/introduction-to-phase-contrast-microscopy" TargetMode="External"/><Relationship Id="rId1" Type="http://schemas.openxmlformats.org/officeDocument/2006/relationships/slideLayout" Target="../slideLayouts/slideLayout2.xml"/><Relationship Id="rId6" Type="http://schemas.openxmlformats.org/officeDocument/2006/relationships/hyperlink" Target="https://doi.org/10.3390/jimaging4100113" TargetMode="External"/><Relationship Id="rId5" Type="http://schemas.openxmlformats.org/officeDocument/2006/relationships/hyperlink" Target="https://www.researchgate.net/publication/229834793_Phase_Contrast_Microscopy" TargetMode="External"/><Relationship Id="rId4" Type="http://schemas.openxmlformats.org/officeDocument/2006/relationships/hyperlink" Target="https://www.photometrics.com/learn/microscopy-basics/phase-contrast-microscopy"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serc.carleton.edu/microbelife/research_methods/microscopy/fluromic.html"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mdpi.com/1422-0067/20/8/2033"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nature.com/articles/s41598-020-58865-z"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https://doi.org/10.1021/cm2028367" TargetMode="External"/><Relationship Id="rId3" Type="http://schemas.openxmlformats.org/officeDocument/2006/relationships/hyperlink" Target="https://goldbio.com/articles/article/fluorescence-microscopy-a-basic-introduction" TargetMode="External"/><Relationship Id="rId7" Type="http://schemas.openxmlformats.org/officeDocument/2006/relationships/hyperlink" Target="https://doi.org/10.1021/acsnanoscienceau.1c00038" TargetMode="External"/><Relationship Id="rId2" Type="http://schemas.openxmlformats.org/officeDocument/2006/relationships/hyperlink" Target="https://www.microscopyu.com/techniques/fluorescence/introduction-to-fluorescence-microscopy"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8414654_Time-domain_fluorescence_lifetime_imaging_applied_to_biological_tissue" TargetMode="External"/><Relationship Id="rId5" Type="http://schemas.openxmlformats.org/officeDocument/2006/relationships/hyperlink" Target="https://www.leica-microsystems.com/science-lab/life-science/an-introduction-to-fluorescence/" TargetMode="External"/><Relationship Id="rId4" Type="http://schemas.openxmlformats.org/officeDocument/2006/relationships/hyperlink" Target="https://doi.org/10.1101/pdb.top071795"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olympus-lifescience.com/en/microscope-resource/primer/techniques/confocal/confocalintro/"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nature.com/articles/s41596-020-0313-9"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olympus-lifescience.com/en/microscope-resource/primer/techniques/confocal/bleedthrough/"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hyperlink" Target="https://arxiv.org/abs/0709.4052" TargetMode="External"/><Relationship Id="rId3" Type="http://schemas.openxmlformats.org/officeDocument/2006/relationships/hyperlink" Target="https://www.olympus-lifescience.com/en/microscope-resource/primer/techniques/confocal/confocalintro/" TargetMode="External"/><Relationship Id="rId7" Type="http://schemas.openxmlformats.org/officeDocument/2006/relationships/hyperlink" Target="https://doi.org/10.3109/02713683.2013.842592" TargetMode="External"/><Relationship Id="rId2" Type="http://schemas.openxmlformats.org/officeDocument/2006/relationships/hyperlink" Target="https://www.microscopyu.com/techniques/confocal/introductory-confocal-concepts" TargetMode="External"/><Relationship Id="rId1" Type="http://schemas.openxmlformats.org/officeDocument/2006/relationships/slideLayout" Target="../slideLayouts/slideLayout2.xml"/><Relationship Id="rId6" Type="http://schemas.openxmlformats.org/officeDocument/2006/relationships/hyperlink" Target="https://doi.org/10.2144/000112089" TargetMode="External"/><Relationship Id="rId5" Type="http://schemas.openxmlformats.org/officeDocument/2006/relationships/hyperlink" Target="https://www.photometrics.com/learn/spinning-disk-confocal-microscopy/introduction-to-spinning-disk-confocal" TargetMode="External"/><Relationship Id="rId4" Type="http://schemas.openxmlformats.org/officeDocument/2006/relationships/hyperlink" Target="https://www.umassmed.edu/globalassets/maps/documents/confocal-explanation.pdf"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bi.mpg.de/2p-microscope"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findlight.net/blog/two-photon-microscopy-and-diagnostic-applications/"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onlinelibrary-wiley-com.resursi.rtu.lv/doi/10.1002/jbio.201800423"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www.azolifesciences.com/article/Two-photon-Microscopy-Principles-and-Methodology.aspx" TargetMode="External"/><Relationship Id="rId7" Type="http://schemas.openxmlformats.org/officeDocument/2006/relationships/hyperlink" Target="https://doi.org/10.1007/s00429-018-1678-1" TargetMode="External"/><Relationship Id="rId2" Type="http://schemas.openxmlformats.org/officeDocument/2006/relationships/hyperlink" Target="https://www.microscopyu.com/techniques/multi-photon/multiphoton-microscopy" TargetMode="External"/><Relationship Id="rId1" Type="http://schemas.openxmlformats.org/officeDocument/2006/relationships/slideLayout" Target="../slideLayouts/slideLayout2.xml"/><Relationship Id="rId6" Type="http://schemas.openxmlformats.org/officeDocument/2006/relationships/hyperlink" Target="https://doi.org/10.5483/bmbrep.2013.46.4.045" TargetMode="External"/><Relationship Id="rId5" Type="http://schemas.openxmlformats.org/officeDocument/2006/relationships/hyperlink" Target="https://doi.org/10.1016/j.neuron.2006.05.019" TargetMode="External"/><Relationship Id="rId4" Type="http://schemas.openxmlformats.org/officeDocument/2006/relationships/hyperlink" Target="https://www.photometrics.com/learn/physics-and-biophysics/two-phot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nature.com/articles/s41467-022-28214-x"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aatbio.com/products/live-or-dead-cell-viability-assay-kit-green-red-dual-fluorescence"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www.aatbio.com/catalog/live-or-dead-cell-assays" TargetMode="External"/><Relationship Id="rId2" Type="http://schemas.openxmlformats.org/officeDocument/2006/relationships/hyperlink" Target="https://www.aracelibio.com/articles/introduction-to-live-and-dead-assays/" TargetMode="External"/><Relationship Id="rId1" Type="http://schemas.openxmlformats.org/officeDocument/2006/relationships/slideLayout" Target="../slideLayouts/slideLayout2.xml"/><Relationship Id="rId6" Type="http://schemas.openxmlformats.org/officeDocument/2006/relationships/hyperlink" Target="https://doi.org/10.4319/lom.2009.7.585" TargetMode="External"/><Relationship Id="rId5" Type="http://schemas.openxmlformats.org/officeDocument/2006/relationships/hyperlink" Target="https://doi.org/10.1128/aem.02750-06" TargetMode="External"/><Relationship Id="rId4" Type="http://schemas.openxmlformats.org/officeDocument/2006/relationships/hyperlink" Target="https://doi.org/10.1038/s41467-022-28214-x"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bpsbioscience.com/screening-profiling-services/metabolic-enzyme?protein_family=metabolic-enzyme"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www.nature.com/articles/s42003-020-0988-z"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orldwide.promega.com/applications/cellular-energy-metabolism-assays/"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www.promega.com/-/media/files/promega-worldwide/europe/promega-benelux/webinars-and-events/discoverglo2018/metabolism-jolanta-vidugiriene.pdf?la=en" TargetMode="External"/><Relationship Id="rId2" Type="http://schemas.openxmlformats.org/officeDocument/2006/relationships/hyperlink" Target="https://doi.org/10.3389/fmicb.2020.547458" TargetMode="External"/><Relationship Id="rId1" Type="http://schemas.openxmlformats.org/officeDocument/2006/relationships/slideLayout" Target="../slideLayouts/slideLayout2.xml"/><Relationship Id="rId5" Type="http://schemas.openxmlformats.org/officeDocument/2006/relationships/hyperlink" Target="https://doi.org/10.15252/embr.201338283" TargetMode="External"/><Relationship Id="rId4" Type="http://schemas.openxmlformats.org/officeDocument/2006/relationships/hyperlink" Target="https://www.news-medical.net/life-sciences/Cell-Metabolism-Assays.asp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nature.com/articles/srep19854"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sciencedirect-com.resursi.rtu.lv/science/article/pii/S001216061400579X"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cellbiolabs.com/leukocyte-endothelium-adhesion-assay"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mdpi.com/1422-0067/16/8/18149"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arxiv.org/pdf/1905.12329.pdf" TargetMode="External"/><Relationship Id="rId2" Type="http://schemas.openxmlformats.org/officeDocument/2006/relationships/hyperlink" Target="https://doi.org/10.3390/ijms160818149" TargetMode="External"/><Relationship Id="rId1" Type="http://schemas.openxmlformats.org/officeDocument/2006/relationships/slideLayout" Target="../slideLayouts/slideLayout2.xml"/><Relationship Id="rId5" Type="http://schemas.openxmlformats.org/officeDocument/2006/relationships/hyperlink" Target="https://doi.org/10.1016/j.ymeth.2013.01.006" TargetMode="External"/><Relationship Id="rId4" Type="http://schemas.openxmlformats.org/officeDocument/2006/relationships/hyperlink" Target="https://cell.creative-bioarray.com/cell-adhesion-assays.html"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nature.com/articles/s43586-021-00039-w"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gamry.com/application-notes/EIS/basics-of-electrochemical-impedance-spectroscopy/" TargetMode="External"/><Relationship Id="rId2" Type="http://schemas.openxmlformats.org/officeDocument/2006/relationships/hyperlink" Target="https://doi.org/10.1021/acsmeasuresciau.2c00070" TargetMode="External"/><Relationship Id="rId1" Type="http://schemas.openxmlformats.org/officeDocument/2006/relationships/slideLayout" Target="../slideLayouts/slideLayout2.xml"/><Relationship Id="rId5" Type="http://schemas.openxmlformats.org/officeDocument/2006/relationships/hyperlink" Target="https://doi.org/10.3389/fmicb.2022.973501" TargetMode="External"/><Relationship Id="rId4" Type="http://schemas.openxmlformats.org/officeDocument/2006/relationships/hyperlink" Target="https://doi.org/10.3390/s21196578"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suragus.com/en/technology/four-point-probe/"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4pointprobes.com/automatic-four-point-probe/"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hyperlink" Target="https://pubs.acs.org/doi/10.1021/acs.jchemed.7b00119"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doi.org/10.1051/e3sconf/20187313019" TargetMode="External"/><Relationship Id="rId2" Type="http://schemas.openxmlformats.org/officeDocument/2006/relationships/hyperlink" Target="https://doi.org/10.1088/0953-8984/27/22/223201" TargetMode="External"/><Relationship Id="rId1" Type="http://schemas.openxmlformats.org/officeDocument/2006/relationships/slideLayout" Target="../slideLayouts/slideLayout2.xml"/><Relationship Id="rId4" Type="http://schemas.openxmlformats.org/officeDocument/2006/relationships/hyperlink" Target="https://pure.tue.nl/ws/portalfiles/portal/148467863/Kikken_BEP_verslag.pdf" TargetMode="Externa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researchgate.net/publication/228477837_White-light_optical_profiler_with_integrated_primary_standard"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onlinelibrary-wiley-com.resursi.rtu.lv/doi/full/10.1111/jmi.12843"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nature.com/articles/s41598-022-12620-8"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s://doi.org/10.1016/j.optlaseng.2019.105800" TargetMode="External"/><Relationship Id="rId2" Type="http://schemas.openxmlformats.org/officeDocument/2006/relationships/hyperlink" Target="https://wp.optics.arizona.edu/jcwyant/wp-content/uploads/sites/13/2016/08/WhiteLightInterferometry.pdf" TargetMode="External"/><Relationship Id="rId1" Type="http://schemas.openxmlformats.org/officeDocument/2006/relationships/slideLayout" Target="../slideLayouts/slideLayout2.xml"/><Relationship Id="rId5" Type="http://schemas.openxmlformats.org/officeDocument/2006/relationships/hyperlink" Target="https://doi.org/10.61835/vv2" TargetMode="External"/><Relationship Id="rId4" Type="http://schemas.openxmlformats.org/officeDocument/2006/relationships/hyperlink" Target="https://www.findlight.net/blog/white-light-interferometry-a-comprehnsive-guid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azooptics.com/Article.aspx?ArticleID=1918"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www.nature.com/articles/s41467-017-00709-y"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iopscience.iop.org/article/10.1088/0031-8949/83/06/065706" TargetMode="Externa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s://doi.org/10.1366/12-06883" TargetMode="External"/><Relationship Id="rId2" Type="http://schemas.openxmlformats.org/officeDocument/2006/relationships/hyperlink" Target="https://www.jstage.jst.go.jp/article/lsj1973/24/2/24_2_209/_pdf" TargetMode="External"/><Relationship Id="rId1" Type="http://schemas.openxmlformats.org/officeDocument/2006/relationships/slideLayout" Target="../slideLayouts/slideLayout2.xml"/><Relationship Id="rId6" Type="http://schemas.openxmlformats.org/officeDocument/2006/relationships/hyperlink" Target="http://homes.nano.aau.dk/kp/Ellipsometry/main.pdf" TargetMode="External"/><Relationship Id="rId5" Type="http://schemas.openxmlformats.org/officeDocument/2006/relationships/hyperlink" Target="https://qd-europe.com/at/en/product/short-introduction-ellipsometry/" TargetMode="External"/><Relationship Id="rId4" Type="http://schemas.openxmlformats.org/officeDocument/2006/relationships/hyperlink" Target="https://www.azooptics.com/Article.aspx?ArticleID=1918"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tribonet.org/wiki/stylus-profilometera-stylus-profilometer-is-a-contact-based-profilometer-that-brings-its-stylus-tip-into-direct-contact-with-the-measuring-surface-and-traces-the-desired-path-to-determine-the-topograp/"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hyperlink" Target="https://www.nanoscience.com/techniques/profilometry/"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nanoscience.com/techniques/profilometry/"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nanoscience.com/techniques/profilometry/"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s://www.tribonet.org/wiki/stylus-profilometera-stylus-profilometer-is-a-contact-based-profilometer-that-brings-its-stylus-tip-into-direct-contact-with-the-measuring-surface-and-traces-the-desired-path-to-determine-the-topograp/" TargetMode="External"/><Relationship Id="rId2" Type="http://schemas.openxmlformats.org/officeDocument/2006/relationships/hyperlink" Target="https://www.keyence.eu/ss/products/microscope/roughness/equipment/line_01.jsp" TargetMode="External"/><Relationship Id="rId1" Type="http://schemas.openxmlformats.org/officeDocument/2006/relationships/slideLayout" Target="../slideLayouts/slideLayout2.xml"/><Relationship Id="rId6" Type="http://schemas.openxmlformats.org/officeDocument/2006/relationships/hyperlink" Target="https://eprintspublications.npl.co.uk/2209/1/CBTLM15.pdf" TargetMode="External"/><Relationship Id="rId5" Type="http://schemas.openxmlformats.org/officeDocument/2006/relationships/hyperlink" Target="https://doi.org/10.1088/1742-6596/13/1/106" TargetMode="External"/><Relationship Id="rId4" Type="http://schemas.openxmlformats.org/officeDocument/2006/relationships/hyperlink" Target="https://www.imeko.org/publications/wc-2015/IMEKO-WC-2015-TC14-316.pdf"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sciencedirect-com.resursi.rtu.lv/science/article/pii/S004316480500222X?via%3Dihub"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scielo.br/j/rmat/a/hw6XQdjQptHjmGFjd7nQVbm/?lang=e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ksm.fsv.cvut.cz/~nemecek/teaching/dmpo/clanky/2015/Kadlicek_zav%20prace_Scratch%20test.pdf" TargetMode="External"/><Relationship Id="rId2" Type="http://schemas.openxmlformats.org/officeDocument/2006/relationships/hyperlink" Target="https://www.researchgate.net/publication/267769466_Determination_of_wear_of_surfaces_by_scratch_testing" TargetMode="External"/><Relationship Id="rId1" Type="http://schemas.openxmlformats.org/officeDocument/2006/relationships/slideLayout" Target="../slideLayouts/slideLayout2.xml"/><Relationship Id="rId4" Type="http://schemas.openxmlformats.org/officeDocument/2006/relationships/hyperlink" Target="https://eprintspublications.npl.co.uk/2716/1/mgpg54.pdf"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twgg.wordpress.com/2014/12/15/pull-off-test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sciencedirect-com.resursi.rtu.lv/science/article/pii/S2092678216304630?via%3Dihub"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s://www.nwpipe.com/app/uploads/2020/08/Adhesion-Testing-Croll.pdf" TargetMode="External"/><Relationship Id="rId2" Type="http://schemas.openxmlformats.org/officeDocument/2006/relationships/hyperlink" Target="https://www.korozyonuzmani.com/en/pull-off-testi/" TargetMode="External"/><Relationship Id="rId1" Type="http://schemas.openxmlformats.org/officeDocument/2006/relationships/slideLayout" Target="../slideLayouts/slideLayout2.xml"/><Relationship Id="rId6" Type="http://schemas.openxmlformats.org/officeDocument/2006/relationships/hyperlink" Target="https://doi.org/10.1155/2020/7517109" TargetMode="External"/><Relationship Id="rId5" Type="http://schemas.openxmlformats.org/officeDocument/2006/relationships/hyperlink" Target="https://www.defelsko.com/resources/test-methods-for-coating-adhesion" TargetMode="External"/><Relationship Id="rId4" Type="http://schemas.openxmlformats.org/officeDocument/2006/relationships/hyperlink" Target="https://industrialphysics.com/knowledgebase/articles/complete-guide-to-pull-off-adhesion-testing-astm-d4541/#:~:text=Pull%2Doff%20adhesion%20testing%20is%20a%20method%20of%20measuring%20the,%2C%20concrete%2C%20wood%20and%20glass"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epj-conferences.org/articles/epjconf/abs/2018/18/epjconf_dymat2018_02063/epjconf_dymat2018_02063.html"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imechanica.org/node/21939"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s://www.azom.com/article.aspx?ArticleID=5551" TargetMode="External"/><Relationship Id="rId2" Type="http://schemas.openxmlformats.org/officeDocument/2006/relationships/hyperlink" Target="https://doi.org/10.19044/esj.2021.v17n3p328" TargetMode="External"/><Relationship Id="rId1" Type="http://schemas.openxmlformats.org/officeDocument/2006/relationships/slideLayout" Target="../slideLayouts/slideLayout2.xml"/><Relationship Id="rId6" Type="http://schemas.openxmlformats.org/officeDocument/2006/relationships/hyperlink" Target="https://doi.org/10.15376/biores.13.1.1787-1800" TargetMode="External"/><Relationship Id="rId5" Type="http://schemas.openxmlformats.org/officeDocument/2006/relationships/hyperlink" Target="https://hal.science/hal-00736295/document" TargetMode="External"/><Relationship Id="rId4" Type="http://schemas.openxmlformats.org/officeDocument/2006/relationships/hyperlink" Target="https://www.instron.com/en/resources/test-types/tensile-tes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nanoscience.com/techniques/nanoindentation/"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s://tazgmbh.de/en/services/nanoindentation/"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ebatco.com/laboratory-services/mechanical/xpm/"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sciencedirect-com.resursi.rtu.lv/science/article/pii/S2238785419312426"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https://web.archive.org/web/20170809111443id_/http:/www.ijammc-griet.com/attach/1364187601_029.pdf" TargetMode="External"/><Relationship Id="rId7" Type="http://schemas.openxmlformats.org/officeDocument/2006/relationships/hyperlink" Target="https://doi.org/10.1016/j.jmbbm.2008.10.002" TargetMode="External"/><Relationship Id="rId2" Type="http://schemas.openxmlformats.org/officeDocument/2006/relationships/hyperlink" Target="https://ap-st01.ext.exlibrisgroup.com/61RMIT_INST/upload/1707942559197/n2006035247.pdf?Expires=1707942679&amp;Signature=HhFlVtPIkTahJ~L04VIJ3~zKJdmWXe2jsydGbam9H1hOwu~KGRWKR3~UouIly6SpBuDyKf55V62-jmhs8P4wcKkYiGVjJaL6hYhBoZXcUdInNrrLs6Rg4w1YD0UZYq4vWXCcPxAQ~YOZTgbjPdp15W61-YevML0iWdkNmtxL08VZtfhE1BA4nFKUEFh26CueEcLalEeNI3NFS2E0H6dXJXEjc9AgeeMXobfTd~L3kG5w0p-ipcUnx-5NGjAO3dIYpysIlwgwVsjCzwqj3ry7sYyfAy8ixXDTcPgA4JxEAfDp8Aa-4U~-gf04QScLGTMY-KoDGSp~VqRtHDHI75rbOg__&amp;Key-Pair-Id=APKAJ72OZCZ36VGVASIA" TargetMode="External"/><Relationship Id="rId1" Type="http://schemas.openxmlformats.org/officeDocument/2006/relationships/slideLayout" Target="../slideLayouts/slideLayout2.xml"/><Relationship Id="rId6" Type="http://schemas.openxmlformats.org/officeDocument/2006/relationships/hyperlink" Target="https://doi.org/10.1016/s1369-7021(06)71495-x" TargetMode="External"/><Relationship Id="rId5" Type="http://schemas.openxmlformats.org/officeDocument/2006/relationships/hyperlink" Target="https://wcnt.wisc.edu/wp-content/uploads/sites/882/2016/01/Nano_indentation.pdf" TargetMode="External"/><Relationship Id="rId4" Type="http://schemas.openxmlformats.org/officeDocument/2006/relationships/hyperlink" Target="https://www.osti.gov/pages/servlets/purl/1242671"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sciencedirect-com.resursi.rtu.lv/science/article/abs/pii/B9780323461399000086" TargetMode="Externa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link-springer-com.resursi.rtu.lv/article/10.1007/s00348-020-02971-1"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mdpi.com/2077-0375/12/8/76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doi.org/10.1016/j.cis.2021.102470" TargetMode="External"/><Relationship Id="rId2" Type="http://schemas.openxmlformats.org/officeDocument/2006/relationships/hyperlink" Target="https://users.aalto.fi/~rras/publications/111.pdf" TargetMode="External"/><Relationship Id="rId1" Type="http://schemas.openxmlformats.org/officeDocument/2006/relationships/slideLayout" Target="../slideLayouts/slideLayout2.xml"/><Relationship Id="rId6" Type="http://schemas.openxmlformats.org/officeDocument/2006/relationships/hyperlink" Target="https://chem.libretexts.org/Bookshelves/Physical_and_Theoretical_Chemistry_Textbook_Maps/Supplemental_Modules_(Physical_and_Theoretical_Chemistry)/Physical_Properties_of_Matter/States_of_Matter/Properties_of_Liquids/Contact_Angles" TargetMode="External"/><Relationship Id="rId5" Type="http://schemas.openxmlformats.org/officeDocument/2006/relationships/hyperlink" Target="https://www.shsu.edu/academics/chemistry/cleanresearch/documents/Williams-2010-Galvanotechnik.pdf" TargetMode="External"/><Relationship Id="rId4" Type="http://schemas.openxmlformats.org/officeDocument/2006/relationships/hyperlink" Target="https://doi.org/10.3390/membranes12080765"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pubs.acs.org/doi/10.1021/acs.langmuir.6b01935" TargetMode="External"/><Relationship Id="rId1" Type="http://schemas.openxmlformats.org/officeDocument/2006/relationships/slideLayout" Target="../slideLayouts/slideLayout2.xml"/><Relationship Id="rId4" Type="http://schemas.openxmlformats.org/officeDocument/2006/relationships/image" Target="../media/image123.gif"/></Relationships>
</file>

<file path=ppt/slides/_rels/slide2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sciencedirect-com.resursi.rtu.lv/science/article/pii/S0032591018300391"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rheologylab.com/services/powder-wettability-testing/"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doi.org/10.1038/s42005-023-01160-w" TargetMode="External"/><Relationship Id="rId2" Type="http://schemas.openxmlformats.org/officeDocument/2006/relationships/hyperlink" Target="https://application.wiley-vch.de/books/sample/3527412298_c01.pdf" TargetMode="External"/><Relationship Id="rId1" Type="http://schemas.openxmlformats.org/officeDocument/2006/relationships/slideLayout" Target="../slideLayouts/slideLayout2.xml"/><Relationship Id="rId6" Type="http://schemas.openxmlformats.org/officeDocument/2006/relationships/hyperlink" Target="https://doi.org/10.24425/cpe.2022.140810" TargetMode="External"/><Relationship Id="rId5" Type="http://schemas.openxmlformats.org/officeDocument/2006/relationships/hyperlink" Target="https://doi.org/10.1021/acsomega.3c08630" TargetMode="External"/><Relationship Id="rId4" Type="http://schemas.openxmlformats.org/officeDocument/2006/relationships/hyperlink" Target="https://hal.science/hal-01593332/file/determination-of-the-wettability-of-powders.pdf"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link-springer-com.resursi.rtu.lv/article/10.1007/s00226-013-0592-1"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sciencedirect-com.resursi.rtu.lv/science/article/pii/S016943321732562X"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s://doi.org/10.1016/j.apsusc.2017.08.186" TargetMode="External"/><Relationship Id="rId2" Type="http://schemas.openxmlformats.org/officeDocument/2006/relationships/hyperlink" Target="https://doi.org/10.1680/jsuin.17.00059" TargetMode="External"/><Relationship Id="rId1" Type="http://schemas.openxmlformats.org/officeDocument/2006/relationships/slideLayout" Target="../slideLayouts/slideLayout2.xml"/><Relationship Id="rId6" Type="http://schemas.openxmlformats.org/officeDocument/2006/relationships/hyperlink" Target="https://doi.org/10.1002/sia.7287" TargetMode="External"/><Relationship Id="rId5" Type="http://schemas.openxmlformats.org/officeDocument/2006/relationships/hyperlink" Target="https://doi.org/10.1029/2003wr002143" TargetMode="External"/><Relationship Id="rId4" Type="http://schemas.openxmlformats.org/officeDocument/2006/relationships/hyperlink" Target="https://www.biolinscientific.com/blog/wilhelmy-plate-method-for-contact-angle-measuremen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anoscience.com/techniques/scanning-electron-microscopy/"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linelibrary-wiley-com.resursi.rtu.lv/doi/10.1002/pssb.20210046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scholink.org/ojs/index.php/fet/article/view/151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imf.ucmerced.edu/sites/imf.ucmerced.edu/files/documents/sem_manual_06102019.pdf" TargetMode="External"/><Relationship Id="rId2" Type="http://schemas.openxmlformats.org/officeDocument/2006/relationships/hyperlink" Target="https://www.sjsu.edu/people/anastasia.micheals/courses/MatE143/s1/SEM_GUIDE.pdf" TargetMode="External"/><Relationship Id="rId1" Type="http://schemas.openxmlformats.org/officeDocument/2006/relationships/slideLayout" Target="../slideLayouts/slideLayout2.xml"/><Relationship Id="rId6" Type="http://schemas.openxmlformats.org/officeDocument/2006/relationships/hyperlink" Target="https://temgymbasic.readthedocs.io/en/latest/" TargetMode="External"/><Relationship Id="rId5" Type="http://schemas.openxmlformats.org/officeDocument/2006/relationships/hyperlink" Target="https://doi.org/10.1007/978-1-4615-0215-9" TargetMode="External"/><Relationship Id="rId4" Type="http://schemas.openxmlformats.org/officeDocument/2006/relationships/hyperlink" Target="https://doi.org/10.1007/978-3-319-98482-7"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115.27.245.253/dqykjkxen/Resoures/Shared_Analytical_Facilities.htm"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mdpi.com/1996-1944/14/1/203"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mdpi.com/2079-6412/11/3/287"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ssets.thermofisher.com/TFS-Assets/CAD/Product-Bulletins/D17000~.pdf" TargetMode="External"/><Relationship Id="rId2" Type="http://schemas.openxmlformats.org/officeDocument/2006/relationships/hyperlink" Target="https://cfamm.ucr.edu/media/126/download?attachment" TargetMode="External"/><Relationship Id="rId1" Type="http://schemas.openxmlformats.org/officeDocument/2006/relationships/slideLayout" Target="../slideLayouts/slideLayout2.xml"/><Relationship Id="rId5" Type="http://schemas.openxmlformats.org/officeDocument/2006/relationships/hyperlink" Target="https://doi.org/10.1088/1468-6996/16/2/025007" TargetMode="External"/><Relationship Id="rId4" Type="http://schemas.openxmlformats.org/officeDocument/2006/relationships/hyperlink" Target="https://doi.org/10.1088/1757-899x/109/1/012006"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ciencedirect-com.resursi.rtu.lv/science/article/pii/S0263224117304475?via%3Dihub"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ciencedirect-com.resursi.rtu.lv/science/article/pii/S002074031932917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pnas.org/doi/full/10.1073/pnas.050654410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ciencedirect-com.resursi.rtu.lv/science/article/pii/S0263224119302428"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179/136217110x12785889550028" TargetMode="External"/><Relationship Id="rId2" Type="http://schemas.openxmlformats.org/officeDocument/2006/relationships/hyperlink" Target="https://www.intechopen.com/chapters/30892" TargetMode="External"/><Relationship Id="rId1" Type="http://schemas.openxmlformats.org/officeDocument/2006/relationships/slideLayout" Target="../slideLayouts/slideLayout2.xml"/><Relationship Id="rId4" Type="http://schemas.openxmlformats.org/officeDocument/2006/relationships/hyperlink" Target="https://doi.org/10.1557/mrs.2014.305"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wcmatsci.yale.edu/xps"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ulvac-phi.com/en/surface-analysis/xp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sciencedirect-com.resursi.rtu.lv/science/article/pii/S0368204817301834#fig0015"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02/sia.2498" TargetMode="External"/><Relationship Id="rId7" Type="http://schemas.openxmlformats.org/officeDocument/2006/relationships/hyperlink" Target="https://doi.org/10.1016/j.cbpa.2011.07.012" TargetMode="External"/><Relationship Id="rId2" Type="http://schemas.openxmlformats.org/officeDocument/2006/relationships/hyperlink" Target="https://mmrc.caltech.edu/XPS%20Info/Practical%20Guides%20to%20XPS/Intro%20to%20XPS.pdf" TargetMode="External"/><Relationship Id="rId1" Type="http://schemas.openxmlformats.org/officeDocument/2006/relationships/slideLayout" Target="../slideLayouts/slideLayout2.xml"/><Relationship Id="rId6" Type="http://schemas.openxmlformats.org/officeDocument/2006/relationships/hyperlink" Target="https://doi.org/10.1002/sia.6025" TargetMode="External"/><Relationship Id="rId5" Type="http://schemas.openxmlformats.org/officeDocument/2006/relationships/hyperlink" Target="https://doi.org/10.3390/chemosensors3020070" TargetMode="External"/><Relationship Id="rId4" Type="http://schemas.openxmlformats.org/officeDocument/2006/relationships/hyperlink" Target="https://doi.org/10.1007/978-3-319-01360-2_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rimmgroup.net/research/xps/background/" TargetMode="Externa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leanenergywiki.org/index.php?title=File:Surface_electron_spectroscopies.jp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sciencedirect-com.resursi.rtu.lv/science/article/pii/S2666523923000193#:~:text=Ultraviolet%20photoelectron%20spectroscopy%20(UPS)%20is,electronics%2C%20optoelectronic%20devices%20and%20photovoltaic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ink-springer-com.resursi.rtu.lv/chapter/10.1007/978-981-10-6156-1_125"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016/j.progsurf.2008.10.002" TargetMode="External"/><Relationship Id="rId7" Type="http://schemas.openxmlformats.org/officeDocument/2006/relationships/hyperlink" Target="https://doi.org/10.1002/sia.6783" TargetMode="External"/><Relationship Id="rId2" Type="http://schemas.openxmlformats.org/officeDocument/2006/relationships/hyperlink" Target="https://mmrc.caltech.edu/XPS%20Info/571-UPS-Lecture1_005%20Scudiero.pdf" TargetMode="External"/><Relationship Id="rId1" Type="http://schemas.openxmlformats.org/officeDocument/2006/relationships/slideLayout" Target="../slideLayouts/slideLayout2.xml"/><Relationship Id="rId6" Type="http://schemas.openxmlformats.org/officeDocument/2006/relationships/hyperlink" Target="https://doi.org/10.1380/jsssj.32.3" TargetMode="External"/><Relationship Id="rId5" Type="http://schemas.openxmlformats.org/officeDocument/2006/relationships/hyperlink" Target="https://doi.org/10.1088/1361-6463/aa840f" TargetMode="External"/><Relationship Id="rId4" Type="http://schemas.openxmlformats.org/officeDocument/2006/relationships/hyperlink" Target="https://doi.org/10.1016/s0927-796x(01)00036-5"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jprd.com/index.php/journal/article/view/508"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xpsfitting.com/2009/03/auger-process-and-notation.html"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aths.tcd.ie/~bmurphy/thesis/thesisse1.html"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cambridge.org/core/journals/microscopy-today/article/auger-electron-spectroscopy-and-its-application-to-nanotechnology/334B5264648C6F219D33644CE5B8466B"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017/s1551929511000083" TargetMode="External"/><Relationship Id="rId2" Type="http://schemas.openxmlformats.org/officeDocument/2006/relationships/hyperlink" Target="https://doi.org/10.1016/s0142-9612(97)00224-x" TargetMode="External"/><Relationship Id="rId1" Type="http://schemas.openxmlformats.org/officeDocument/2006/relationships/slideLayout" Target="../slideLayouts/slideLayout2.xml"/><Relationship Id="rId4" Type="http://schemas.openxmlformats.org/officeDocument/2006/relationships/hyperlink" Target="https://doi.org/10.1016/b978-0-12-814182-3.00020-1"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ionoptika.com/tof-sim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indiveni.re/how-can-we-study-the-chemistry-of-a-surface-part-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4.xml.rels><?xml version="1.0" encoding="UTF-8" standalone="yes"?>
<Relationships xmlns="http://schemas.openxmlformats.org/package/2006/relationships"><Relationship Id="rId3" Type="http://schemas.openxmlformats.org/officeDocument/2006/relationships/hyperlink" Target="https://www.researchgate.net/publication/261595438_An_Introduction_to_Time-of-Flight_Secondary_Ion_Mass_Spectrometry_ToF-SIMS/figur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8" Type="http://schemas.openxmlformats.org/officeDocument/2006/relationships/hyperlink" Target="https://doi.org/10.1016/j.bbalip.2011.05.007" TargetMode="External"/><Relationship Id="rId3" Type="http://schemas.openxmlformats.org/officeDocument/2006/relationships/hyperlink" Target="https://serc.carleton.edu/msu_nanotech/methods/ToFSIMS.html#:~:text=(ToF%2DSIMS)-,Time%2Dof%2DFlight%20Secondary%20Ion%20Mass%20Spectrometry%20(ToF%2D,the%20surface%20(secondary%20ions)." TargetMode="External"/><Relationship Id="rId7" Type="http://schemas.openxmlformats.org/officeDocument/2006/relationships/hyperlink" Target="https://doi.org/10.1016/s0142-9612(03)00159-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179/1743284714y.0000000668" TargetMode="External"/><Relationship Id="rId5" Type="http://schemas.openxmlformats.org/officeDocument/2006/relationships/hyperlink" Target="https://www.researchgate.net/profile/Matthew-Linford/publication/261595438_An_Introduction_to_Time-of-Flight_Secondary_Ion_Mass_Spectrometry_ToF-SIMS/links/00b7d534bfeaea62b9000000/An-Introduction-to-Time-of-Flight-Secondary-Ion-Mass-Spectrometry-ToF-SIMS.pdf" TargetMode="External"/><Relationship Id="rId4" Type="http://schemas.openxmlformats.org/officeDocument/2006/relationships/hyperlink" Target="https://iopscience.iop.org/book/mono/978-1-6817-4088-1/chapter/bk978-1-6817-4088-1ch1"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mdpi.com/2079-4983/8/1/7"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ingentaconnect.com/content/asp/jbte/2016/00000006/00000007/art00006;jsessionid=1lqqbmmfe5k7j.x-ic-live-0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016/j.desal.2014.08.019" TargetMode="External"/><Relationship Id="rId2" Type="http://schemas.openxmlformats.org/officeDocument/2006/relationships/hyperlink" Target="https://doi.org/10.3390/jfb8010007" TargetMode="External"/><Relationship Id="rId1" Type="http://schemas.openxmlformats.org/officeDocument/2006/relationships/slideLayout" Target="../slideLayouts/slideLayout2.xml"/><Relationship Id="rId5" Type="http://schemas.openxmlformats.org/officeDocument/2006/relationships/hyperlink" Target="https://doi.org/10.3390/s20174784" TargetMode="External"/><Relationship Id="rId4" Type="http://schemas.openxmlformats.org/officeDocument/2006/relationships/hyperlink" Target="https://doi.org/10.1016/j.trac.2016.03.01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anoscience.com/techniques/atomic-force-microscopy/"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afmworkshop.com/newsletter/measuring-and-analyzing-force-distance-curves-with-atomic-force-microscopy"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nature.com/articles/nmeth.2602"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afmworkshop.com/images/news2019/01/Measuring-and-understanding-force-distance-curves-v2.pdf" TargetMode="External"/><Relationship Id="rId2" Type="http://schemas.openxmlformats.org/officeDocument/2006/relationships/hyperlink" Target="https://infoscience.epfl.ch/record/147743/files/" TargetMode="External"/><Relationship Id="rId1" Type="http://schemas.openxmlformats.org/officeDocument/2006/relationships/slideLayout" Target="../slideLayouts/slideLayout2.xml"/><Relationship Id="rId6" Type="http://schemas.openxmlformats.org/officeDocument/2006/relationships/hyperlink" Target="https://doi.org/10.7567/jjap.54.08la02" TargetMode="External"/><Relationship Id="rId5" Type="http://schemas.openxmlformats.org/officeDocument/2006/relationships/hyperlink" Target="https://doi.org/10.1021/acsabm.9b00973" TargetMode="External"/><Relationship Id="rId4" Type="http://schemas.openxmlformats.org/officeDocument/2006/relationships/hyperlink" Target="https://doi.org/10.1016/j.surfrep.2005.08.003"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earchgate.net/publication/322372582_P-GaSeN-MoS_2_Vertical_Heterostructures_Synthesized_by_van_der_Waals_Epitaxy_for_Photoresponse_Modulation"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researchgate.net/publication/312892723_Investigation_of_crystalline_silicon_solar_cells_at_the_nano-scale_using_scanning_probe_microscopy_techniques"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4309349" y="3429000"/>
            <a:ext cx="7501651" cy="1090938"/>
          </a:xfrm>
        </p:spPr>
        <p:txBody>
          <a:bodyPr anchor="b">
            <a:normAutofit/>
          </a:bodyPr>
          <a:lstStyle/>
          <a:p>
            <a:pPr algn="l"/>
            <a:r>
              <a:rPr lang="en-US" dirty="0">
                <a:solidFill>
                  <a:srgbClr val="FFFFFF"/>
                </a:solidFill>
              </a:rPr>
              <a:t>presentation</a:t>
            </a:r>
            <a:r>
              <a:rPr lang="sr-Latn-RS">
                <a:solidFill>
                  <a:srgbClr val="FFFFFF"/>
                </a:solidFill>
              </a:rPr>
              <a:t> title</a:t>
            </a:r>
            <a:endParaRPr lang="en-US" dirty="0">
              <a:solidFill>
                <a:srgbClr val="FFFFFF"/>
              </a:solidFill>
            </a:endParaRPr>
          </a:p>
        </p:txBody>
      </p:sp>
      <p:sp>
        <p:nvSpPr>
          <p:cNvPr id="3" name="Subtitle 2">
            <a:extLst>
              <a:ext uri="{FF2B5EF4-FFF2-40B4-BE49-F238E27FC236}">
                <a16:creationId xmlns:a16="http://schemas.microsoft.com/office/drawing/2014/main" id="{E9F6641D-ADF3-40BD-9BA3-E740E77C8826}"/>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Author(s)</a:t>
            </a:r>
          </a:p>
        </p:txBody>
      </p:sp>
      <p:grpSp>
        <p:nvGrpSpPr>
          <p:cNvPr id="7" name="Group 6">
            <a:extLst>
              <a:ext uri="{FF2B5EF4-FFF2-40B4-BE49-F238E27FC236}">
                <a16:creationId xmlns:a16="http://schemas.microsoft.com/office/drawing/2014/main" id="{532F7848-5434-EDD0-578F-15CBB3222993}"/>
              </a:ext>
            </a:extLst>
          </p:cNvPr>
          <p:cNvGrpSpPr/>
          <p:nvPr/>
        </p:nvGrpSpPr>
        <p:grpSpPr>
          <a:xfrm>
            <a:off x="0" y="-20259"/>
            <a:ext cx="12191980" cy="6858000"/>
            <a:chOff x="20" y="0"/>
            <a:chExt cx="12191980" cy="6858000"/>
          </a:xfrm>
        </p:grpSpPr>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2"/>
            <a:srcRect r="52444" b="-1"/>
            <a:stretch/>
          </p:blipFill>
          <p:spPr>
            <a:xfrm>
              <a:off x="20" y="0"/>
              <a:ext cx="12191980" cy="6858000"/>
            </a:xfrm>
            <a:prstGeom prst="rect">
              <a:avLst/>
            </a:prstGeom>
          </p:spPr>
        </p:pic>
        <p:sp>
          <p:nvSpPr>
            <p:cNvPr id="18" name="Rectangle 17">
              <a:extLst>
                <a:ext uri="{FF2B5EF4-FFF2-40B4-BE49-F238E27FC236}">
                  <a16:creationId xmlns:a16="http://schemas.microsoft.com/office/drawing/2014/main" id="{60F8F3A4-B05D-FBA0-54F5-D59449215248}"/>
                </a:ext>
              </a:extLst>
            </p:cNvPr>
            <p:cNvSpPr/>
            <p:nvPr/>
          </p:nvSpPr>
          <p:spPr>
            <a:xfrm>
              <a:off x="689145" y="5334700"/>
              <a:ext cx="11121874" cy="1203495"/>
            </a:xfrm>
            <a:prstGeom prst="rect">
              <a:avLst/>
            </a:prstGeom>
            <a:solidFill>
              <a:srgbClr val="3366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lnSpc>
                  <a:spcPct val="80000"/>
                </a:lnSpc>
                <a:spcBef>
                  <a:spcPct val="0"/>
                </a:spcBef>
                <a:spcAft>
                  <a:spcPts val="200"/>
                </a:spcAft>
                <a:buClr>
                  <a:schemeClr val="accent1"/>
                </a:buClr>
                <a:buSzPct val="100000"/>
              </a:pPr>
              <a:r>
                <a:rPr lang="en-US" sz="2800" b="1" spc="200" dirty="0">
                  <a:solidFill>
                    <a:srgbClr val="FFFFCC"/>
                  </a:solidFill>
                  <a:latin typeface="+mj-lt"/>
                  <a:ea typeface="+mj-ea"/>
                  <a:cs typeface="+mj-cs"/>
                </a:rPr>
                <a:t>Collaborative e-platform for innovation and educational enhancement in medical engineering - CALLME</a:t>
              </a:r>
            </a:p>
          </p:txBody>
        </p:sp>
        <p:pic>
          <p:nvPicPr>
            <p:cNvPr id="6" name="Picture 5">
              <a:extLst>
                <a:ext uri="{FF2B5EF4-FFF2-40B4-BE49-F238E27FC236}">
                  <a16:creationId xmlns:a16="http://schemas.microsoft.com/office/drawing/2014/main" id="{C9DB7991-C352-3F99-6F86-68314F7DBB64}"/>
                </a:ext>
              </a:extLst>
            </p:cNvPr>
            <p:cNvPicPr>
              <a:picLocks noChangeAspect="1"/>
            </p:cNvPicPr>
            <p:nvPr/>
          </p:nvPicPr>
          <p:blipFill>
            <a:blip r:embed="rId3"/>
            <a:stretch>
              <a:fillRect/>
            </a:stretch>
          </p:blipFill>
          <p:spPr>
            <a:xfrm>
              <a:off x="9488128" y="457358"/>
              <a:ext cx="2113067" cy="614372"/>
            </a:xfrm>
            <a:prstGeom prst="rect">
              <a:avLst/>
            </a:prstGeom>
          </p:spPr>
        </p:pic>
        <p:pic>
          <p:nvPicPr>
            <p:cNvPr id="4" name="Picture 3">
              <a:extLst>
                <a:ext uri="{FF2B5EF4-FFF2-40B4-BE49-F238E27FC236}">
                  <a16:creationId xmlns:a16="http://schemas.microsoft.com/office/drawing/2014/main" id="{9EC27E7C-990C-420A-106B-1F1AF6F10444}"/>
                </a:ext>
              </a:extLst>
            </p:cNvPr>
            <p:cNvPicPr>
              <a:picLocks noChangeAspect="1"/>
            </p:cNvPicPr>
            <p:nvPr/>
          </p:nvPicPr>
          <p:blipFill>
            <a:blip r:embed="rId4"/>
            <a:stretch>
              <a:fillRect/>
            </a:stretch>
          </p:blipFill>
          <p:spPr>
            <a:xfrm>
              <a:off x="186675" y="128179"/>
              <a:ext cx="3618410" cy="1033568"/>
            </a:xfrm>
            <a:prstGeom prst="rect">
              <a:avLst/>
            </a:prstGeom>
          </p:spPr>
        </p:pic>
      </p:grpSp>
      <p:sp>
        <p:nvSpPr>
          <p:cNvPr id="10" name="Slide Number Placeholder 9">
            <a:extLst>
              <a:ext uri="{FF2B5EF4-FFF2-40B4-BE49-F238E27FC236}">
                <a16:creationId xmlns:a16="http://schemas.microsoft.com/office/drawing/2014/main" id="{6008338D-6F9C-493D-5638-9B10EE92633D}"/>
              </a:ext>
            </a:extLst>
          </p:cNvPr>
          <p:cNvSpPr>
            <a:spLocks noGrp="1"/>
          </p:cNvSpPr>
          <p:nvPr>
            <p:ph type="sldNum" sz="quarter" idx="12"/>
          </p:nvPr>
        </p:nvSpPr>
        <p:spPr/>
        <p:txBody>
          <a:bodyPr/>
          <a:lstStyle/>
          <a:p>
            <a:fld id="{9F9F7A20-21C8-44A3-82EB-7AF6C8437540}" type="slidenum">
              <a:rPr lang="en-US" smtClean="0"/>
              <a:t>1</a:t>
            </a:fld>
            <a:endParaRPr lang="en-US"/>
          </a:p>
        </p:txBody>
      </p:sp>
      <p:sp>
        <p:nvSpPr>
          <p:cNvPr id="11" name="Title 1">
            <a:extLst>
              <a:ext uri="{FF2B5EF4-FFF2-40B4-BE49-F238E27FC236}">
                <a16:creationId xmlns:a16="http://schemas.microsoft.com/office/drawing/2014/main" id="{8EAF6A6D-8EA0-B765-F0FF-D08D0ADD7F1D}"/>
              </a:ext>
            </a:extLst>
          </p:cNvPr>
          <p:cNvSpPr txBox="1">
            <a:spLocks/>
          </p:cNvSpPr>
          <p:nvPr/>
        </p:nvSpPr>
        <p:spPr>
          <a:xfrm>
            <a:off x="1400641" y="1639115"/>
            <a:ext cx="9144000" cy="141658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a:solidFill>
                  <a:srgbClr val="7030A0"/>
                </a:solidFill>
                <a:latin typeface="Times New Roman" panose="02020603050405020304" pitchFamily="18" charset="0"/>
              </a:rPr>
              <a:t>Nanoscaled</a:t>
            </a:r>
            <a:r>
              <a:rPr lang="en-US" sz="4400" b="1" dirty="0">
                <a:solidFill>
                  <a:srgbClr val="7030A0"/>
                </a:solidFill>
                <a:latin typeface="Times New Roman" panose="02020603050405020304" pitchFamily="18" charset="0"/>
              </a:rPr>
              <a:t> characterization of surfaces of solid biomaterials</a:t>
            </a:r>
            <a:endParaRPr lang="en-US" sz="4400" b="1" dirty="0">
              <a:solidFill>
                <a:srgbClr val="7030A0"/>
              </a:solidFill>
            </a:endParaRPr>
          </a:p>
        </p:txBody>
      </p:sp>
      <p:sp>
        <p:nvSpPr>
          <p:cNvPr id="12" name="Subtitle 2">
            <a:extLst>
              <a:ext uri="{FF2B5EF4-FFF2-40B4-BE49-F238E27FC236}">
                <a16:creationId xmlns:a16="http://schemas.microsoft.com/office/drawing/2014/main" id="{AA82064B-0E27-4A87-3D11-DBC81B3C8485}"/>
              </a:ext>
            </a:extLst>
          </p:cNvPr>
          <p:cNvSpPr txBox="1">
            <a:spLocks/>
          </p:cNvSpPr>
          <p:nvPr/>
        </p:nvSpPr>
        <p:spPr>
          <a:xfrm>
            <a:off x="1400641" y="3108042"/>
            <a:ext cx="9144000" cy="2133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7030A0"/>
                </a:solidFill>
              </a:rPr>
              <a:t>Compiled by Hermanis Sorokins</a:t>
            </a:r>
            <a:br>
              <a:rPr lang="en-US" b="1" dirty="0">
                <a:solidFill>
                  <a:srgbClr val="7030A0"/>
                </a:solidFill>
              </a:rPr>
            </a:br>
            <a:br>
              <a:rPr lang="en-US" b="1" dirty="0">
                <a:solidFill>
                  <a:srgbClr val="7030A0"/>
                </a:solidFill>
              </a:rPr>
            </a:br>
            <a:r>
              <a:rPr lang="en-US" b="1" dirty="0">
                <a:solidFill>
                  <a:srgbClr val="7030A0"/>
                </a:solidFill>
              </a:rPr>
              <a:t>Riga Technical University, Faculty of Civil and Mechanical Engineering, Institute for Biomedical Engineering and Nanotechnology</a:t>
            </a:r>
            <a:br>
              <a:rPr lang="en-US" b="1" dirty="0">
                <a:solidFill>
                  <a:srgbClr val="7030A0"/>
                </a:solidFill>
              </a:rPr>
            </a:br>
            <a:r>
              <a:rPr lang="en-US" b="1" dirty="0">
                <a:solidFill>
                  <a:srgbClr val="7030A0"/>
                </a:solidFill>
              </a:rPr>
              <a:t>2024</a:t>
            </a:r>
          </a:p>
        </p:txBody>
      </p:sp>
    </p:spTree>
    <p:extLst>
      <p:ext uri="{BB962C8B-B14F-4D97-AF65-F5344CB8AC3E}">
        <p14:creationId xmlns:p14="http://schemas.microsoft.com/office/powerpoint/2010/main" val="280625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EFF4-8F55-BD3C-3383-9C7BAE9D31A7}"/>
              </a:ext>
            </a:extLst>
          </p:cNvPr>
          <p:cNvSpPr>
            <a:spLocks noGrp="1"/>
          </p:cNvSpPr>
          <p:nvPr>
            <p:ph type="title"/>
          </p:nvPr>
        </p:nvSpPr>
        <p:spPr/>
        <p:txBody>
          <a:bodyPr/>
          <a:lstStyle/>
          <a:p>
            <a:r>
              <a:rPr lang="en-US" sz="4400" dirty="0"/>
              <a:t>Surface Characteristics</a:t>
            </a:r>
            <a:endParaRPr lang="en-US" dirty="0"/>
          </a:p>
        </p:txBody>
      </p:sp>
      <p:sp>
        <p:nvSpPr>
          <p:cNvPr id="3" name="Content Placeholder 2">
            <a:extLst>
              <a:ext uri="{FF2B5EF4-FFF2-40B4-BE49-F238E27FC236}">
                <a16:creationId xmlns:a16="http://schemas.microsoft.com/office/drawing/2014/main" id="{9B0951F6-F0C4-C796-5058-40599AA18BAC}"/>
              </a:ext>
            </a:extLst>
          </p:cNvPr>
          <p:cNvSpPr>
            <a:spLocks noGrp="1"/>
          </p:cNvSpPr>
          <p:nvPr>
            <p:ph idx="1"/>
          </p:nvPr>
        </p:nvSpPr>
        <p:spPr/>
        <p:txBody>
          <a:bodyPr>
            <a:normAutofit/>
          </a:bodyPr>
          <a:lstStyle/>
          <a:p>
            <a:r>
              <a:rPr lang="en-US" dirty="0"/>
              <a:t>All the listed key characteristics are directly related to the surface characteristics of a solid biomaterial</a:t>
            </a:r>
            <a:endParaRPr lang="en-US" i="0" dirty="0">
              <a:effectLst/>
              <a:latin typeface="Söhne"/>
            </a:endParaRPr>
          </a:p>
          <a:p>
            <a:pPr lvl="1"/>
            <a:r>
              <a:rPr lang="en-US" i="0" dirty="0">
                <a:effectLst/>
                <a:latin typeface="Söhne"/>
              </a:rPr>
              <a:t>Corrosion Resistance</a:t>
            </a:r>
          </a:p>
          <a:p>
            <a:pPr lvl="2"/>
            <a:r>
              <a:rPr lang="en-US" dirty="0">
                <a:latin typeface="Söhne"/>
              </a:rPr>
              <a:t>The </a:t>
            </a:r>
            <a:r>
              <a:rPr lang="en-US" i="1" u="sng" dirty="0">
                <a:latin typeface="Söhne"/>
              </a:rPr>
              <a:t>surface of metallic implants must be corrosion-resistant </a:t>
            </a:r>
            <a:r>
              <a:rPr lang="en-US" dirty="0">
                <a:latin typeface="Söhne"/>
              </a:rPr>
              <a:t>to endure the corrosive environment of bodily fluids, ensuring long-term longevity and structural integrity</a:t>
            </a:r>
          </a:p>
          <a:p>
            <a:pPr lvl="1"/>
            <a:r>
              <a:rPr lang="en-US" i="0" dirty="0">
                <a:effectLst/>
                <a:latin typeface="Söhne"/>
              </a:rPr>
              <a:t>Wear Resistance</a:t>
            </a:r>
          </a:p>
          <a:p>
            <a:pPr lvl="2"/>
            <a:r>
              <a:rPr lang="en-US" i="0" dirty="0">
                <a:effectLst/>
                <a:latin typeface="Söhne"/>
              </a:rPr>
              <a:t>Implants, especially those in joints, may undergo mechanical wear from repeated movement, and </a:t>
            </a:r>
            <a:r>
              <a:rPr lang="en-US" i="1" u="sng" dirty="0">
                <a:effectLst/>
                <a:latin typeface="Söhne"/>
              </a:rPr>
              <a:t>a wear-resistant surface can extend the implant's lifespan while minimizing the generation of wear debris</a:t>
            </a:r>
          </a:p>
          <a:p>
            <a:pPr lvl="1"/>
            <a:r>
              <a:rPr lang="en-US" i="0" dirty="0">
                <a:effectLst/>
                <a:latin typeface="Söhne"/>
              </a:rPr>
              <a:t>Mechanical Stability</a:t>
            </a:r>
          </a:p>
          <a:p>
            <a:pPr lvl="2"/>
            <a:r>
              <a:rPr lang="en-US" dirty="0">
                <a:latin typeface="Söhne"/>
              </a:rPr>
              <a:t>Appropriate </a:t>
            </a:r>
            <a:r>
              <a:rPr lang="en-US" i="1" u="sng" dirty="0">
                <a:latin typeface="Söhne"/>
              </a:rPr>
              <a:t>surface treatments and coatings can enhance structural integrity</a:t>
            </a:r>
            <a:r>
              <a:rPr lang="en-US" dirty="0">
                <a:latin typeface="Söhne"/>
              </a:rPr>
              <a:t>, mitigating issues like fracture or failure.</a:t>
            </a:r>
          </a:p>
        </p:txBody>
      </p:sp>
      <p:sp>
        <p:nvSpPr>
          <p:cNvPr id="5" name="Slide Number Placeholder 4">
            <a:extLst>
              <a:ext uri="{FF2B5EF4-FFF2-40B4-BE49-F238E27FC236}">
                <a16:creationId xmlns:a16="http://schemas.microsoft.com/office/drawing/2014/main" id="{FF626B07-2F39-9A64-CF34-E77E509DEC65}"/>
              </a:ext>
            </a:extLst>
          </p:cNvPr>
          <p:cNvSpPr>
            <a:spLocks noGrp="1"/>
          </p:cNvSpPr>
          <p:nvPr>
            <p:ph type="sldNum" sz="quarter" idx="12"/>
          </p:nvPr>
        </p:nvSpPr>
        <p:spPr/>
        <p:txBody>
          <a:bodyPr/>
          <a:lstStyle/>
          <a:p>
            <a:fld id="{C1934BC5-F4F7-4358-8C2B-8BFE237F92F9}" type="slidenum">
              <a:rPr lang="en-US" smtClean="0"/>
              <a:t>10</a:t>
            </a:fld>
            <a:endParaRPr lang="en-US"/>
          </a:p>
        </p:txBody>
      </p:sp>
    </p:spTree>
    <p:extLst>
      <p:ext uri="{BB962C8B-B14F-4D97-AF65-F5344CB8AC3E}">
        <p14:creationId xmlns:p14="http://schemas.microsoft.com/office/powerpoint/2010/main" val="3286035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A50A-A6D5-E7D3-F607-33CD23C31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6EF81-7025-31F7-C886-07A3B201719B}"/>
              </a:ext>
            </a:extLst>
          </p:cNvPr>
          <p:cNvSpPr>
            <a:spLocks noGrp="1"/>
          </p:cNvSpPr>
          <p:nvPr>
            <p:ph type="title"/>
          </p:nvPr>
        </p:nvSpPr>
        <p:spPr/>
        <p:txBody>
          <a:bodyPr/>
          <a:lstStyle/>
          <a:p>
            <a:r>
              <a:rPr lang="en-US" dirty="0"/>
              <a:t>Kelvin Probe Force Microscopy (KPFM)</a:t>
            </a:r>
          </a:p>
        </p:txBody>
      </p:sp>
      <p:sp>
        <p:nvSpPr>
          <p:cNvPr id="3" name="Content Placeholder 2">
            <a:extLst>
              <a:ext uri="{FF2B5EF4-FFF2-40B4-BE49-F238E27FC236}">
                <a16:creationId xmlns:a16="http://schemas.microsoft.com/office/drawing/2014/main" id="{96EC0813-08CA-1C47-D3FF-679D22A79EBA}"/>
              </a:ext>
            </a:extLst>
          </p:cNvPr>
          <p:cNvSpPr>
            <a:spLocks noGrp="1"/>
          </p:cNvSpPr>
          <p:nvPr>
            <p:ph idx="1"/>
          </p:nvPr>
        </p:nvSpPr>
        <p:spPr>
          <a:xfrm>
            <a:off x="838200" y="1825625"/>
            <a:ext cx="10515600" cy="4667250"/>
          </a:xfrm>
        </p:spPr>
        <p:txBody>
          <a:bodyPr>
            <a:normAutofit/>
          </a:bodyPr>
          <a:lstStyle/>
          <a:p>
            <a:r>
              <a:rPr lang="en-US" b="1" dirty="0"/>
              <a:t>Advantages:</a:t>
            </a:r>
          </a:p>
          <a:p>
            <a:pPr lvl="1"/>
            <a:r>
              <a:rPr lang="en-US" dirty="0"/>
              <a:t>Provides nanoscale resolution of surface potential variations</a:t>
            </a:r>
          </a:p>
          <a:p>
            <a:pPr lvl="1"/>
            <a:r>
              <a:rPr lang="en-US" dirty="0"/>
              <a:t>Non-destructive technique that can be performed under ambient conditions</a:t>
            </a:r>
          </a:p>
          <a:p>
            <a:pPr lvl="1"/>
            <a:r>
              <a:rPr lang="en-US" dirty="0"/>
              <a:t>Compatible with a wide range of materials and sample environments</a:t>
            </a:r>
          </a:p>
          <a:p>
            <a:r>
              <a:rPr lang="en-US" b="1" dirty="0"/>
              <a:t>Limitations:</a:t>
            </a:r>
          </a:p>
          <a:p>
            <a:pPr lvl="1"/>
            <a:r>
              <a:rPr lang="en-US" dirty="0"/>
              <a:t>Requires careful calibration and optimization to ensure accurate surface potential measurements</a:t>
            </a:r>
          </a:p>
          <a:p>
            <a:pPr lvl="1"/>
            <a:r>
              <a:rPr lang="en-US" dirty="0"/>
              <a:t>Sensitivity to environmental factors such as temperature and humidity may affect measurements</a:t>
            </a:r>
          </a:p>
          <a:p>
            <a:pPr lvl="1"/>
            <a:r>
              <a:rPr lang="en-US" dirty="0"/>
              <a:t>Limited to surface characterization and cannot probe bulk electrical properties</a:t>
            </a:r>
          </a:p>
        </p:txBody>
      </p:sp>
      <p:sp>
        <p:nvSpPr>
          <p:cNvPr id="5" name="Slide Number Placeholder 4">
            <a:extLst>
              <a:ext uri="{FF2B5EF4-FFF2-40B4-BE49-F238E27FC236}">
                <a16:creationId xmlns:a16="http://schemas.microsoft.com/office/drawing/2014/main" id="{582D8E14-7DC6-8AED-39C1-99774A216664}"/>
              </a:ext>
            </a:extLst>
          </p:cNvPr>
          <p:cNvSpPr>
            <a:spLocks noGrp="1"/>
          </p:cNvSpPr>
          <p:nvPr>
            <p:ph type="sldNum" sz="quarter" idx="12"/>
          </p:nvPr>
        </p:nvSpPr>
        <p:spPr/>
        <p:txBody>
          <a:bodyPr/>
          <a:lstStyle/>
          <a:p>
            <a:fld id="{C1934BC5-F4F7-4358-8C2B-8BFE237F92F9}" type="slidenum">
              <a:rPr lang="en-US" smtClean="0"/>
              <a:t>100</a:t>
            </a:fld>
            <a:endParaRPr lang="en-US"/>
          </a:p>
        </p:txBody>
      </p:sp>
    </p:spTree>
    <p:extLst>
      <p:ext uri="{BB962C8B-B14F-4D97-AF65-F5344CB8AC3E}">
        <p14:creationId xmlns:p14="http://schemas.microsoft.com/office/powerpoint/2010/main" val="38789057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5E9B-AF7A-2BE1-4064-568D69FDB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1297A-6A22-475F-3044-1704AE9DAB09}"/>
              </a:ext>
            </a:extLst>
          </p:cNvPr>
          <p:cNvSpPr>
            <a:spLocks noGrp="1"/>
          </p:cNvSpPr>
          <p:nvPr>
            <p:ph type="title"/>
          </p:nvPr>
        </p:nvSpPr>
        <p:spPr/>
        <p:txBody>
          <a:bodyPr/>
          <a:lstStyle/>
          <a:p>
            <a:r>
              <a:rPr lang="en-US" dirty="0"/>
              <a:t>Kelvin Probe Force Microscopy (KPFM)</a:t>
            </a:r>
          </a:p>
        </p:txBody>
      </p:sp>
      <p:pic>
        <p:nvPicPr>
          <p:cNvPr id="5" name="Content Placeholder 4" descr="A close-up of several images of a substance&#10;&#10;Description automatically generated">
            <a:hlinkClick r:id="rId3"/>
            <a:extLst>
              <a:ext uri="{FF2B5EF4-FFF2-40B4-BE49-F238E27FC236}">
                <a16:creationId xmlns:a16="http://schemas.microsoft.com/office/drawing/2014/main" id="{FBC139C6-155D-31CD-6FFF-06CF2DD252A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02080" y="1334563"/>
            <a:ext cx="9387840" cy="5158312"/>
          </a:xfrm>
        </p:spPr>
      </p:pic>
      <p:sp>
        <p:nvSpPr>
          <p:cNvPr id="4" name="Slide Number Placeholder 3">
            <a:extLst>
              <a:ext uri="{FF2B5EF4-FFF2-40B4-BE49-F238E27FC236}">
                <a16:creationId xmlns:a16="http://schemas.microsoft.com/office/drawing/2014/main" id="{3364C171-D32D-781A-59A6-C489102D4822}"/>
              </a:ext>
            </a:extLst>
          </p:cNvPr>
          <p:cNvSpPr>
            <a:spLocks noGrp="1"/>
          </p:cNvSpPr>
          <p:nvPr>
            <p:ph type="sldNum" sz="quarter" idx="12"/>
          </p:nvPr>
        </p:nvSpPr>
        <p:spPr/>
        <p:txBody>
          <a:bodyPr/>
          <a:lstStyle/>
          <a:p>
            <a:fld id="{C1934BC5-F4F7-4358-8C2B-8BFE237F92F9}" type="slidenum">
              <a:rPr lang="en-US" smtClean="0"/>
              <a:t>101</a:t>
            </a:fld>
            <a:endParaRPr lang="en-US"/>
          </a:p>
        </p:txBody>
      </p:sp>
    </p:spTree>
    <p:extLst>
      <p:ext uri="{BB962C8B-B14F-4D97-AF65-F5344CB8AC3E}">
        <p14:creationId xmlns:p14="http://schemas.microsoft.com/office/powerpoint/2010/main" val="240335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D2282-BB7A-5BCE-B1B4-2E2A9EF4E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E8E95-B79C-FAC5-D604-A2EB739324E9}"/>
              </a:ext>
            </a:extLst>
          </p:cNvPr>
          <p:cNvSpPr>
            <a:spLocks noGrp="1"/>
          </p:cNvSpPr>
          <p:nvPr>
            <p:ph type="title"/>
          </p:nvPr>
        </p:nvSpPr>
        <p:spPr/>
        <p:txBody>
          <a:bodyPr/>
          <a:lstStyle/>
          <a:p>
            <a:r>
              <a:rPr lang="en-US" dirty="0"/>
              <a:t>Kelvin Probe Force Microscopy (KPFM)</a:t>
            </a:r>
          </a:p>
        </p:txBody>
      </p:sp>
      <p:sp>
        <p:nvSpPr>
          <p:cNvPr id="3" name="Content Placeholder 2">
            <a:extLst>
              <a:ext uri="{FF2B5EF4-FFF2-40B4-BE49-F238E27FC236}">
                <a16:creationId xmlns:a16="http://schemas.microsoft.com/office/drawing/2014/main" id="{10F450C0-06D1-27A9-B6EA-CD010239A7BB}"/>
              </a:ext>
            </a:extLst>
          </p:cNvPr>
          <p:cNvSpPr>
            <a:spLocks noGrp="1"/>
          </p:cNvSpPr>
          <p:nvPr>
            <p:ph idx="1"/>
          </p:nvPr>
        </p:nvSpPr>
        <p:spPr>
          <a:xfrm>
            <a:off x="838200" y="1825625"/>
            <a:ext cx="10515600" cy="4351338"/>
          </a:xfrm>
        </p:spPr>
        <p:txBody>
          <a:bodyPr>
            <a:normAutofit fontScale="92500" lnSpcReduction="20000"/>
          </a:bodyPr>
          <a:lstStyle/>
          <a:p>
            <a:r>
              <a:rPr lang="en-US" b="1" dirty="0"/>
              <a:t>Further Reading:</a:t>
            </a:r>
          </a:p>
          <a:p>
            <a:pPr lvl="1"/>
            <a:r>
              <a:rPr lang="en-US" dirty="0"/>
              <a:t>Park Systems (n.d.).</a:t>
            </a:r>
            <a:r>
              <a:rPr lang="en-US" b="1" dirty="0"/>
              <a:t> Kelvin Probe Force Microscopy (KPFM).</a:t>
            </a:r>
            <a:r>
              <a:rPr lang="en-US" dirty="0"/>
              <a:t> </a:t>
            </a:r>
            <a:r>
              <a:rPr lang="en-US" dirty="0">
                <a:hlinkClick r:id="rId2"/>
              </a:rPr>
              <a:t>https://www.parksystems.com/index.php/park-spm-modes/93-dielectric-piezoelectric/232-kelvin-probe-force-microscopy-kpfm</a:t>
            </a:r>
            <a:endParaRPr lang="en-US" dirty="0"/>
          </a:p>
          <a:p>
            <a:pPr lvl="1"/>
            <a:r>
              <a:rPr lang="en-US" dirty="0">
                <a:effectLst/>
              </a:rPr>
              <a:t>Jankov, I. R., Goldman, I. D., &amp; </a:t>
            </a:r>
            <a:r>
              <a:rPr lang="en-US" dirty="0" err="1">
                <a:effectLst/>
              </a:rPr>
              <a:t>Szente</a:t>
            </a:r>
            <a:r>
              <a:rPr lang="en-US" dirty="0">
                <a:effectLst/>
              </a:rPr>
              <a:t>, R. N. (2000, August 22). </a:t>
            </a:r>
            <a:r>
              <a:rPr lang="en-US" b="1" dirty="0">
                <a:effectLst/>
              </a:rPr>
              <a:t>Principles of the Kelvin Probe Force Microscopy. </a:t>
            </a:r>
            <a:r>
              <a:rPr lang="en-US" dirty="0">
                <a:effectLst/>
                <a:hlinkClick r:id="rId3"/>
              </a:rPr>
              <a:t>https://www.sbfisica.org.br/rbef/pdf/v22_503.pdf</a:t>
            </a:r>
            <a:endParaRPr lang="en-US" dirty="0"/>
          </a:p>
          <a:p>
            <a:pPr lvl="1"/>
            <a:r>
              <a:rPr lang="en-US" dirty="0"/>
              <a:t>Melitz, W., Shen, J., Kummel, A. C., &amp; Lee, S. (2011). </a:t>
            </a:r>
            <a:r>
              <a:rPr lang="en-US" b="1" dirty="0"/>
              <a:t>Kelvin Probe Force Microscopy and its Application. </a:t>
            </a:r>
            <a:r>
              <a:rPr lang="en-US" dirty="0"/>
              <a:t>Surface Science Reports, 66(1), 1–27. </a:t>
            </a:r>
            <a:r>
              <a:rPr lang="en-US" dirty="0">
                <a:hlinkClick r:id="rId4"/>
              </a:rPr>
              <a:t>http://kummelgroup.ucsd.edu/pubs/paper/110.pdf</a:t>
            </a:r>
            <a:endParaRPr lang="en-US" dirty="0"/>
          </a:p>
          <a:p>
            <a:pPr lvl="1"/>
            <a:r>
              <a:rPr lang="en-US" dirty="0">
                <a:effectLst/>
              </a:rPr>
              <a:t>Palermo, V., Palma, M., &amp; </a:t>
            </a:r>
            <a:r>
              <a:rPr lang="en-US" dirty="0" err="1">
                <a:effectLst/>
              </a:rPr>
              <a:t>Samorì</a:t>
            </a:r>
            <a:r>
              <a:rPr lang="en-US" dirty="0">
                <a:effectLst/>
              </a:rPr>
              <a:t>, P. (2006). </a:t>
            </a:r>
            <a:r>
              <a:rPr lang="en-US" b="1" dirty="0">
                <a:effectLst/>
              </a:rPr>
              <a:t>Electronic characterization of organic thin films by Kelvin Probe Force Microscopy. </a:t>
            </a:r>
            <a:r>
              <a:rPr lang="en-US" i="1" dirty="0">
                <a:effectLst/>
              </a:rPr>
              <a:t>Advanced Materials</a:t>
            </a:r>
            <a:r>
              <a:rPr lang="en-US" dirty="0">
                <a:effectLst/>
              </a:rPr>
              <a:t>, </a:t>
            </a:r>
            <a:r>
              <a:rPr lang="en-US" i="1" dirty="0">
                <a:effectLst/>
              </a:rPr>
              <a:t>18</a:t>
            </a:r>
            <a:r>
              <a:rPr lang="en-US" dirty="0">
                <a:effectLst/>
              </a:rPr>
              <a:t>(2), 145–164. </a:t>
            </a:r>
            <a:r>
              <a:rPr lang="en-US" dirty="0">
                <a:effectLst/>
                <a:hlinkClick r:id="rId5"/>
              </a:rPr>
              <a:t>https://doi.org/10.1002/adma.200501394</a:t>
            </a:r>
            <a:endParaRPr lang="en-US" dirty="0"/>
          </a:p>
          <a:p>
            <a:pPr lvl="1"/>
            <a:r>
              <a:rPr lang="en-US" dirty="0">
                <a:effectLst/>
              </a:rPr>
              <a:t>Lee, H., Lee, W., Lee, J. H., &amp; Yoon, D. S. (2016). </a:t>
            </a:r>
            <a:r>
              <a:rPr lang="en-US" b="1" dirty="0">
                <a:effectLst/>
              </a:rPr>
              <a:t>Surface potential analysis of nanoscale biomaterials and devices using Kelvin Probe Force Microscopy. </a:t>
            </a:r>
            <a:r>
              <a:rPr lang="en-US" i="1" dirty="0">
                <a:effectLst/>
              </a:rPr>
              <a:t>Journal of Nanomaterials</a:t>
            </a:r>
            <a:r>
              <a:rPr lang="en-US" dirty="0">
                <a:effectLst/>
              </a:rPr>
              <a:t>, </a:t>
            </a:r>
            <a:r>
              <a:rPr lang="en-US" i="1" dirty="0">
                <a:effectLst/>
              </a:rPr>
              <a:t>2016</a:t>
            </a:r>
            <a:r>
              <a:rPr lang="en-US" dirty="0">
                <a:effectLst/>
              </a:rPr>
              <a:t>, 1–21. </a:t>
            </a:r>
            <a:r>
              <a:rPr lang="en-US" dirty="0">
                <a:effectLst/>
                <a:hlinkClick r:id="rId6"/>
              </a:rPr>
              <a:t>https://doi.org/10.1155/2016/4209130</a:t>
            </a:r>
            <a:endParaRPr lang="en-US" dirty="0">
              <a:effectLst/>
            </a:endParaRPr>
          </a:p>
        </p:txBody>
      </p:sp>
      <p:sp>
        <p:nvSpPr>
          <p:cNvPr id="5" name="Slide Number Placeholder 4">
            <a:extLst>
              <a:ext uri="{FF2B5EF4-FFF2-40B4-BE49-F238E27FC236}">
                <a16:creationId xmlns:a16="http://schemas.microsoft.com/office/drawing/2014/main" id="{92F65E2F-DE72-0EF0-C3AC-9845E7E9EF4E}"/>
              </a:ext>
            </a:extLst>
          </p:cNvPr>
          <p:cNvSpPr>
            <a:spLocks noGrp="1"/>
          </p:cNvSpPr>
          <p:nvPr>
            <p:ph type="sldNum" sz="quarter" idx="12"/>
          </p:nvPr>
        </p:nvSpPr>
        <p:spPr/>
        <p:txBody>
          <a:bodyPr/>
          <a:lstStyle/>
          <a:p>
            <a:fld id="{C1934BC5-F4F7-4358-8C2B-8BFE237F92F9}" type="slidenum">
              <a:rPr lang="en-US" smtClean="0"/>
              <a:t>102</a:t>
            </a:fld>
            <a:endParaRPr lang="en-US"/>
          </a:p>
        </p:txBody>
      </p:sp>
    </p:spTree>
    <p:extLst>
      <p:ext uri="{BB962C8B-B14F-4D97-AF65-F5344CB8AC3E}">
        <p14:creationId xmlns:p14="http://schemas.microsoft.com/office/powerpoint/2010/main" val="5647661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32CAE-171A-43A6-8A09-A5827AA57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301E2-028A-A921-E7D0-6436DCB15E22}"/>
              </a:ext>
            </a:extLst>
          </p:cNvPr>
          <p:cNvSpPr>
            <a:spLocks noGrp="1"/>
          </p:cNvSpPr>
          <p:nvPr>
            <p:ph type="title"/>
          </p:nvPr>
        </p:nvSpPr>
        <p:spPr/>
        <p:txBody>
          <a:bodyPr/>
          <a:lstStyle/>
          <a:p>
            <a:r>
              <a:rPr lang="en-US" dirty="0"/>
              <a:t>Scanning Tunneling Microscopy (STM)</a:t>
            </a:r>
          </a:p>
        </p:txBody>
      </p:sp>
      <p:sp>
        <p:nvSpPr>
          <p:cNvPr id="3" name="Content Placeholder 2">
            <a:extLst>
              <a:ext uri="{FF2B5EF4-FFF2-40B4-BE49-F238E27FC236}">
                <a16:creationId xmlns:a16="http://schemas.microsoft.com/office/drawing/2014/main" id="{1E47BBF3-387D-9335-56F8-8AA10FEA8641}"/>
              </a:ext>
            </a:extLst>
          </p:cNvPr>
          <p:cNvSpPr>
            <a:spLocks noGrp="1"/>
          </p:cNvSpPr>
          <p:nvPr>
            <p:ph idx="1"/>
          </p:nvPr>
        </p:nvSpPr>
        <p:spPr>
          <a:xfrm>
            <a:off x="838200" y="1825625"/>
            <a:ext cx="6559062" cy="4351338"/>
          </a:xfrm>
        </p:spPr>
        <p:txBody>
          <a:bodyPr>
            <a:normAutofit fontScale="85000" lnSpcReduction="20000"/>
          </a:bodyPr>
          <a:lstStyle/>
          <a:p>
            <a:r>
              <a:rPr lang="en-US" b="1" dirty="0"/>
              <a:t>Overview:</a:t>
            </a:r>
          </a:p>
          <a:p>
            <a:pPr lvl="1"/>
            <a:r>
              <a:rPr lang="en-US" dirty="0"/>
              <a:t>STM is an advanced imaging technique used in scientific research</a:t>
            </a:r>
          </a:p>
          <a:p>
            <a:pPr lvl="1"/>
            <a:r>
              <a:rPr lang="en-US" dirty="0"/>
              <a:t>It enables scientists to see and manipulate individual atoms and molecules on surfaces</a:t>
            </a:r>
          </a:p>
          <a:p>
            <a:pPr lvl="1"/>
            <a:r>
              <a:rPr lang="en-US" dirty="0"/>
              <a:t>Developed in the 1980s, it has become a key tool in physics, chemistry, materials science, and nanotechnology</a:t>
            </a:r>
          </a:p>
          <a:p>
            <a:r>
              <a:rPr lang="en-US" b="1" dirty="0"/>
              <a:t>Principle of Operation:</a:t>
            </a:r>
          </a:p>
          <a:p>
            <a:pPr lvl="1"/>
            <a:r>
              <a:rPr lang="en-US" dirty="0"/>
              <a:t>STM works by positioning a sharp metallic tip very close to a sample surface</a:t>
            </a:r>
          </a:p>
          <a:p>
            <a:pPr lvl="1"/>
            <a:r>
              <a:rPr lang="en-US" dirty="0"/>
              <a:t>Applying a small voltage between the tip and the sample causes electrons to tunnel between them</a:t>
            </a:r>
          </a:p>
          <a:p>
            <a:pPr lvl="1"/>
            <a:r>
              <a:rPr lang="en-US" dirty="0"/>
              <a:t>The resulting electric current is sensitive to the tip-sample distance, allowing precise measurements</a:t>
            </a:r>
          </a:p>
        </p:txBody>
      </p:sp>
      <p:pic>
        <p:nvPicPr>
          <p:cNvPr id="4" name="Picture 3">
            <a:hlinkClick r:id="rId3"/>
            <a:extLst>
              <a:ext uri="{FF2B5EF4-FFF2-40B4-BE49-F238E27FC236}">
                <a16:creationId xmlns:a16="http://schemas.microsoft.com/office/drawing/2014/main" id="{0A5A7B06-24D0-125A-E53E-96C8C5B4C3F6}"/>
              </a:ext>
            </a:extLst>
          </p:cNvPr>
          <p:cNvPicPr>
            <a:picLocks noChangeAspect="1"/>
          </p:cNvPicPr>
          <p:nvPr/>
        </p:nvPicPr>
        <p:blipFill>
          <a:blip r:embed="rId4"/>
          <a:stretch>
            <a:fillRect/>
          </a:stretch>
        </p:blipFill>
        <p:spPr>
          <a:xfrm>
            <a:off x="7185200" y="1690688"/>
            <a:ext cx="5006800" cy="4024998"/>
          </a:xfrm>
          <a:prstGeom prst="rect">
            <a:avLst/>
          </a:prstGeom>
        </p:spPr>
      </p:pic>
      <p:sp>
        <p:nvSpPr>
          <p:cNvPr id="6" name="Slide Number Placeholder 5">
            <a:extLst>
              <a:ext uri="{FF2B5EF4-FFF2-40B4-BE49-F238E27FC236}">
                <a16:creationId xmlns:a16="http://schemas.microsoft.com/office/drawing/2014/main" id="{19B9711B-771A-858A-285D-FD95AD1A134E}"/>
              </a:ext>
            </a:extLst>
          </p:cNvPr>
          <p:cNvSpPr>
            <a:spLocks noGrp="1"/>
          </p:cNvSpPr>
          <p:nvPr>
            <p:ph type="sldNum" sz="quarter" idx="12"/>
          </p:nvPr>
        </p:nvSpPr>
        <p:spPr/>
        <p:txBody>
          <a:bodyPr/>
          <a:lstStyle/>
          <a:p>
            <a:fld id="{C1934BC5-F4F7-4358-8C2B-8BFE237F92F9}" type="slidenum">
              <a:rPr lang="en-US" smtClean="0"/>
              <a:t>103</a:t>
            </a:fld>
            <a:endParaRPr lang="en-US"/>
          </a:p>
        </p:txBody>
      </p:sp>
    </p:spTree>
    <p:extLst>
      <p:ext uri="{BB962C8B-B14F-4D97-AF65-F5344CB8AC3E}">
        <p14:creationId xmlns:p14="http://schemas.microsoft.com/office/powerpoint/2010/main" val="14562794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78A7-C5A7-03FB-1BB8-0494ACB9F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D2AE8-286C-0AD4-7479-365285308A0C}"/>
              </a:ext>
            </a:extLst>
          </p:cNvPr>
          <p:cNvSpPr>
            <a:spLocks noGrp="1"/>
          </p:cNvSpPr>
          <p:nvPr>
            <p:ph type="title"/>
          </p:nvPr>
        </p:nvSpPr>
        <p:spPr/>
        <p:txBody>
          <a:bodyPr/>
          <a:lstStyle/>
          <a:p>
            <a:r>
              <a:rPr lang="en-US" dirty="0"/>
              <a:t>Scanning Tunneling Microscopy (STM)</a:t>
            </a:r>
          </a:p>
        </p:txBody>
      </p:sp>
      <p:sp>
        <p:nvSpPr>
          <p:cNvPr id="3" name="Content Placeholder 2">
            <a:extLst>
              <a:ext uri="{FF2B5EF4-FFF2-40B4-BE49-F238E27FC236}">
                <a16:creationId xmlns:a16="http://schemas.microsoft.com/office/drawing/2014/main" id="{A3247824-6BE6-3BE5-2459-8276158FF19A}"/>
              </a:ext>
            </a:extLst>
          </p:cNvPr>
          <p:cNvSpPr>
            <a:spLocks noGrp="1"/>
          </p:cNvSpPr>
          <p:nvPr>
            <p:ph idx="1"/>
          </p:nvPr>
        </p:nvSpPr>
        <p:spPr>
          <a:xfrm>
            <a:off x="838200" y="1825625"/>
            <a:ext cx="6090138" cy="4351338"/>
          </a:xfrm>
        </p:spPr>
        <p:txBody>
          <a:bodyPr>
            <a:normAutofit fontScale="85000" lnSpcReduction="20000"/>
          </a:bodyPr>
          <a:lstStyle/>
          <a:p>
            <a:r>
              <a:rPr lang="en-US" b="1" dirty="0"/>
              <a:t>Modes of Operation:</a:t>
            </a:r>
          </a:p>
          <a:p>
            <a:pPr lvl="1"/>
            <a:r>
              <a:rPr lang="en-US" b="1" dirty="0"/>
              <a:t>Constant Height Mode: </a:t>
            </a:r>
            <a:r>
              <a:rPr lang="en-US" dirty="0"/>
              <a:t>the tip stays at a fixed distance above the surface, and as it scans, changes in tunneling current create a topographic image of the surface</a:t>
            </a:r>
          </a:p>
          <a:p>
            <a:pPr lvl="1"/>
            <a:r>
              <a:rPr lang="en-US" b="1" dirty="0"/>
              <a:t>Constant Current Mode: </a:t>
            </a:r>
            <a:r>
              <a:rPr lang="en-US" dirty="0"/>
              <a:t>adjustments to the tip-sample distance maintain a constant tunneling current; this mode provides information about the sample's electronic properties</a:t>
            </a:r>
          </a:p>
          <a:p>
            <a:r>
              <a:rPr lang="en-US" b="1" dirty="0"/>
              <a:t>Applications:</a:t>
            </a:r>
          </a:p>
          <a:p>
            <a:pPr lvl="1"/>
            <a:r>
              <a:rPr lang="en-US" dirty="0"/>
              <a:t>STM is used to image atomic structures, molecules, and defects on surfaces</a:t>
            </a:r>
          </a:p>
          <a:p>
            <a:pPr lvl="1"/>
            <a:r>
              <a:rPr lang="en-US" dirty="0"/>
              <a:t>It helps study processes like adsorption, desorption, and surface diffusion</a:t>
            </a:r>
          </a:p>
          <a:p>
            <a:pPr lvl="1"/>
            <a:r>
              <a:rPr lang="en-US" dirty="0"/>
              <a:t>Also used to investigate electronic properties of materials</a:t>
            </a:r>
          </a:p>
          <a:p>
            <a:pPr lvl="1"/>
            <a:r>
              <a:rPr lang="en-US" dirty="0"/>
              <a:t>Can be used as a nanofabrication tool</a:t>
            </a:r>
          </a:p>
        </p:txBody>
      </p:sp>
      <p:pic>
        <p:nvPicPr>
          <p:cNvPr id="3074" name="Picture 2" descr="Using a scanning tunneling microscope to make origami structures out of graphene">
            <a:hlinkClick r:id="rId3"/>
            <a:extLst>
              <a:ext uri="{FF2B5EF4-FFF2-40B4-BE49-F238E27FC236}">
                <a16:creationId xmlns:a16="http://schemas.microsoft.com/office/drawing/2014/main" id="{D2E2C212-BCAC-64AE-6C25-AF92FDE1A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338" y="2079433"/>
            <a:ext cx="4924731" cy="409753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9210802-4D55-75C9-7899-9B3A455D7380}"/>
              </a:ext>
            </a:extLst>
          </p:cNvPr>
          <p:cNvSpPr>
            <a:spLocks noGrp="1"/>
          </p:cNvSpPr>
          <p:nvPr>
            <p:ph type="sldNum" sz="quarter" idx="12"/>
          </p:nvPr>
        </p:nvSpPr>
        <p:spPr/>
        <p:txBody>
          <a:bodyPr/>
          <a:lstStyle/>
          <a:p>
            <a:fld id="{C1934BC5-F4F7-4358-8C2B-8BFE237F92F9}" type="slidenum">
              <a:rPr lang="en-US" smtClean="0"/>
              <a:t>104</a:t>
            </a:fld>
            <a:endParaRPr lang="en-US"/>
          </a:p>
        </p:txBody>
      </p:sp>
    </p:spTree>
    <p:extLst>
      <p:ext uri="{BB962C8B-B14F-4D97-AF65-F5344CB8AC3E}">
        <p14:creationId xmlns:p14="http://schemas.microsoft.com/office/powerpoint/2010/main" val="15990798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556C-AF97-DE30-FB34-AF528530341C}"/>
              </a:ext>
            </a:extLst>
          </p:cNvPr>
          <p:cNvSpPr>
            <a:spLocks noGrp="1"/>
          </p:cNvSpPr>
          <p:nvPr>
            <p:ph type="title"/>
          </p:nvPr>
        </p:nvSpPr>
        <p:spPr/>
        <p:txBody>
          <a:bodyPr/>
          <a:lstStyle/>
          <a:p>
            <a:r>
              <a:rPr lang="en-US" dirty="0"/>
              <a:t>Scanning Tunneling Microscopy (STM)</a:t>
            </a:r>
          </a:p>
        </p:txBody>
      </p:sp>
      <p:pic>
        <p:nvPicPr>
          <p:cNvPr id="6" name="Content Placeholder 5" descr="A collage of images of a structure&#10;&#10;Description automatically generated">
            <a:hlinkClick r:id="rId2"/>
            <a:extLst>
              <a:ext uri="{FF2B5EF4-FFF2-40B4-BE49-F238E27FC236}">
                <a16:creationId xmlns:a16="http://schemas.microsoft.com/office/drawing/2014/main" id="{FF54633C-D444-0DAA-C7DB-E600FFC6FD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2733" y="1569270"/>
            <a:ext cx="7366534" cy="5032912"/>
          </a:xfrm>
        </p:spPr>
      </p:pic>
      <p:sp>
        <p:nvSpPr>
          <p:cNvPr id="4" name="Slide Number Placeholder 3">
            <a:extLst>
              <a:ext uri="{FF2B5EF4-FFF2-40B4-BE49-F238E27FC236}">
                <a16:creationId xmlns:a16="http://schemas.microsoft.com/office/drawing/2014/main" id="{700D275A-9E44-2F56-CB5C-347071E52400}"/>
              </a:ext>
            </a:extLst>
          </p:cNvPr>
          <p:cNvSpPr>
            <a:spLocks noGrp="1"/>
          </p:cNvSpPr>
          <p:nvPr>
            <p:ph type="sldNum" sz="quarter" idx="12"/>
          </p:nvPr>
        </p:nvSpPr>
        <p:spPr/>
        <p:txBody>
          <a:bodyPr/>
          <a:lstStyle/>
          <a:p>
            <a:fld id="{C1934BC5-F4F7-4358-8C2B-8BFE237F92F9}" type="slidenum">
              <a:rPr lang="en-US" smtClean="0"/>
              <a:t>105</a:t>
            </a:fld>
            <a:endParaRPr lang="en-US"/>
          </a:p>
        </p:txBody>
      </p:sp>
    </p:spTree>
    <p:extLst>
      <p:ext uri="{BB962C8B-B14F-4D97-AF65-F5344CB8AC3E}">
        <p14:creationId xmlns:p14="http://schemas.microsoft.com/office/powerpoint/2010/main" val="4130883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36F7A-0EC4-9686-E38B-05D62FF5D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1BFD8-7ADB-82EA-DB21-A3EA2174A9F0}"/>
              </a:ext>
            </a:extLst>
          </p:cNvPr>
          <p:cNvSpPr>
            <a:spLocks noGrp="1"/>
          </p:cNvSpPr>
          <p:nvPr>
            <p:ph type="title"/>
          </p:nvPr>
        </p:nvSpPr>
        <p:spPr/>
        <p:txBody>
          <a:bodyPr/>
          <a:lstStyle/>
          <a:p>
            <a:r>
              <a:rPr lang="en-US" dirty="0"/>
              <a:t>Scanning Tunneling Microscopy (STM)</a:t>
            </a:r>
          </a:p>
        </p:txBody>
      </p:sp>
      <p:sp>
        <p:nvSpPr>
          <p:cNvPr id="3" name="Content Placeholder 2">
            <a:extLst>
              <a:ext uri="{FF2B5EF4-FFF2-40B4-BE49-F238E27FC236}">
                <a16:creationId xmlns:a16="http://schemas.microsoft.com/office/drawing/2014/main" id="{B6CC391A-A49A-1F1D-0F8E-DC1DEDE80C10}"/>
              </a:ext>
            </a:extLst>
          </p:cNvPr>
          <p:cNvSpPr>
            <a:spLocks noGrp="1"/>
          </p:cNvSpPr>
          <p:nvPr>
            <p:ph idx="1"/>
          </p:nvPr>
        </p:nvSpPr>
        <p:spPr>
          <a:xfrm>
            <a:off x="838200" y="1825625"/>
            <a:ext cx="10515600" cy="4351338"/>
          </a:xfrm>
        </p:spPr>
        <p:txBody>
          <a:bodyPr>
            <a:normAutofit fontScale="92500" lnSpcReduction="10000"/>
          </a:bodyPr>
          <a:lstStyle/>
          <a:p>
            <a:r>
              <a:rPr lang="en-US" b="1" dirty="0"/>
              <a:t>Advantages:</a:t>
            </a:r>
          </a:p>
          <a:p>
            <a:pPr lvl="1"/>
            <a:r>
              <a:rPr lang="en-US" dirty="0"/>
              <a:t>Provides high-resolution imaging and precise measurements at the atomic scale</a:t>
            </a:r>
          </a:p>
          <a:p>
            <a:pPr lvl="1"/>
            <a:r>
              <a:rPr lang="en-US" dirty="0"/>
              <a:t>Sensitive to surface features and electronic properties, making it versatile for research</a:t>
            </a:r>
          </a:p>
          <a:p>
            <a:pPr lvl="1"/>
            <a:r>
              <a:rPr lang="en-US" dirty="0"/>
              <a:t>Operates without damaging the sample surface, allowing for repeated measurements and analysis of dynamic processes</a:t>
            </a:r>
          </a:p>
          <a:p>
            <a:r>
              <a:rPr lang="en-US" b="1" dirty="0"/>
              <a:t>Limitations:</a:t>
            </a:r>
          </a:p>
          <a:p>
            <a:pPr lvl="1"/>
            <a:r>
              <a:rPr lang="en-US" dirty="0"/>
              <a:t>Works only with conductive or semi-conductive samples</a:t>
            </a:r>
          </a:p>
          <a:p>
            <a:pPr lvl="1"/>
            <a:r>
              <a:rPr lang="en-US" dirty="0"/>
              <a:t>Sample preparation is crucial, requiring clean surfaces for accurate results</a:t>
            </a:r>
          </a:p>
          <a:p>
            <a:pPr lvl="1"/>
            <a:r>
              <a:rPr lang="en-US" dirty="0"/>
              <a:t>It's sensitive to vibrations and environmental changes, requiring stable conditions for reliable measurements</a:t>
            </a:r>
          </a:p>
          <a:p>
            <a:pPr lvl="1"/>
            <a:r>
              <a:rPr lang="en-US" dirty="0"/>
              <a:t>Imaging can be time-consuming, especially for large-area scans or complex samples, limiting its efficiency for certain applications</a:t>
            </a:r>
          </a:p>
        </p:txBody>
      </p:sp>
      <p:sp>
        <p:nvSpPr>
          <p:cNvPr id="5" name="Slide Number Placeholder 4">
            <a:extLst>
              <a:ext uri="{FF2B5EF4-FFF2-40B4-BE49-F238E27FC236}">
                <a16:creationId xmlns:a16="http://schemas.microsoft.com/office/drawing/2014/main" id="{CC597598-E023-9298-E368-0C3CB445CD3F}"/>
              </a:ext>
            </a:extLst>
          </p:cNvPr>
          <p:cNvSpPr>
            <a:spLocks noGrp="1"/>
          </p:cNvSpPr>
          <p:nvPr>
            <p:ph type="sldNum" sz="quarter" idx="12"/>
          </p:nvPr>
        </p:nvSpPr>
        <p:spPr/>
        <p:txBody>
          <a:bodyPr/>
          <a:lstStyle/>
          <a:p>
            <a:fld id="{C1934BC5-F4F7-4358-8C2B-8BFE237F92F9}" type="slidenum">
              <a:rPr lang="en-US" smtClean="0"/>
              <a:t>106</a:t>
            </a:fld>
            <a:endParaRPr lang="en-US"/>
          </a:p>
        </p:txBody>
      </p:sp>
    </p:spTree>
    <p:extLst>
      <p:ext uri="{BB962C8B-B14F-4D97-AF65-F5344CB8AC3E}">
        <p14:creationId xmlns:p14="http://schemas.microsoft.com/office/powerpoint/2010/main" val="10594912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6C49-3DC5-F935-65A6-DE8AD5437B2E}"/>
              </a:ext>
            </a:extLst>
          </p:cNvPr>
          <p:cNvSpPr>
            <a:spLocks noGrp="1"/>
          </p:cNvSpPr>
          <p:nvPr>
            <p:ph type="title"/>
          </p:nvPr>
        </p:nvSpPr>
        <p:spPr/>
        <p:txBody>
          <a:bodyPr/>
          <a:lstStyle/>
          <a:p>
            <a:r>
              <a:rPr lang="en-US" dirty="0"/>
              <a:t>Scanning Tunneling Microscopy (STM)</a:t>
            </a:r>
          </a:p>
        </p:txBody>
      </p:sp>
      <p:sp>
        <p:nvSpPr>
          <p:cNvPr id="3" name="Content Placeholder 2">
            <a:extLst>
              <a:ext uri="{FF2B5EF4-FFF2-40B4-BE49-F238E27FC236}">
                <a16:creationId xmlns:a16="http://schemas.microsoft.com/office/drawing/2014/main" id="{94372271-C4DE-A5CA-E8A6-2ACF4685A880}"/>
              </a:ext>
            </a:extLst>
          </p:cNvPr>
          <p:cNvSpPr>
            <a:spLocks noGrp="1"/>
          </p:cNvSpPr>
          <p:nvPr>
            <p:ph idx="1"/>
          </p:nvPr>
        </p:nvSpPr>
        <p:spPr/>
        <p:txBody>
          <a:bodyPr>
            <a:normAutofit fontScale="92500" lnSpcReduction="20000"/>
          </a:bodyPr>
          <a:lstStyle/>
          <a:p>
            <a:r>
              <a:rPr lang="en-US" b="1" dirty="0"/>
              <a:t>Further Reading:</a:t>
            </a:r>
          </a:p>
          <a:p>
            <a:pPr lvl="1"/>
            <a:r>
              <a:rPr lang="en-US" dirty="0"/>
              <a:t>Chen, C. J. (2008). </a:t>
            </a:r>
            <a:r>
              <a:rPr lang="en-US" b="1" dirty="0"/>
              <a:t>Introduction to scanning tunneling microscopy.</a:t>
            </a:r>
            <a:r>
              <a:rPr lang="en-US" dirty="0"/>
              <a:t> </a:t>
            </a:r>
            <a:r>
              <a:rPr lang="en-US" dirty="0">
                <a:hlinkClick r:id="rId2"/>
              </a:rPr>
              <a:t>https://www.columbia.edu/~jcc2161/documents/STM_book.pdf</a:t>
            </a:r>
            <a:endParaRPr lang="en-US" dirty="0"/>
          </a:p>
          <a:p>
            <a:pPr lvl="1"/>
            <a:r>
              <a:rPr lang="en-US" dirty="0"/>
              <a:t>Sharma, K. (2023, May 3). </a:t>
            </a:r>
            <a:r>
              <a:rPr lang="en-US" b="1" dirty="0"/>
              <a:t>Scanning tunneling microscope (STM): Principle, instrumentation, advantage. </a:t>
            </a:r>
            <a:r>
              <a:rPr lang="en-US" dirty="0">
                <a:hlinkClick r:id="rId3"/>
              </a:rPr>
              <a:t>https://scienceinfo.com/scanning-tunneling-microscope/</a:t>
            </a:r>
            <a:endParaRPr lang="en-US" dirty="0"/>
          </a:p>
          <a:p>
            <a:pPr lvl="1"/>
            <a:r>
              <a:rPr lang="en-US" dirty="0"/>
              <a:t>Baker, G., </a:t>
            </a:r>
            <a:r>
              <a:rPr lang="en-US" dirty="0" err="1"/>
              <a:t>Lantagne-Hurtubise</a:t>
            </a:r>
            <a:r>
              <a:rPr lang="en-US" dirty="0"/>
              <a:t>, É., &amp; Can, O. (2016, November 26). </a:t>
            </a:r>
            <a:r>
              <a:rPr lang="en-US" b="1" dirty="0"/>
              <a:t>Scanning tunneling microscopy. </a:t>
            </a:r>
            <a:r>
              <a:rPr lang="en-US" dirty="0">
                <a:hlinkClick r:id="rId4"/>
              </a:rPr>
              <a:t>https://phas.ubc.ca/~berciu/TEACHING/PHYS502/PROJECTS/STM16.pdf</a:t>
            </a:r>
            <a:endParaRPr lang="en-US" dirty="0"/>
          </a:p>
          <a:p>
            <a:pPr lvl="1"/>
            <a:r>
              <a:rPr lang="en-US" dirty="0" err="1">
                <a:effectLst/>
              </a:rPr>
              <a:t>Bolotov</a:t>
            </a:r>
            <a:r>
              <a:rPr lang="en-US" dirty="0">
                <a:effectLst/>
              </a:rPr>
              <a:t>, L., &amp; Kanayama, T. (2016). </a:t>
            </a:r>
            <a:r>
              <a:rPr lang="en-US" b="1" dirty="0">
                <a:effectLst/>
              </a:rPr>
              <a:t>Advanced scanning tunneling microscopy for nanoscale analysis of Semiconductor Devices. </a:t>
            </a:r>
            <a:r>
              <a:rPr lang="en-US" i="1" dirty="0">
                <a:effectLst/>
              </a:rPr>
              <a:t>Microscopy and Analysis</a:t>
            </a:r>
            <a:r>
              <a:rPr lang="en-US" dirty="0">
                <a:effectLst/>
              </a:rPr>
              <a:t>. </a:t>
            </a:r>
            <a:r>
              <a:rPr lang="en-US" dirty="0">
                <a:effectLst/>
                <a:hlinkClick r:id="rId5"/>
              </a:rPr>
              <a:t>https://doi.org/10.5772/62552</a:t>
            </a:r>
            <a:endParaRPr lang="en-US" dirty="0">
              <a:effectLst/>
            </a:endParaRPr>
          </a:p>
          <a:p>
            <a:pPr lvl="1"/>
            <a:r>
              <a:rPr lang="en-US" dirty="0">
                <a:effectLst/>
              </a:rPr>
              <a:t>Marti, O., </a:t>
            </a:r>
            <a:r>
              <a:rPr lang="en-US" dirty="0" err="1">
                <a:effectLst/>
              </a:rPr>
              <a:t>Colchero</a:t>
            </a:r>
            <a:r>
              <a:rPr lang="en-US" dirty="0">
                <a:effectLst/>
              </a:rPr>
              <a:t>, J., </a:t>
            </a:r>
            <a:r>
              <a:rPr lang="en-US" dirty="0" err="1">
                <a:effectLst/>
              </a:rPr>
              <a:t>Bielefeldt</a:t>
            </a:r>
            <a:r>
              <a:rPr lang="en-US" dirty="0">
                <a:effectLst/>
              </a:rPr>
              <a:t>, H., </a:t>
            </a:r>
            <a:r>
              <a:rPr lang="en-US" dirty="0" err="1">
                <a:effectLst/>
              </a:rPr>
              <a:t>Hipp</a:t>
            </a:r>
            <a:r>
              <a:rPr lang="en-US" dirty="0">
                <a:effectLst/>
              </a:rPr>
              <a:t>, M., &amp; Linder, A. (1993). </a:t>
            </a:r>
            <a:r>
              <a:rPr lang="en-US" b="1" dirty="0">
                <a:effectLst/>
              </a:rPr>
              <a:t>Scanning probe microscopy: Applications in biology and physics.</a:t>
            </a:r>
            <a:r>
              <a:rPr lang="en-US" dirty="0">
                <a:effectLst/>
              </a:rPr>
              <a:t> </a:t>
            </a:r>
            <a:r>
              <a:rPr lang="en-US" i="1" dirty="0">
                <a:effectLst/>
              </a:rPr>
              <a:t>Microscopy Microanalysis Microstructures</a:t>
            </a:r>
            <a:r>
              <a:rPr lang="en-US" dirty="0">
                <a:effectLst/>
              </a:rPr>
              <a:t>, </a:t>
            </a:r>
            <a:r>
              <a:rPr lang="en-US" i="1" dirty="0">
                <a:effectLst/>
              </a:rPr>
              <a:t>4</a:t>
            </a:r>
            <a:r>
              <a:rPr lang="en-US" dirty="0">
                <a:effectLst/>
              </a:rPr>
              <a:t>(5), 429–440. </a:t>
            </a:r>
            <a:r>
              <a:rPr lang="en-US" dirty="0">
                <a:effectLst/>
                <a:hlinkClick r:id="rId6"/>
              </a:rPr>
              <a:t>https://doi.org/10.1051/mmm:0199300405042900</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EF067019-6856-A5EA-74E5-8E768652E35B}"/>
              </a:ext>
            </a:extLst>
          </p:cNvPr>
          <p:cNvSpPr>
            <a:spLocks noGrp="1"/>
          </p:cNvSpPr>
          <p:nvPr>
            <p:ph type="sldNum" sz="quarter" idx="12"/>
          </p:nvPr>
        </p:nvSpPr>
        <p:spPr/>
        <p:txBody>
          <a:bodyPr/>
          <a:lstStyle/>
          <a:p>
            <a:fld id="{C1934BC5-F4F7-4358-8C2B-8BFE237F92F9}" type="slidenum">
              <a:rPr lang="en-US" smtClean="0"/>
              <a:t>107</a:t>
            </a:fld>
            <a:endParaRPr lang="en-US"/>
          </a:p>
        </p:txBody>
      </p:sp>
    </p:spTree>
    <p:extLst>
      <p:ext uri="{BB962C8B-B14F-4D97-AF65-F5344CB8AC3E}">
        <p14:creationId xmlns:p14="http://schemas.microsoft.com/office/powerpoint/2010/main" val="1014230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D46D-35CC-7C23-384E-12F4F5DB7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B07CB-34F6-E634-164F-91656F6297EB}"/>
              </a:ext>
            </a:extLst>
          </p:cNvPr>
          <p:cNvSpPr>
            <a:spLocks noGrp="1"/>
          </p:cNvSpPr>
          <p:nvPr>
            <p:ph type="title"/>
          </p:nvPr>
        </p:nvSpPr>
        <p:spPr>
          <a:xfrm>
            <a:off x="485670" y="365125"/>
            <a:ext cx="11220660" cy="1325563"/>
          </a:xfrm>
        </p:spPr>
        <p:txBody>
          <a:bodyPr/>
          <a:lstStyle/>
          <a:p>
            <a:r>
              <a:rPr lang="en-US" dirty="0"/>
              <a:t>Scanning Near-Field Optical Microscopy (SNOM)</a:t>
            </a:r>
          </a:p>
        </p:txBody>
      </p:sp>
      <p:sp>
        <p:nvSpPr>
          <p:cNvPr id="3" name="Content Placeholder 2">
            <a:extLst>
              <a:ext uri="{FF2B5EF4-FFF2-40B4-BE49-F238E27FC236}">
                <a16:creationId xmlns:a16="http://schemas.microsoft.com/office/drawing/2014/main" id="{B06CF549-02BD-1560-6614-7E3FDC52788F}"/>
              </a:ext>
            </a:extLst>
          </p:cNvPr>
          <p:cNvSpPr>
            <a:spLocks noGrp="1"/>
          </p:cNvSpPr>
          <p:nvPr>
            <p:ph idx="1"/>
          </p:nvPr>
        </p:nvSpPr>
        <p:spPr>
          <a:xfrm>
            <a:off x="838200" y="1825625"/>
            <a:ext cx="6477000" cy="4351338"/>
          </a:xfrm>
        </p:spPr>
        <p:txBody>
          <a:bodyPr>
            <a:normAutofit fontScale="85000" lnSpcReduction="20000"/>
          </a:bodyPr>
          <a:lstStyle/>
          <a:p>
            <a:r>
              <a:rPr lang="en-US" b="1" dirty="0"/>
              <a:t>Overview:</a:t>
            </a:r>
          </a:p>
          <a:p>
            <a:pPr lvl="1"/>
            <a:r>
              <a:rPr lang="en-US" dirty="0"/>
              <a:t>SNOM is a technique used for optical imaging and spectroscopy at the nanoscale</a:t>
            </a:r>
          </a:p>
          <a:p>
            <a:pPr lvl="1"/>
            <a:r>
              <a:rPr lang="en-US" dirty="0"/>
              <a:t>It enables imaging and manipulation of optical fields with spatial resolution beyond the diffraction limit</a:t>
            </a:r>
          </a:p>
          <a:p>
            <a:r>
              <a:rPr lang="en-US" b="1" dirty="0"/>
              <a:t>Principle of Operation:</a:t>
            </a:r>
          </a:p>
          <a:p>
            <a:pPr lvl="1"/>
            <a:r>
              <a:rPr lang="en-US" dirty="0"/>
              <a:t>SNOM operates based on the principle of near-field optics, where light is confined and manipulated at nanometer-scale distances from the sample surface</a:t>
            </a:r>
          </a:p>
          <a:p>
            <a:pPr lvl="1"/>
            <a:r>
              <a:rPr lang="en-US" dirty="0"/>
              <a:t>A sharp tip, typically coated with a metal film, is brought into proximity with the sample surface</a:t>
            </a:r>
          </a:p>
          <a:p>
            <a:pPr lvl="1"/>
            <a:r>
              <a:rPr lang="en-US" dirty="0"/>
              <a:t>Light is coupled into or out of the tip-sample region, creating an optical near-field</a:t>
            </a:r>
          </a:p>
          <a:p>
            <a:pPr lvl="1"/>
            <a:r>
              <a:rPr lang="en-US" dirty="0"/>
              <a:t>Interaction between the near-field and the sample surface provides information about the sample's optical properties with high spatial resolution</a:t>
            </a:r>
          </a:p>
        </p:txBody>
      </p:sp>
      <p:pic>
        <p:nvPicPr>
          <p:cNvPr id="4" name="Picture 3">
            <a:hlinkClick r:id="rId2"/>
            <a:extLst>
              <a:ext uri="{FF2B5EF4-FFF2-40B4-BE49-F238E27FC236}">
                <a16:creationId xmlns:a16="http://schemas.microsoft.com/office/drawing/2014/main" id="{4224AB83-5E9A-1862-92D9-BB40F36274B1}"/>
              </a:ext>
            </a:extLst>
          </p:cNvPr>
          <p:cNvPicPr>
            <a:picLocks noChangeAspect="1"/>
          </p:cNvPicPr>
          <p:nvPr/>
        </p:nvPicPr>
        <p:blipFill>
          <a:blip r:embed="rId3"/>
          <a:stretch>
            <a:fillRect/>
          </a:stretch>
        </p:blipFill>
        <p:spPr>
          <a:xfrm>
            <a:off x="7092796" y="1952341"/>
            <a:ext cx="4920189" cy="4097906"/>
          </a:xfrm>
          <a:prstGeom prst="rect">
            <a:avLst/>
          </a:prstGeom>
        </p:spPr>
      </p:pic>
      <p:sp>
        <p:nvSpPr>
          <p:cNvPr id="6" name="Slide Number Placeholder 5">
            <a:extLst>
              <a:ext uri="{FF2B5EF4-FFF2-40B4-BE49-F238E27FC236}">
                <a16:creationId xmlns:a16="http://schemas.microsoft.com/office/drawing/2014/main" id="{67B88176-C4C3-C8A6-8F17-630F20A7C913}"/>
              </a:ext>
            </a:extLst>
          </p:cNvPr>
          <p:cNvSpPr>
            <a:spLocks noGrp="1"/>
          </p:cNvSpPr>
          <p:nvPr>
            <p:ph type="sldNum" sz="quarter" idx="12"/>
          </p:nvPr>
        </p:nvSpPr>
        <p:spPr/>
        <p:txBody>
          <a:bodyPr/>
          <a:lstStyle/>
          <a:p>
            <a:fld id="{C1934BC5-F4F7-4358-8C2B-8BFE237F92F9}" type="slidenum">
              <a:rPr lang="en-US" smtClean="0"/>
              <a:t>108</a:t>
            </a:fld>
            <a:endParaRPr lang="en-US"/>
          </a:p>
        </p:txBody>
      </p:sp>
    </p:spTree>
    <p:extLst>
      <p:ext uri="{BB962C8B-B14F-4D97-AF65-F5344CB8AC3E}">
        <p14:creationId xmlns:p14="http://schemas.microsoft.com/office/powerpoint/2010/main" val="1926814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CAA9-2461-8995-3FEB-A3BF8FD48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0FD00-9AC5-90DA-3961-1AB3CE19E014}"/>
              </a:ext>
            </a:extLst>
          </p:cNvPr>
          <p:cNvSpPr>
            <a:spLocks noGrp="1"/>
          </p:cNvSpPr>
          <p:nvPr>
            <p:ph type="title"/>
          </p:nvPr>
        </p:nvSpPr>
        <p:spPr>
          <a:xfrm>
            <a:off x="485670" y="365125"/>
            <a:ext cx="11220660" cy="1325563"/>
          </a:xfrm>
        </p:spPr>
        <p:txBody>
          <a:bodyPr/>
          <a:lstStyle/>
          <a:p>
            <a:r>
              <a:rPr lang="en-US" dirty="0"/>
              <a:t>Scanning Near-Field Optical Microscopy (SNOM)</a:t>
            </a:r>
          </a:p>
        </p:txBody>
      </p:sp>
      <p:sp>
        <p:nvSpPr>
          <p:cNvPr id="3" name="Content Placeholder 2">
            <a:extLst>
              <a:ext uri="{FF2B5EF4-FFF2-40B4-BE49-F238E27FC236}">
                <a16:creationId xmlns:a16="http://schemas.microsoft.com/office/drawing/2014/main" id="{F81DB5C3-7375-7B44-5C9A-E13ABC4E96F4}"/>
              </a:ext>
            </a:extLst>
          </p:cNvPr>
          <p:cNvSpPr>
            <a:spLocks noGrp="1"/>
          </p:cNvSpPr>
          <p:nvPr>
            <p:ph idx="1"/>
          </p:nvPr>
        </p:nvSpPr>
        <p:spPr>
          <a:xfrm>
            <a:off x="838200" y="1825625"/>
            <a:ext cx="6650255" cy="4667250"/>
          </a:xfrm>
        </p:spPr>
        <p:txBody>
          <a:bodyPr>
            <a:normAutofit fontScale="77500" lnSpcReduction="20000"/>
          </a:bodyPr>
          <a:lstStyle/>
          <a:p>
            <a:r>
              <a:rPr lang="en-US" b="1" dirty="0"/>
              <a:t>Modes of Operation:</a:t>
            </a:r>
          </a:p>
          <a:p>
            <a:pPr lvl="1"/>
            <a:r>
              <a:rPr lang="en-US" b="1" dirty="0"/>
              <a:t>Transmission Mode:</a:t>
            </a:r>
          </a:p>
          <a:p>
            <a:pPr lvl="2"/>
            <a:r>
              <a:rPr lang="en-US" dirty="0"/>
              <a:t>Light is transmitted through the sample, and the near-field interaction is detected either in transmission or reflection</a:t>
            </a:r>
          </a:p>
          <a:p>
            <a:pPr lvl="2"/>
            <a:r>
              <a:rPr lang="en-US" dirty="0"/>
              <a:t>Useful for imaging and spectroscopy of thin samples or surfaces</a:t>
            </a:r>
          </a:p>
          <a:p>
            <a:pPr lvl="1"/>
            <a:r>
              <a:rPr lang="en-US" b="1" dirty="0"/>
              <a:t>Reflection Mode:</a:t>
            </a:r>
          </a:p>
          <a:p>
            <a:pPr lvl="2"/>
            <a:r>
              <a:rPr lang="en-US" dirty="0"/>
              <a:t>Light is directed onto the sample surface, and the near-field interaction is detected in the reflected light</a:t>
            </a:r>
          </a:p>
          <a:p>
            <a:pPr lvl="2"/>
            <a:r>
              <a:rPr lang="en-US" dirty="0"/>
              <a:t>Suitable for imaging and characterization of opaque samples or surfaces</a:t>
            </a:r>
          </a:p>
          <a:p>
            <a:r>
              <a:rPr lang="en-US" b="1" dirty="0"/>
              <a:t>Applications:</a:t>
            </a:r>
          </a:p>
          <a:p>
            <a:pPr lvl="1"/>
            <a:r>
              <a:rPr lang="en-US" dirty="0"/>
              <a:t>Imaging of nanostructures, surfaces, and devices with optical resolution beyond the diffraction limit</a:t>
            </a:r>
          </a:p>
          <a:p>
            <a:pPr lvl="1"/>
            <a:r>
              <a:rPr lang="en-US" dirty="0"/>
              <a:t>Study of plasmonic phenomena, optical waveguiding, and photonic devices at the nanoscale</a:t>
            </a:r>
          </a:p>
          <a:p>
            <a:pPr lvl="1"/>
            <a:r>
              <a:rPr lang="en-US" dirty="0"/>
              <a:t>Investigation of optical properties of materials, including fluorescence, luminescence, and Raman scattering</a:t>
            </a:r>
          </a:p>
        </p:txBody>
      </p:sp>
      <p:pic>
        <p:nvPicPr>
          <p:cNvPr id="4" name="Picture 3">
            <a:hlinkClick r:id="rId2"/>
            <a:extLst>
              <a:ext uri="{FF2B5EF4-FFF2-40B4-BE49-F238E27FC236}">
                <a16:creationId xmlns:a16="http://schemas.microsoft.com/office/drawing/2014/main" id="{E7EEEFDB-E57E-A563-3BCE-67E491CE10DF}"/>
              </a:ext>
            </a:extLst>
          </p:cNvPr>
          <p:cNvPicPr>
            <a:picLocks noChangeAspect="1"/>
          </p:cNvPicPr>
          <p:nvPr/>
        </p:nvPicPr>
        <p:blipFill>
          <a:blip r:embed="rId3"/>
          <a:stretch>
            <a:fillRect/>
          </a:stretch>
        </p:blipFill>
        <p:spPr>
          <a:xfrm>
            <a:off x="7638816" y="1825625"/>
            <a:ext cx="3929848" cy="4274068"/>
          </a:xfrm>
          <a:prstGeom prst="rect">
            <a:avLst/>
          </a:prstGeom>
        </p:spPr>
      </p:pic>
      <p:sp>
        <p:nvSpPr>
          <p:cNvPr id="6" name="Slide Number Placeholder 5">
            <a:extLst>
              <a:ext uri="{FF2B5EF4-FFF2-40B4-BE49-F238E27FC236}">
                <a16:creationId xmlns:a16="http://schemas.microsoft.com/office/drawing/2014/main" id="{83761DDB-B9EF-C7F8-CF15-6FC1C0794028}"/>
              </a:ext>
            </a:extLst>
          </p:cNvPr>
          <p:cNvSpPr>
            <a:spLocks noGrp="1"/>
          </p:cNvSpPr>
          <p:nvPr>
            <p:ph type="sldNum" sz="quarter" idx="12"/>
          </p:nvPr>
        </p:nvSpPr>
        <p:spPr/>
        <p:txBody>
          <a:bodyPr/>
          <a:lstStyle/>
          <a:p>
            <a:fld id="{C1934BC5-F4F7-4358-8C2B-8BFE237F92F9}" type="slidenum">
              <a:rPr lang="en-US" smtClean="0"/>
              <a:t>109</a:t>
            </a:fld>
            <a:endParaRPr lang="en-US"/>
          </a:p>
        </p:txBody>
      </p:sp>
    </p:spTree>
    <p:extLst>
      <p:ext uri="{BB962C8B-B14F-4D97-AF65-F5344CB8AC3E}">
        <p14:creationId xmlns:p14="http://schemas.microsoft.com/office/powerpoint/2010/main" val="121028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A699-7282-D542-A9E9-EF0FDDC7D8D5}"/>
              </a:ext>
            </a:extLst>
          </p:cNvPr>
          <p:cNvSpPr>
            <a:spLocks noGrp="1"/>
          </p:cNvSpPr>
          <p:nvPr>
            <p:ph type="title"/>
          </p:nvPr>
        </p:nvSpPr>
        <p:spPr/>
        <p:txBody>
          <a:bodyPr/>
          <a:lstStyle/>
          <a:p>
            <a:r>
              <a:rPr lang="en-US" dirty="0"/>
              <a:t>What is a surface, anyway?</a:t>
            </a:r>
          </a:p>
        </p:txBody>
      </p:sp>
      <p:sp>
        <p:nvSpPr>
          <p:cNvPr id="3" name="Content Placeholder 2">
            <a:extLst>
              <a:ext uri="{FF2B5EF4-FFF2-40B4-BE49-F238E27FC236}">
                <a16:creationId xmlns:a16="http://schemas.microsoft.com/office/drawing/2014/main" id="{57BA06B2-C852-372C-A30C-700E485658E1}"/>
              </a:ext>
            </a:extLst>
          </p:cNvPr>
          <p:cNvSpPr>
            <a:spLocks noGrp="1"/>
          </p:cNvSpPr>
          <p:nvPr>
            <p:ph idx="1"/>
          </p:nvPr>
        </p:nvSpPr>
        <p:spPr>
          <a:xfrm>
            <a:off x="838199" y="1825625"/>
            <a:ext cx="5713603" cy="4351338"/>
          </a:xfrm>
        </p:spPr>
        <p:txBody>
          <a:bodyPr>
            <a:normAutofit fontScale="85000" lnSpcReduction="20000"/>
          </a:bodyPr>
          <a:lstStyle/>
          <a:p>
            <a:pPr algn="just"/>
            <a:r>
              <a:rPr lang="en-US" dirty="0"/>
              <a:t>In materials science, </a:t>
            </a:r>
            <a:r>
              <a:rPr lang="en-US" b="1" i="1" u="sng" dirty="0"/>
              <a:t>a surface </a:t>
            </a:r>
            <a:r>
              <a:rPr lang="en-US" dirty="0"/>
              <a:t>is the </a:t>
            </a:r>
            <a:r>
              <a:rPr lang="en-US" b="1" dirty="0"/>
              <a:t>outermost layer </a:t>
            </a:r>
            <a:r>
              <a:rPr lang="en-US" dirty="0"/>
              <a:t>of a material that comes into </a:t>
            </a:r>
            <a:r>
              <a:rPr lang="en-US" b="1" dirty="0"/>
              <a:t>direct contact </a:t>
            </a:r>
            <a:r>
              <a:rPr lang="en-US" dirty="0"/>
              <a:t>with the surrounding environment</a:t>
            </a:r>
          </a:p>
          <a:p>
            <a:pPr algn="just"/>
            <a:r>
              <a:rPr lang="en-US" dirty="0"/>
              <a:t>Beneath the surface is the interior, or the </a:t>
            </a:r>
            <a:r>
              <a:rPr lang="en-US" b="1" i="1" dirty="0"/>
              <a:t>bulk</a:t>
            </a:r>
            <a:r>
              <a:rPr lang="en-US" dirty="0"/>
              <a:t> of an object</a:t>
            </a:r>
            <a:endParaRPr lang="lv-LV" dirty="0"/>
          </a:p>
          <a:p>
            <a:pPr algn="just"/>
            <a:r>
              <a:rPr lang="en-US" dirty="0"/>
              <a:t>Ideally, the </a:t>
            </a:r>
            <a:r>
              <a:rPr lang="en-US" i="1" u="sng" dirty="0"/>
              <a:t>first few atomic layers </a:t>
            </a:r>
            <a:r>
              <a:rPr lang="en-US" dirty="0"/>
              <a:t>of the material are considered as the </a:t>
            </a:r>
            <a:r>
              <a:rPr lang="en-US" i="1" dirty="0"/>
              <a:t>surface</a:t>
            </a:r>
            <a:r>
              <a:rPr lang="en-US" dirty="0"/>
              <a:t>, and everything else beneath that – the bulk</a:t>
            </a:r>
          </a:p>
          <a:p>
            <a:pPr algn="just"/>
            <a:r>
              <a:rPr lang="en-US" dirty="0"/>
              <a:t>However, the distinction between the surface layer and the bulk is not always clear cut and, in many ways, </a:t>
            </a:r>
            <a:r>
              <a:rPr lang="en-US" i="1" u="sng" dirty="0"/>
              <a:t>depends on the technique used to study the surface</a:t>
            </a:r>
          </a:p>
          <a:p>
            <a:pPr algn="just"/>
            <a:endParaRPr lang="en-US" dirty="0"/>
          </a:p>
        </p:txBody>
      </p:sp>
      <p:cxnSp>
        <p:nvCxnSpPr>
          <p:cNvPr id="7" name="Straight Arrow Connector 6">
            <a:extLst>
              <a:ext uri="{FF2B5EF4-FFF2-40B4-BE49-F238E27FC236}">
                <a16:creationId xmlns:a16="http://schemas.microsoft.com/office/drawing/2014/main" id="{14A27B05-201C-48C0-9F1D-A64ECD6F6F04}"/>
              </a:ext>
            </a:extLst>
          </p:cNvPr>
          <p:cNvCxnSpPr>
            <a:cxnSpLocks/>
            <a:stCxn id="11" idx="2"/>
          </p:cNvCxnSpPr>
          <p:nvPr/>
        </p:nvCxnSpPr>
        <p:spPr>
          <a:xfrm>
            <a:off x="7854896" y="2193926"/>
            <a:ext cx="601207" cy="382448"/>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491CA8F-8FA6-8247-0635-D67A26D64426}"/>
              </a:ext>
            </a:extLst>
          </p:cNvPr>
          <p:cNvSpPr txBox="1"/>
          <p:nvPr/>
        </p:nvSpPr>
        <p:spPr>
          <a:xfrm>
            <a:off x="7116666" y="1732261"/>
            <a:ext cx="1476460" cy="461665"/>
          </a:xfrm>
          <a:prstGeom prst="rect">
            <a:avLst/>
          </a:prstGeom>
          <a:noFill/>
        </p:spPr>
        <p:txBody>
          <a:bodyPr wrap="square" rtlCol="0">
            <a:spAutoFit/>
          </a:bodyPr>
          <a:lstStyle/>
          <a:p>
            <a:pPr algn="ctr"/>
            <a:r>
              <a:rPr lang="en-US" sz="2400" b="1" dirty="0"/>
              <a:t>Surface</a:t>
            </a:r>
          </a:p>
        </p:txBody>
      </p:sp>
      <p:pic>
        <p:nvPicPr>
          <p:cNvPr id="15" name="Graphic 14">
            <a:extLst>
              <a:ext uri="{FF2B5EF4-FFF2-40B4-BE49-F238E27FC236}">
                <a16:creationId xmlns:a16="http://schemas.microsoft.com/office/drawing/2014/main" id="{444BFFF3-8367-300F-44C9-47272DE207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9306" y="2576374"/>
            <a:ext cx="4994246" cy="2872723"/>
          </a:xfrm>
          <a:prstGeom prst="rect">
            <a:avLst/>
          </a:prstGeom>
        </p:spPr>
      </p:pic>
      <p:cxnSp>
        <p:nvCxnSpPr>
          <p:cNvPr id="17" name="Straight Arrow Connector 16">
            <a:extLst>
              <a:ext uri="{FF2B5EF4-FFF2-40B4-BE49-F238E27FC236}">
                <a16:creationId xmlns:a16="http://schemas.microsoft.com/office/drawing/2014/main" id="{6A654545-7A8C-21A7-5D78-C5DF2EC82C11}"/>
              </a:ext>
            </a:extLst>
          </p:cNvPr>
          <p:cNvCxnSpPr>
            <a:cxnSpLocks/>
            <a:stCxn id="18" idx="0"/>
          </p:cNvCxnSpPr>
          <p:nvPr/>
        </p:nvCxnSpPr>
        <p:spPr>
          <a:xfrm flipV="1">
            <a:off x="8688199" y="4046252"/>
            <a:ext cx="833306" cy="1669046"/>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9CDAEC4-82D1-CE5C-D812-D508E34B88EF}"/>
              </a:ext>
            </a:extLst>
          </p:cNvPr>
          <p:cNvSpPr txBox="1"/>
          <p:nvPr/>
        </p:nvSpPr>
        <p:spPr>
          <a:xfrm>
            <a:off x="7949969" y="5715298"/>
            <a:ext cx="1476460" cy="461665"/>
          </a:xfrm>
          <a:prstGeom prst="rect">
            <a:avLst/>
          </a:prstGeom>
          <a:noFill/>
        </p:spPr>
        <p:txBody>
          <a:bodyPr wrap="square" rtlCol="0">
            <a:spAutoFit/>
          </a:bodyPr>
          <a:lstStyle/>
          <a:p>
            <a:pPr algn="ctr"/>
            <a:r>
              <a:rPr lang="en-US" sz="2400" b="1" dirty="0"/>
              <a:t>Bulk</a:t>
            </a:r>
          </a:p>
        </p:txBody>
      </p:sp>
      <p:cxnSp>
        <p:nvCxnSpPr>
          <p:cNvPr id="22" name="Straight Arrow Connector 21">
            <a:extLst>
              <a:ext uri="{FF2B5EF4-FFF2-40B4-BE49-F238E27FC236}">
                <a16:creationId xmlns:a16="http://schemas.microsoft.com/office/drawing/2014/main" id="{DE217A6F-2875-DACC-4036-2F969C7135E9}"/>
              </a:ext>
            </a:extLst>
          </p:cNvPr>
          <p:cNvCxnSpPr>
            <a:cxnSpLocks/>
            <a:stCxn id="26" idx="2"/>
          </p:cNvCxnSpPr>
          <p:nvPr/>
        </p:nvCxnSpPr>
        <p:spPr>
          <a:xfrm flipH="1">
            <a:off x="9879783" y="1982955"/>
            <a:ext cx="944813" cy="863898"/>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F694630-CC43-6181-BC4D-EF6D024C5B30}"/>
              </a:ext>
            </a:extLst>
          </p:cNvPr>
          <p:cNvSpPr txBox="1"/>
          <p:nvPr/>
        </p:nvSpPr>
        <p:spPr>
          <a:xfrm>
            <a:off x="9692082" y="1521290"/>
            <a:ext cx="2265027" cy="461665"/>
          </a:xfrm>
          <a:prstGeom prst="rect">
            <a:avLst/>
          </a:prstGeom>
          <a:noFill/>
        </p:spPr>
        <p:txBody>
          <a:bodyPr wrap="square" rtlCol="0">
            <a:spAutoFit/>
          </a:bodyPr>
          <a:lstStyle/>
          <a:p>
            <a:pPr algn="ctr"/>
            <a:r>
              <a:rPr lang="en-US" sz="2400" b="1" dirty="0"/>
              <a:t>“In-between”</a:t>
            </a:r>
          </a:p>
        </p:txBody>
      </p:sp>
      <p:sp>
        <p:nvSpPr>
          <p:cNvPr id="5" name="Slide Number Placeholder 4">
            <a:extLst>
              <a:ext uri="{FF2B5EF4-FFF2-40B4-BE49-F238E27FC236}">
                <a16:creationId xmlns:a16="http://schemas.microsoft.com/office/drawing/2014/main" id="{B0F8AEB3-F78B-1921-AE4A-7BA0320B3231}"/>
              </a:ext>
            </a:extLst>
          </p:cNvPr>
          <p:cNvSpPr>
            <a:spLocks noGrp="1"/>
          </p:cNvSpPr>
          <p:nvPr>
            <p:ph type="sldNum" sz="quarter" idx="12"/>
          </p:nvPr>
        </p:nvSpPr>
        <p:spPr/>
        <p:txBody>
          <a:bodyPr/>
          <a:lstStyle/>
          <a:p>
            <a:fld id="{C1934BC5-F4F7-4358-8C2B-8BFE237F92F9}" type="slidenum">
              <a:rPr lang="en-US" smtClean="0"/>
              <a:t>11</a:t>
            </a:fld>
            <a:endParaRPr lang="en-US"/>
          </a:p>
        </p:txBody>
      </p:sp>
    </p:spTree>
    <p:extLst>
      <p:ext uri="{BB962C8B-B14F-4D97-AF65-F5344CB8AC3E}">
        <p14:creationId xmlns:p14="http://schemas.microsoft.com/office/powerpoint/2010/main" val="2255680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8457-13E7-E260-853E-465370504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3C4B3-1F59-389C-E380-222412945189}"/>
              </a:ext>
            </a:extLst>
          </p:cNvPr>
          <p:cNvSpPr>
            <a:spLocks noGrp="1"/>
          </p:cNvSpPr>
          <p:nvPr>
            <p:ph type="title"/>
          </p:nvPr>
        </p:nvSpPr>
        <p:spPr>
          <a:xfrm>
            <a:off x="485670" y="365125"/>
            <a:ext cx="11220660" cy="1325563"/>
          </a:xfrm>
        </p:spPr>
        <p:txBody>
          <a:bodyPr/>
          <a:lstStyle/>
          <a:p>
            <a:r>
              <a:rPr lang="en-US" dirty="0"/>
              <a:t>Scanning Near-Field Optical Microscopy (SNOM)</a:t>
            </a:r>
          </a:p>
        </p:txBody>
      </p:sp>
      <p:sp>
        <p:nvSpPr>
          <p:cNvPr id="3" name="Content Placeholder 2">
            <a:extLst>
              <a:ext uri="{FF2B5EF4-FFF2-40B4-BE49-F238E27FC236}">
                <a16:creationId xmlns:a16="http://schemas.microsoft.com/office/drawing/2014/main" id="{4386CDEC-D884-CF95-29F5-B680763A1892}"/>
              </a:ext>
            </a:extLst>
          </p:cNvPr>
          <p:cNvSpPr>
            <a:spLocks noGrp="1"/>
          </p:cNvSpPr>
          <p:nvPr>
            <p:ph idx="1"/>
          </p:nvPr>
        </p:nvSpPr>
        <p:spPr>
          <a:xfrm>
            <a:off x="838200" y="1825625"/>
            <a:ext cx="6124575" cy="4667250"/>
          </a:xfrm>
        </p:spPr>
        <p:txBody>
          <a:bodyPr>
            <a:normAutofit fontScale="85000" lnSpcReduction="20000"/>
          </a:bodyPr>
          <a:lstStyle/>
          <a:p>
            <a:r>
              <a:rPr lang="en-US" b="1" dirty="0"/>
              <a:t>Advantages:</a:t>
            </a:r>
          </a:p>
          <a:p>
            <a:pPr lvl="1"/>
            <a:r>
              <a:rPr lang="en-US" dirty="0"/>
              <a:t>Provides optical imaging and spectroscopy with nanometer-scale resolution</a:t>
            </a:r>
          </a:p>
          <a:p>
            <a:pPr lvl="1"/>
            <a:r>
              <a:rPr lang="en-US" dirty="0"/>
              <a:t>Enables characterization of optical properties of materials at the nanoscale</a:t>
            </a:r>
          </a:p>
          <a:p>
            <a:pPr lvl="1"/>
            <a:r>
              <a:rPr lang="en-US" dirty="0"/>
              <a:t>Compatible with a wide range of samples, including opaque and transparent materials</a:t>
            </a:r>
          </a:p>
          <a:p>
            <a:r>
              <a:rPr lang="en-US" b="1" dirty="0"/>
              <a:t>Limitations:</a:t>
            </a:r>
          </a:p>
          <a:p>
            <a:pPr lvl="1"/>
            <a:r>
              <a:rPr lang="en-US" dirty="0"/>
              <a:t>Complex experimental setup and operation</a:t>
            </a:r>
          </a:p>
          <a:p>
            <a:pPr lvl="1"/>
            <a:r>
              <a:rPr lang="en-US" dirty="0"/>
              <a:t>Limited to imaging and characterization of surfaces or thin samples</a:t>
            </a:r>
          </a:p>
          <a:p>
            <a:pPr lvl="1"/>
            <a:r>
              <a:rPr lang="en-US" dirty="0"/>
              <a:t>Sensitivity to environmental factors such as temperature and vibrations may affect measurements</a:t>
            </a:r>
          </a:p>
          <a:p>
            <a:pPr lvl="1"/>
            <a:r>
              <a:rPr lang="en-US" dirty="0"/>
              <a:t>Achieving high signal-to-noise ratio in SNOM measurements can be challenging, particularly when studying weak optical signals or low-concentration samples</a:t>
            </a:r>
          </a:p>
        </p:txBody>
      </p:sp>
      <p:pic>
        <p:nvPicPr>
          <p:cNvPr id="5122" name="Picture 2" descr="Scattering-type scanning near-field optical microscopy (s-SNOM)... |  Download Scientific Diagram">
            <a:hlinkClick r:id="rId2"/>
            <a:extLst>
              <a:ext uri="{FF2B5EF4-FFF2-40B4-BE49-F238E27FC236}">
                <a16:creationId xmlns:a16="http://schemas.microsoft.com/office/drawing/2014/main" id="{5CD83101-D6B5-D928-E1AE-1914B154A1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9521" y="1365815"/>
            <a:ext cx="5032659" cy="52578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C92023B-C946-FC08-471B-E7BF433BEEEE}"/>
              </a:ext>
            </a:extLst>
          </p:cNvPr>
          <p:cNvSpPr>
            <a:spLocks noGrp="1"/>
          </p:cNvSpPr>
          <p:nvPr>
            <p:ph type="sldNum" sz="quarter" idx="12"/>
          </p:nvPr>
        </p:nvSpPr>
        <p:spPr/>
        <p:txBody>
          <a:bodyPr/>
          <a:lstStyle/>
          <a:p>
            <a:fld id="{C1934BC5-F4F7-4358-8C2B-8BFE237F92F9}" type="slidenum">
              <a:rPr lang="en-US" smtClean="0"/>
              <a:t>110</a:t>
            </a:fld>
            <a:endParaRPr lang="en-US"/>
          </a:p>
        </p:txBody>
      </p:sp>
    </p:spTree>
    <p:extLst>
      <p:ext uri="{BB962C8B-B14F-4D97-AF65-F5344CB8AC3E}">
        <p14:creationId xmlns:p14="http://schemas.microsoft.com/office/powerpoint/2010/main" val="1618065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3037-EDF9-C589-F0A8-327A96A88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E16B3-9B75-C4CC-9434-C897B7D8531D}"/>
              </a:ext>
            </a:extLst>
          </p:cNvPr>
          <p:cNvSpPr>
            <a:spLocks noGrp="1"/>
          </p:cNvSpPr>
          <p:nvPr>
            <p:ph type="title"/>
          </p:nvPr>
        </p:nvSpPr>
        <p:spPr>
          <a:xfrm>
            <a:off x="571500" y="365125"/>
            <a:ext cx="11049000" cy="1325563"/>
          </a:xfrm>
        </p:spPr>
        <p:txBody>
          <a:bodyPr/>
          <a:lstStyle/>
          <a:p>
            <a:r>
              <a:rPr lang="en-US" dirty="0"/>
              <a:t>Scanning Near-Field Optical Microscopy (SNOM)</a:t>
            </a:r>
          </a:p>
        </p:txBody>
      </p:sp>
      <p:sp>
        <p:nvSpPr>
          <p:cNvPr id="3" name="Content Placeholder 2">
            <a:extLst>
              <a:ext uri="{FF2B5EF4-FFF2-40B4-BE49-F238E27FC236}">
                <a16:creationId xmlns:a16="http://schemas.microsoft.com/office/drawing/2014/main" id="{96C4C7E8-2000-86F5-260C-CEE6659AA6D8}"/>
              </a:ext>
            </a:extLst>
          </p:cNvPr>
          <p:cNvSpPr>
            <a:spLocks noGrp="1"/>
          </p:cNvSpPr>
          <p:nvPr>
            <p:ph idx="1"/>
          </p:nvPr>
        </p:nvSpPr>
        <p:spPr/>
        <p:txBody>
          <a:bodyPr>
            <a:normAutofit fontScale="85000" lnSpcReduction="20000"/>
          </a:bodyPr>
          <a:lstStyle/>
          <a:p>
            <a:r>
              <a:rPr lang="en-US" b="1" dirty="0"/>
              <a:t>Further Reading:</a:t>
            </a:r>
          </a:p>
          <a:p>
            <a:pPr lvl="1"/>
            <a:r>
              <a:rPr lang="en-US" dirty="0"/>
              <a:t>Cummings, J. R., Fellers, T. J., &amp; Davidson, M. W. (n.d.). </a:t>
            </a:r>
            <a:r>
              <a:rPr lang="en-US" b="1" dirty="0"/>
              <a:t>Near-Field Scanning Optical Microscopy - Introduction. </a:t>
            </a:r>
            <a:r>
              <a:rPr lang="en-US" dirty="0"/>
              <a:t>Near-Field Scanning Optical Microscopy - Introduction | Olympus LS. </a:t>
            </a:r>
            <a:r>
              <a:rPr lang="en-US" dirty="0">
                <a:hlinkClick r:id="rId2"/>
              </a:rPr>
              <a:t>https://www.olympus-lifescience.com/en/microscope-resource/primer/techniques/nearfield/nearfieldintro/</a:t>
            </a:r>
            <a:endParaRPr lang="en-US" dirty="0"/>
          </a:p>
          <a:p>
            <a:pPr lvl="1"/>
            <a:r>
              <a:rPr lang="en-US" dirty="0" err="1"/>
              <a:t>Vobornik</a:t>
            </a:r>
            <a:r>
              <a:rPr lang="en-US" dirty="0"/>
              <a:t>, D., &amp; </a:t>
            </a:r>
            <a:r>
              <a:rPr lang="en-US" dirty="0" err="1"/>
              <a:t>Vobornik</a:t>
            </a:r>
            <a:r>
              <a:rPr lang="en-US" dirty="0"/>
              <a:t>, S. (2008). </a:t>
            </a:r>
            <a:r>
              <a:rPr lang="en-US" b="1" dirty="0"/>
              <a:t>Scanning near-field optical microscopy</a:t>
            </a:r>
            <a:r>
              <a:rPr lang="en-US" dirty="0"/>
              <a:t>. Bosnian Journal of Basic Medical Sciences, 8(1), 63–71. </a:t>
            </a:r>
            <a:r>
              <a:rPr lang="en-US" dirty="0">
                <a:hlinkClick r:id="rId3"/>
              </a:rPr>
              <a:t>https://doi.org/10.17305/bjbms.2008.3000</a:t>
            </a:r>
            <a:endParaRPr lang="en-US" dirty="0"/>
          </a:p>
          <a:p>
            <a:pPr lvl="1"/>
            <a:r>
              <a:rPr lang="en-US" dirty="0" err="1"/>
              <a:t>Sobat</a:t>
            </a:r>
            <a:r>
              <a:rPr lang="en-US" dirty="0"/>
              <a:t>, Z., &amp; Sadegh </a:t>
            </a:r>
            <a:r>
              <a:rPr lang="en-US" dirty="0" err="1"/>
              <a:t>Hassani</a:t>
            </a:r>
            <a:r>
              <a:rPr lang="en-US" dirty="0"/>
              <a:t>, S. (2014). </a:t>
            </a:r>
            <a:r>
              <a:rPr lang="en-US" b="1" dirty="0"/>
              <a:t>An overview of scanning near-field optical microscopy in characterization of nano-materials. </a:t>
            </a:r>
            <a:r>
              <a:rPr lang="en-US" dirty="0">
                <a:hlinkClick r:id="rId4"/>
              </a:rPr>
              <a:t>http://jointlab.upol.cz/soubusta/NNE/Prednasky/45/An%20overview%20of%20scanning%20near-field%20optical%20microscopy.pdf</a:t>
            </a:r>
            <a:endParaRPr lang="en-US" dirty="0"/>
          </a:p>
          <a:p>
            <a:pPr lvl="1"/>
            <a:r>
              <a:rPr lang="en-US" dirty="0">
                <a:effectLst/>
              </a:rPr>
              <a:t>Schuck, P. J., Weber‐</a:t>
            </a:r>
            <a:r>
              <a:rPr lang="en-US" dirty="0" err="1">
                <a:effectLst/>
              </a:rPr>
              <a:t>Bargioni</a:t>
            </a:r>
            <a:r>
              <a:rPr lang="en-US" dirty="0">
                <a:effectLst/>
              </a:rPr>
              <a:t>, A., Ashby, P. D., Ogletree, D. F., Schwartzberg, A., &amp; Cabrini, S. (2013). </a:t>
            </a:r>
            <a:r>
              <a:rPr lang="en-US" b="1" dirty="0">
                <a:effectLst/>
              </a:rPr>
              <a:t>Life beyond diffraction: Opening new routes to materials characterization with next‐generation optical near‐field approaches. </a:t>
            </a:r>
            <a:r>
              <a:rPr lang="en-US" i="1" dirty="0">
                <a:effectLst/>
              </a:rPr>
              <a:t>Advanced Functional Materials</a:t>
            </a:r>
            <a:r>
              <a:rPr lang="en-US" dirty="0">
                <a:effectLst/>
              </a:rPr>
              <a:t>, </a:t>
            </a:r>
            <a:r>
              <a:rPr lang="en-US" i="1" dirty="0">
                <a:effectLst/>
              </a:rPr>
              <a:t>23</a:t>
            </a:r>
            <a:r>
              <a:rPr lang="en-US" dirty="0">
                <a:effectLst/>
              </a:rPr>
              <a:t>(20), 2539–2553. </a:t>
            </a:r>
            <a:r>
              <a:rPr lang="en-US" dirty="0">
                <a:effectLst/>
                <a:hlinkClick r:id="rId5"/>
              </a:rPr>
              <a:t>https://doi.org/10.1002/adfm.201203432</a:t>
            </a:r>
            <a:endParaRPr lang="en-US" dirty="0">
              <a:effectLst/>
            </a:endParaRPr>
          </a:p>
          <a:p>
            <a:pPr lvl="1"/>
            <a:r>
              <a:rPr lang="en-US" dirty="0" err="1">
                <a:effectLst/>
              </a:rPr>
              <a:t>Reineck</a:t>
            </a:r>
            <a:r>
              <a:rPr lang="en-US" dirty="0">
                <a:effectLst/>
              </a:rPr>
              <a:t>, P., &amp; Gibson, B. C. (2016). </a:t>
            </a:r>
            <a:r>
              <a:rPr lang="en-US" b="1" dirty="0">
                <a:effectLst/>
              </a:rPr>
              <a:t>Near‐infrared fluorescent nanomaterials for bioimaging and sensing. </a:t>
            </a:r>
            <a:r>
              <a:rPr lang="en-US" i="1" dirty="0">
                <a:effectLst/>
              </a:rPr>
              <a:t>Advanced Optical Materials</a:t>
            </a:r>
            <a:r>
              <a:rPr lang="en-US" dirty="0">
                <a:effectLst/>
              </a:rPr>
              <a:t>, </a:t>
            </a:r>
            <a:r>
              <a:rPr lang="en-US" i="1" dirty="0">
                <a:effectLst/>
              </a:rPr>
              <a:t>5</a:t>
            </a:r>
            <a:r>
              <a:rPr lang="en-US" dirty="0">
                <a:effectLst/>
              </a:rPr>
              <a:t>(2). </a:t>
            </a:r>
            <a:r>
              <a:rPr lang="en-US" dirty="0">
                <a:effectLst/>
                <a:hlinkClick r:id="rId6"/>
              </a:rPr>
              <a:t>https://doi.org/10.1002/adom.201600446</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B51C4EFD-DB54-5568-1496-0D04684533EC}"/>
              </a:ext>
            </a:extLst>
          </p:cNvPr>
          <p:cNvSpPr>
            <a:spLocks noGrp="1"/>
          </p:cNvSpPr>
          <p:nvPr>
            <p:ph type="sldNum" sz="quarter" idx="12"/>
          </p:nvPr>
        </p:nvSpPr>
        <p:spPr/>
        <p:txBody>
          <a:bodyPr/>
          <a:lstStyle/>
          <a:p>
            <a:fld id="{C1934BC5-F4F7-4358-8C2B-8BFE237F92F9}" type="slidenum">
              <a:rPr lang="en-US" smtClean="0"/>
              <a:t>111</a:t>
            </a:fld>
            <a:endParaRPr lang="en-US"/>
          </a:p>
        </p:txBody>
      </p:sp>
    </p:spTree>
    <p:extLst>
      <p:ext uri="{BB962C8B-B14F-4D97-AF65-F5344CB8AC3E}">
        <p14:creationId xmlns:p14="http://schemas.microsoft.com/office/powerpoint/2010/main" val="21546894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2E509-7321-531E-CB8D-97F1B1014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50086-10DD-53BD-F64B-761613F933B7}"/>
              </a:ext>
            </a:extLst>
          </p:cNvPr>
          <p:cNvSpPr>
            <a:spLocks noGrp="1"/>
          </p:cNvSpPr>
          <p:nvPr>
            <p:ph type="title"/>
          </p:nvPr>
        </p:nvSpPr>
        <p:spPr>
          <a:xfrm>
            <a:off x="838200" y="154110"/>
            <a:ext cx="10515600" cy="1325563"/>
          </a:xfrm>
        </p:spPr>
        <p:txBody>
          <a:bodyPr/>
          <a:lstStyle/>
          <a:p>
            <a:r>
              <a:rPr lang="en-US" dirty="0"/>
              <a:t>Technique Classification I – By Type</a:t>
            </a:r>
          </a:p>
        </p:txBody>
      </p:sp>
      <p:sp>
        <p:nvSpPr>
          <p:cNvPr id="4" name="TextBox 3">
            <a:extLst>
              <a:ext uri="{FF2B5EF4-FFF2-40B4-BE49-F238E27FC236}">
                <a16:creationId xmlns:a16="http://schemas.microsoft.com/office/drawing/2014/main" id="{17704DC4-8BA0-5428-2333-64E253C9BE80}"/>
              </a:ext>
            </a:extLst>
          </p:cNvPr>
          <p:cNvSpPr txBox="1"/>
          <p:nvPr/>
        </p:nvSpPr>
        <p:spPr>
          <a:xfrm>
            <a:off x="1301508" y="1373713"/>
            <a:ext cx="3805594" cy="369332"/>
          </a:xfrm>
          <a:prstGeom prst="rect">
            <a:avLst/>
          </a:prstGeom>
          <a:noFill/>
          <a:ln w="38100">
            <a:solidFill>
              <a:srgbClr val="7030A0"/>
            </a:solidFill>
          </a:ln>
        </p:spPr>
        <p:txBody>
          <a:bodyPr wrap="none" rtlCol="0">
            <a:spAutoFit/>
          </a:bodyPr>
          <a:lstStyle/>
          <a:p>
            <a:r>
              <a:rPr lang="en-US" dirty="0"/>
              <a:t>Scanning Electron Microscopy (SEM)</a:t>
            </a:r>
          </a:p>
        </p:txBody>
      </p:sp>
      <p:sp>
        <p:nvSpPr>
          <p:cNvPr id="5" name="TextBox 4">
            <a:extLst>
              <a:ext uri="{FF2B5EF4-FFF2-40B4-BE49-F238E27FC236}">
                <a16:creationId xmlns:a16="http://schemas.microsoft.com/office/drawing/2014/main" id="{127C0915-FF60-811D-AF35-E1793F9B6512}"/>
              </a:ext>
            </a:extLst>
          </p:cNvPr>
          <p:cNvSpPr txBox="1"/>
          <p:nvPr/>
        </p:nvSpPr>
        <p:spPr>
          <a:xfrm>
            <a:off x="1424459" y="4152067"/>
            <a:ext cx="3559692" cy="369332"/>
          </a:xfrm>
          <a:prstGeom prst="rect">
            <a:avLst/>
          </a:prstGeom>
          <a:noFill/>
          <a:ln w="38100">
            <a:solidFill>
              <a:schemeClr val="accent6">
                <a:lumMod val="75000"/>
              </a:schemeClr>
            </a:solidFill>
          </a:ln>
        </p:spPr>
        <p:txBody>
          <a:bodyPr wrap="none" rtlCol="0">
            <a:spAutoFit/>
          </a:bodyPr>
          <a:lstStyle/>
          <a:p>
            <a:r>
              <a:rPr lang="en-US" dirty="0"/>
              <a:t>Scanning Probe Microscopy (SPM)</a:t>
            </a:r>
          </a:p>
        </p:txBody>
      </p:sp>
      <p:sp>
        <p:nvSpPr>
          <p:cNvPr id="6" name="TextBox 5">
            <a:extLst>
              <a:ext uri="{FF2B5EF4-FFF2-40B4-BE49-F238E27FC236}">
                <a16:creationId xmlns:a16="http://schemas.microsoft.com/office/drawing/2014/main" id="{D9596693-449C-0D31-7C05-740F2E7A22E3}"/>
              </a:ext>
            </a:extLst>
          </p:cNvPr>
          <p:cNvSpPr txBox="1"/>
          <p:nvPr/>
        </p:nvSpPr>
        <p:spPr>
          <a:xfrm>
            <a:off x="6938609" y="1373713"/>
            <a:ext cx="4099969" cy="369332"/>
          </a:xfrm>
          <a:prstGeom prst="rect">
            <a:avLst/>
          </a:prstGeom>
          <a:noFill/>
          <a:ln w="38100">
            <a:solidFill>
              <a:srgbClr val="FF0000"/>
            </a:solidFill>
          </a:ln>
        </p:spPr>
        <p:txBody>
          <a:bodyPr wrap="none" rtlCol="0">
            <a:spAutoFit/>
          </a:bodyPr>
          <a:lstStyle/>
          <a:p>
            <a:r>
              <a:rPr lang="en-US" dirty="0"/>
              <a:t>Ultra High Vacuum (UHV) Spectroscopy</a:t>
            </a:r>
          </a:p>
        </p:txBody>
      </p:sp>
      <p:sp>
        <p:nvSpPr>
          <p:cNvPr id="9" name="TextBox 8">
            <a:extLst>
              <a:ext uri="{FF2B5EF4-FFF2-40B4-BE49-F238E27FC236}">
                <a16:creationId xmlns:a16="http://schemas.microsoft.com/office/drawing/2014/main" id="{4D1C97A3-82F2-6627-C61A-04349DEA4A7B}"/>
              </a:ext>
            </a:extLst>
          </p:cNvPr>
          <p:cNvSpPr txBox="1"/>
          <p:nvPr/>
        </p:nvSpPr>
        <p:spPr>
          <a:xfrm>
            <a:off x="7891176" y="4152067"/>
            <a:ext cx="2194833" cy="369332"/>
          </a:xfrm>
          <a:prstGeom prst="rect">
            <a:avLst/>
          </a:prstGeom>
          <a:noFill/>
          <a:ln w="76200">
            <a:solidFill>
              <a:srgbClr val="CC9900"/>
            </a:solidFill>
          </a:ln>
        </p:spPr>
        <p:txBody>
          <a:bodyPr wrap="none" rtlCol="0">
            <a:spAutoFit/>
          </a:bodyPr>
          <a:lstStyle/>
          <a:p>
            <a:pPr algn="ctr"/>
            <a:r>
              <a:rPr lang="en-US" b="1" dirty="0"/>
              <a:t>Light Spectroscopy</a:t>
            </a:r>
          </a:p>
        </p:txBody>
      </p:sp>
      <p:sp>
        <p:nvSpPr>
          <p:cNvPr id="14" name="Rectangle 13">
            <a:extLst>
              <a:ext uri="{FF2B5EF4-FFF2-40B4-BE49-F238E27FC236}">
                <a16:creationId xmlns:a16="http://schemas.microsoft.com/office/drawing/2014/main" id="{879266FD-1499-0BD4-C710-721B88F86446}"/>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21D4E3-6E28-D627-1870-027F5FFB179F}"/>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575E0B-67CF-3460-154A-A813976C2263}"/>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B44F43-69D1-7F95-7124-3E99FC86F35F}"/>
              </a:ext>
            </a:extLst>
          </p:cNvPr>
          <p:cNvSpPr/>
          <p:nvPr/>
        </p:nvSpPr>
        <p:spPr>
          <a:xfrm>
            <a:off x="6416410" y="4022784"/>
            <a:ext cx="5155193" cy="255982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02C9458-52A9-0048-807D-FF96699E43FE}"/>
              </a:ext>
            </a:extLst>
          </p:cNvPr>
          <p:cNvSpPr txBox="1"/>
          <p:nvPr/>
        </p:nvSpPr>
        <p:spPr>
          <a:xfrm>
            <a:off x="716573" y="2123909"/>
            <a:ext cx="1415772" cy="369332"/>
          </a:xfrm>
          <a:prstGeom prst="rect">
            <a:avLst/>
          </a:prstGeom>
          <a:noFill/>
        </p:spPr>
        <p:txBody>
          <a:bodyPr wrap="none" rtlCol="0">
            <a:spAutoFit/>
          </a:bodyPr>
          <a:lstStyle/>
          <a:p>
            <a:r>
              <a:rPr lang="en-US" dirty="0"/>
              <a:t>Classic SEM</a:t>
            </a:r>
          </a:p>
        </p:txBody>
      </p:sp>
      <p:sp>
        <p:nvSpPr>
          <p:cNvPr id="19" name="TextBox 18">
            <a:extLst>
              <a:ext uri="{FF2B5EF4-FFF2-40B4-BE49-F238E27FC236}">
                <a16:creationId xmlns:a16="http://schemas.microsoft.com/office/drawing/2014/main" id="{76C01316-DFFF-AFA8-DCFA-6EC8EB638B4F}"/>
              </a:ext>
            </a:extLst>
          </p:cNvPr>
          <p:cNvSpPr txBox="1"/>
          <p:nvPr/>
        </p:nvSpPr>
        <p:spPr>
          <a:xfrm>
            <a:off x="838200" y="3234747"/>
            <a:ext cx="4549707" cy="369332"/>
          </a:xfrm>
          <a:prstGeom prst="rect">
            <a:avLst/>
          </a:prstGeom>
          <a:noFill/>
        </p:spPr>
        <p:txBody>
          <a:bodyPr wrap="none" rtlCol="0">
            <a:spAutoFit/>
          </a:bodyPr>
          <a:lstStyle/>
          <a:p>
            <a:r>
              <a:rPr lang="en-US" dirty="0"/>
              <a:t>Scanning/Transmission Electron Microscopy</a:t>
            </a:r>
          </a:p>
        </p:txBody>
      </p:sp>
      <p:sp>
        <p:nvSpPr>
          <p:cNvPr id="20" name="TextBox 19">
            <a:extLst>
              <a:ext uri="{FF2B5EF4-FFF2-40B4-BE49-F238E27FC236}">
                <a16:creationId xmlns:a16="http://schemas.microsoft.com/office/drawing/2014/main" id="{C7007E70-995B-C3C0-BEBD-279CCB38CD9C}"/>
              </a:ext>
            </a:extLst>
          </p:cNvPr>
          <p:cNvSpPr txBox="1"/>
          <p:nvPr/>
        </p:nvSpPr>
        <p:spPr>
          <a:xfrm>
            <a:off x="1676956" y="2740030"/>
            <a:ext cx="3976601" cy="369332"/>
          </a:xfrm>
          <a:prstGeom prst="rect">
            <a:avLst/>
          </a:prstGeom>
          <a:noFill/>
        </p:spPr>
        <p:txBody>
          <a:bodyPr wrap="none" rtlCol="0">
            <a:spAutoFit/>
          </a:bodyPr>
          <a:lstStyle/>
          <a:p>
            <a:r>
              <a:rPr lang="en-US" dirty="0"/>
              <a:t>Energy Dispersive X-Ray Spectroscopy</a:t>
            </a:r>
          </a:p>
        </p:txBody>
      </p:sp>
      <p:sp>
        <p:nvSpPr>
          <p:cNvPr id="22" name="TextBox 21">
            <a:extLst>
              <a:ext uri="{FF2B5EF4-FFF2-40B4-BE49-F238E27FC236}">
                <a16:creationId xmlns:a16="http://schemas.microsoft.com/office/drawing/2014/main" id="{02FD6EA3-80E5-33A0-4AE7-2D4F48D415F1}"/>
              </a:ext>
            </a:extLst>
          </p:cNvPr>
          <p:cNvSpPr txBox="1"/>
          <p:nvPr/>
        </p:nvSpPr>
        <p:spPr>
          <a:xfrm>
            <a:off x="2484008" y="1983368"/>
            <a:ext cx="2946230" cy="369332"/>
          </a:xfrm>
          <a:prstGeom prst="rect">
            <a:avLst/>
          </a:prstGeom>
          <a:noFill/>
        </p:spPr>
        <p:txBody>
          <a:bodyPr wrap="square">
            <a:spAutoFit/>
          </a:bodyPr>
          <a:lstStyle/>
          <a:p>
            <a:r>
              <a:rPr lang="en-US" dirty="0"/>
              <a:t>In-Situ SEM Material Testing</a:t>
            </a:r>
          </a:p>
        </p:txBody>
      </p:sp>
      <p:sp>
        <p:nvSpPr>
          <p:cNvPr id="23" name="TextBox 22">
            <a:extLst>
              <a:ext uri="{FF2B5EF4-FFF2-40B4-BE49-F238E27FC236}">
                <a16:creationId xmlns:a16="http://schemas.microsoft.com/office/drawing/2014/main" id="{D508727A-F09F-AF84-8FF5-AAB8F9D0048E}"/>
              </a:ext>
            </a:extLst>
          </p:cNvPr>
          <p:cNvSpPr txBox="1"/>
          <p:nvPr/>
        </p:nvSpPr>
        <p:spPr>
          <a:xfrm>
            <a:off x="6626278" y="1931340"/>
            <a:ext cx="3405741"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X-ray Photoelectron Spectroscopy </a:t>
            </a:r>
            <a:endParaRPr lang="en-US" dirty="0"/>
          </a:p>
        </p:txBody>
      </p:sp>
      <p:sp>
        <p:nvSpPr>
          <p:cNvPr id="24" name="TextBox 23">
            <a:extLst>
              <a:ext uri="{FF2B5EF4-FFF2-40B4-BE49-F238E27FC236}">
                <a16:creationId xmlns:a16="http://schemas.microsoft.com/office/drawing/2014/main" id="{ADACAC4F-5501-C79C-3FA3-C9A6D20A4B5D}"/>
              </a:ext>
            </a:extLst>
          </p:cNvPr>
          <p:cNvSpPr txBox="1"/>
          <p:nvPr/>
        </p:nvSpPr>
        <p:spPr>
          <a:xfrm>
            <a:off x="8329148" y="2315518"/>
            <a:ext cx="3056671" cy="369332"/>
          </a:xfrm>
          <a:prstGeom prst="rect">
            <a:avLst/>
          </a:prstGeom>
          <a:noFill/>
        </p:spPr>
        <p:txBody>
          <a:bodyPr wrap="none" rtlCol="0">
            <a:spAutoFit/>
          </a:bodyPr>
          <a:lstStyle/>
          <a:p>
            <a:r>
              <a:rPr lang="en-US" dirty="0"/>
              <a:t>Auger Electron Spectroscopy</a:t>
            </a:r>
          </a:p>
        </p:txBody>
      </p:sp>
      <p:sp>
        <p:nvSpPr>
          <p:cNvPr id="25" name="TextBox 24">
            <a:extLst>
              <a:ext uri="{FF2B5EF4-FFF2-40B4-BE49-F238E27FC236}">
                <a16:creationId xmlns:a16="http://schemas.microsoft.com/office/drawing/2014/main" id="{AA2BAC89-85A5-B2CB-EFA1-A9192A505EF3}"/>
              </a:ext>
            </a:extLst>
          </p:cNvPr>
          <p:cNvSpPr txBox="1"/>
          <p:nvPr/>
        </p:nvSpPr>
        <p:spPr>
          <a:xfrm>
            <a:off x="6626278" y="2687103"/>
            <a:ext cx="3590022" cy="646331"/>
          </a:xfrm>
          <a:prstGeom prst="rect">
            <a:avLst/>
          </a:prstGeom>
          <a:noFill/>
        </p:spPr>
        <p:txBody>
          <a:bodyPr wrap="none" rtlCol="0">
            <a:spAutoFit/>
          </a:bodyPr>
          <a:lstStyle/>
          <a:p>
            <a:pPr algn="ctr"/>
            <a:r>
              <a:rPr lang="en-US"/>
              <a:t>Time-of Flight </a:t>
            </a:r>
          </a:p>
          <a:p>
            <a:pPr algn="ctr"/>
            <a:r>
              <a:rPr lang="en-US"/>
              <a:t>Secondary Ion Mass Spectrometry</a:t>
            </a:r>
            <a:endParaRPr lang="en-US" dirty="0"/>
          </a:p>
        </p:txBody>
      </p:sp>
      <p:sp>
        <p:nvSpPr>
          <p:cNvPr id="26" name="TextBox 25">
            <a:extLst>
              <a:ext uri="{FF2B5EF4-FFF2-40B4-BE49-F238E27FC236}">
                <a16:creationId xmlns:a16="http://schemas.microsoft.com/office/drawing/2014/main" id="{C598A7A0-3D7C-5D27-4BF1-43EAA4551937}"/>
              </a:ext>
            </a:extLst>
          </p:cNvPr>
          <p:cNvSpPr txBox="1"/>
          <p:nvPr/>
        </p:nvSpPr>
        <p:spPr>
          <a:xfrm>
            <a:off x="7416290" y="3336029"/>
            <a:ext cx="3842590"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Ultraviolet </a:t>
            </a:r>
            <a:r>
              <a:rPr lang="en-US" kern="100" dirty="0">
                <a:latin typeface="Calibri" panose="020F0502020204030204" pitchFamily="34" charset="0"/>
                <a:ea typeface="Calibri" panose="020F0502020204030204" pitchFamily="34" charset="0"/>
                <a:cs typeface="Times New Roman" panose="02020603050405020304" pitchFamily="18" charset="0"/>
              </a:rPr>
              <a:t>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hotoelectron </a:t>
            </a: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pectroscopy</a:t>
            </a:r>
          </a:p>
        </p:txBody>
      </p:sp>
      <p:sp>
        <p:nvSpPr>
          <p:cNvPr id="27" name="TextBox 26">
            <a:extLst>
              <a:ext uri="{FF2B5EF4-FFF2-40B4-BE49-F238E27FC236}">
                <a16:creationId xmlns:a16="http://schemas.microsoft.com/office/drawing/2014/main" id="{1A25A421-AF15-DC88-D1CC-CB2710487CE5}"/>
              </a:ext>
            </a:extLst>
          </p:cNvPr>
          <p:cNvSpPr txBox="1"/>
          <p:nvPr/>
        </p:nvSpPr>
        <p:spPr>
          <a:xfrm>
            <a:off x="716573" y="4598250"/>
            <a:ext cx="2702919" cy="369332"/>
          </a:xfrm>
          <a:prstGeom prst="rect">
            <a:avLst/>
          </a:prstGeom>
          <a:noFill/>
        </p:spPr>
        <p:txBody>
          <a:bodyPr wrap="none" rtlCol="0">
            <a:spAutoFit/>
          </a:bodyPr>
          <a:lstStyle/>
          <a:p>
            <a:r>
              <a:rPr lang="en-US" dirty="0"/>
              <a:t>Atomic Force Microscopy</a:t>
            </a:r>
          </a:p>
        </p:txBody>
      </p:sp>
      <p:sp>
        <p:nvSpPr>
          <p:cNvPr id="28" name="TextBox 27">
            <a:extLst>
              <a:ext uri="{FF2B5EF4-FFF2-40B4-BE49-F238E27FC236}">
                <a16:creationId xmlns:a16="http://schemas.microsoft.com/office/drawing/2014/main" id="{92D609B5-40D3-CD2C-D42D-0CEF2DE4E8EC}"/>
              </a:ext>
            </a:extLst>
          </p:cNvPr>
          <p:cNvSpPr txBox="1"/>
          <p:nvPr/>
        </p:nvSpPr>
        <p:spPr>
          <a:xfrm>
            <a:off x="1582186" y="4993812"/>
            <a:ext cx="4166140" cy="369332"/>
          </a:xfrm>
          <a:prstGeom prst="rect">
            <a:avLst/>
          </a:prstGeom>
          <a:noFill/>
        </p:spPr>
        <p:txBody>
          <a:bodyPr wrap="none" rtlCol="0">
            <a:spAutoFit/>
          </a:bodyPr>
          <a:lstStyle/>
          <a:p>
            <a:r>
              <a:rPr lang="en-US" dirty="0"/>
              <a:t>Scanning Near-Field Optical Microscopy</a:t>
            </a:r>
          </a:p>
        </p:txBody>
      </p:sp>
      <p:sp>
        <p:nvSpPr>
          <p:cNvPr id="30" name="TextBox 29">
            <a:extLst>
              <a:ext uri="{FF2B5EF4-FFF2-40B4-BE49-F238E27FC236}">
                <a16:creationId xmlns:a16="http://schemas.microsoft.com/office/drawing/2014/main" id="{5FD8D7D7-A2CA-5587-1AA4-717B22109469}"/>
              </a:ext>
            </a:extLst>
          </p:cNvPr>
          <p:cNvSpPr txBox="1"/>
          <p:nvPr/>
        </p:nvSpPr>
        <p:spPr>
          <a:xfrm>
            <a:off x="620397" y="5392321"/>
            <a:ext cx="3881158" cy="369332"/>
          </a:xfrm>
          <a:prstGeom prst="rect">
            <a:avLst/>
          </a:prstGeom>
          <a:noFill/>
        </p:spPr>
        <p:txBody>
          <a:bodyPr wrap="square">
            <a:spAutoFit/>
          </a:bodyPr>
          <a:lstStyle/>
          <a:p>
            <a:r>
              <a:rPr lang="en-US" dirty="0"/>
              <a:t>Force-distance Curve Measurements</a:t>
            </a:r>
          </a:p>
        </p:txBody>
      </p:sp>
      <p:sp>
        <p:nvSpPr>
          <p:cNvPr id="31" name="TextBox 30">
            <a:extLst>
              <a:ext uri="{FF2B5EF4-FFF2-40B4-BE49-F238E27FC236}">
                <a16:creationId xmlns:a16="http://schemas.microsoft.com/office/drawing/2014/main" id="{AF4ED30B-A57E-BE7A-F44D-0596F1450722}"/>
              </a:ext>
            </a:extLst>
          </p:cNvPr>
          <p:cNvSpPr txBox="1"/>
          <p:nvPr/>
        </p:nvSpPr>
        <p:spPr>
          <a:xfrm>
            <a:off x="2439856" y="5758907"/>
            <a:ext cx="3308470" cy="369332"/>
          </a:xfrm>
          <a:prstGeom prst="rect">
            <a:avLst/>
          </a:prstGeom>
          <a:noFill/>
        </p:spPr>
        <p:txBody>
          <a:bodyPr wrap="none" rtlCol="0">
            <a:spAutoFit/>
          </a:bodyPr>
          <a:lstStyle/>
          <a:p>
            <a:r>
              <a:rPr lang="en-US" dirty="0"/>
              <a:t>Scanning Tunneling Microscopy</a:t>
            </a:r>
          </a:p>
        </p:txBody>
      </p:sp>
      <p:sp>
        <p:nvSpPr>
          <p:cNvPr id="33" name="TextBox 32">
            <a:extLst>
              <a:ext uri="{FF2B5EF4-FFF2-40B4-BE49-F238E27FC236}">
                <a16:creationId xmlns:a16="http://schemas.microsoft.com/office/drawing/2014/main" id="{D0E11F19-E686-6ED9-76C8-CC83DFC4EC89}"/>
              </a:ext>
            </a:extLst>
          </p:cNvPr>
          <p:cNvSpPr txBox="1"/>
          <p:nvPr/>
        </p:nvSpPr>
        <p:spPr>
          <a:xfrm>
            <a:off x="639268" y="6125428"/>
            <a:ext cx="3197848" cy="369332"/>
          </a:xfrm>
          <a:prstGeom prst="rect">
            <a:avLst/>
          </a:prstGeom>
          <a:noFill/>
        </p:spPr>
        <p:txBody>
          <a:bodyPr wrap="square">
            <a:spAutoFit/>
          </a:bodyPr>
          <a:lstStyle/>
          <a:p>
            <a:r>
              <a:rPr lang="en-US" dirty="0"/>
              <a:t>Kelvin Probe Force Microscopy </a:t>
            </a:r>
          </a:p>
        </p:txBody>
      </p:sp>
      <p:sp>
        <p:nvSpPr>
          <p:cNvPr id="34" name="TextBox 33">
            <a:extLst>
              <a:ext uri="{FF2B5EF4-FFF2-40B4-BE49-F238E27FC236}">
                <a16:creationId xmlns:a16="http://schemas.microsoft.com/office/drawing/2014/main" id="{4953D5B0-6594-8337-D449-52EDBE27606D}"/>
              </a:ext>
            </a:extLst>
          </p:cNvPr>
          <p:cNvSpPr txBox="1"/>
          <p:nvPr/>
        </p:nvSpPr>
        <p:spPr>
          <a:xfrm>
            <a:off x="6395844" y="4702820"/>
            <a:ext cx="2345257" cy="369332"/>
          </a:xfrm>
          <a:prstGeom prst="rect">
            <a:avLst/>
          </a:prstGeom>
          <a:noFill/>
        </p:spPr>
        <p:txBody>
          <a:bodyPr wrap="none" rtlCol="0">
            <a:spAutoFit/>
          </a:bodyPr>
          <a:lstStyle/>
          <a:p>
            <a:pPr algn="ctr"/>
            <a:r>
              <a:rPr lang="en-US" b="1" dirty="0"/>
              <a:t>UV-vis Spectroscopy</a:t>
            </a:r>
          </a:p>
        </p:txBody>
      </p:sp>
      <p:sp>
        <p:nvSpPr>
          <p:cNvPr id="35" name="TextBox 34">
            <a:extLst>
              <a:ext uri="{FF2B5EF4-FFF2-40B4-BE49-F238E27FC236}">
                <a16:creationId xmlns:a16="http://schemas.microsoft.com/office/drawing/2014/main" id="{86BD268F-0DA2-E900-2D74-BB134E2EE40F}"/>
              </a:ext>
            </a:extLst>
          </p:cNvPr>
          <p:cNvSpPr txBox="1"/>
          <p:nvPr/>
        </p:nvSpPr>
        <p:spPr>
          <a:xfrm>
            <a:off x="6869651" y="5169983"/>
            <a:ext cx="4403770" cy="369332"/>
          </a:xfrm>
          <a:prstGeom prst="rect">
            <a:avLst/>
          </a:prstGeom>
          <a:noFill/>
        </p:spPr>
        <p:txBody>
          <a:bodyPr wrap="none" rtlCol="0">
            <a:spAutoFit/>
          </a:bodyPr>
          <a:lstStyle/>
          <a:p>
            <a:pPr algn="ctr"/>
            <a:r>
              <a:rPr lang="en-US" b="1" dirty="0"/>
              <a:t>Infrared and Near-Infrared Spectroscopy</a:t>
            </a:r>
          </a:p>
        </p:txBody>
      </p:sp>
      <p:sp>
        <p:nvSpPr>
          <p:cNvPr id="36" name="TextBox 35">
            <a:extLst>
              <a:ext uri="{FF2B5EF4-FFF2-40B4-BE49-F238E27FC236}">
                <a16:creationId xmlns:a16="http://schemas.microsoft.com/office/drawing/2014/main" id="{2C820387-ED6D-C0D9-8FF4-C6684A7D31FE}"/>
              </a:ext>
            </a:extLst>
          </p:cNvPr>
          <p:cNvSpPr txBox="1"/>
          <p:nvPr/>
        </p:nvSpPr>
        <p:spPr>
          <a:xfrm>
            <a:off x="9148379" y="4702820"/>
            <a:ext cx="2135841" cy="369332"/>
          </a:xfrm>
          <a:prstGeom prst="rect">
            <a:avLst/>
          </a:prstGeom>
          <a:noFill/>
        </p:spPr>
        <p:txBody>
          <a:bodyPr wrap="none" rtlCol="0">
            <a:spAutoFit/>
          </a:bodyPr>
          <a:lstStyle/>
          <a:p>
            <a:pPr algn="ctr"/>
            <a:r>
              <a:rPr lang="en-US" b="1" dirty="0"/>
              <a:t>FTIR Spectroscopy</a:t>
            </a:r>
          </a:p>
        </p:txBody>
      </p:sp>
      <p:sp>
        <p:nvSpPr>
          <p:cNvPr id="37" name="TextBox 36">
            <a:extLst>
              <a:ext uri="{FF2B5EF4-FFF2-40B4-BE49-F238E27FC236}">
                <a16:creationId xmlns:a16="http://schemas.microsoft.com/office/drawing/2014/main" id="{AE9D2EE8-9A59-8387-04A7-173AE18AE08B}"/>
              </a:ext>
            </a:extLst>
          </p:cNvPr>
          <p:cNvSpPr txBox="1"/>
          <p:nvPr/>
        </p:nvSpPr>
        <p:spPr>
          <a:xfrm>
            <a:off x="6399562" y="5627473"/>
            <a:ext cx="2419573" cy="369332"/>
          </a:xfrm>
          <a:prstGeom prst="rect">
            <a:avLst/>
          </a:prstGeom>
          <a:noFill/>
        </p:spPr>
        <p:txBody>
          <a:bodyPr wrap="none" rtlCol="0">
            <a:spAutoFit/>
          </a:bodyPr>
          <a:lstStyle/>
          <a:p>
            <a:pPr algn="ctr"/>
            <a:r>
              <a:rPr lang="en-US" b="1" dirty="0"/>
              <a:t>Raman Spectroscopy</a:t>
            </a:r>
          </a:p>
        </p:txBody>
      </p:sp>
      <p:sp>
        <p:nvSpPr>
          <p:cNvPr id="38" name="TextBox 37">
            <a:extLst>
              <a:ext uri="{FF2B5EF4-FFF2-40B4-BE49-F238E27FC236}">
                <a16:creationId xmlns:a16="http://schemas.microsoft.com/office/drawing/2014/main" id="{3156256B-7AEC-A3FF-32F8-2CCCC7DE8C59}"/>
              </a:ext>
            </a:extLst>
          </p:cNvPr>
          <p:cNvSpPr txBox="1"/>
          <p:nvPr/>
        </p:nvSpPr>
        <p:spPr>
          <a:xfrm>
            <a:off x="7687211" y="6084964"/>
            <a:ext cx="3793474" cy="369332"/>
          </a:xfrm>
          <a:prstGeom prst="rect">
            <a:avLst/>
          </a:prstGeom>
          <a:noFill/>
        </p:spPr>
        <p:txBody>
          <a:bodyPr wrap="none" rtlCol="0">
            <a:spAutoFit/>
          </a:bodyPr>
          <a:lstStyle/>
          <a:p>
            <a:pPr algn="ctr"/>
            <a:r>
              <a:rPr lang="en-US" b="1" dirty="0"/>
              <a:t>Photoluminescence Spectroscopy</a:t>
            </a:r>
          </a:p>
        </p:txBody>
      </p:sp>
      <p:sp>
        <p:nvSpPr>
          <p:cNvPr id="7" name="Slide Number Placeholder 6">
            <a:extLst>
              <a:ext uri="{FF2B5EF4-FFF2-40B4-BE49-F238E27FC236}">
                <a16:creationId xmlns:a16="http://schemas.microsoft.com/office/drawing/2014/main" id="{FD83EC9B-5C17-6B5A-02D9-FCA0FD5ECF76}"/>
              </a:ext>
            </a:extLst>
          </p:cNvPr>
          <p:cNvSpPr>
            <a:spLocks noGrp="1"/>
          </p:cNvSpPr>
          <p:nvPr>
            <p:ph type="sldNum" sz="quarter" idx="12"/>
          </p:nvPr>
        </p:nvSpPr>
        <p:spPr/>
        <p:txBody>
          <a:bodyPr/>
          <a:lstStyle/>
          <a:p>
            <a:fld id="{C1934BC5-F4F7-4358-8C2B-8BFE237F92F9}" type="slidenum">
              <a:rPr lang="en-US" smtClean="0"/>
              <a:t>112</a:t>
            </a:fld>
            <a:endParaRPr lang="en-US"/>
          </a:p>
        </p:txBody>
      </p:sp>
    </p:spTree>
    <p:extLst>
      <p:ext uri="{BB962C8B-B14F-4D97-AF65-F5344CB8AC3E}">
        <p14:creationId xmlns:p14="http://schemas.microsoft.com/office/powerpoint/2010/main" val="28039676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7BE5-7F05-5F82-5113-3202B7E4AA56}"/>
              </a:ext>
            </a:extLst>
          </p:cNvPr>
          <p:cNvSpPr>
            <a:spLocks noGrp="1"/>
          </p:cNvSpPr>
          <p:nvPr>
            <p:ph type="title"/>
          </p:nvPr>
        </p:nvSpPr>
        <p:spPr/>
        <p:txBody>
          <a:bodyPr/>
          <a:lstStyle/>
          <a:p>
            <a:r>
              <a:rPr lang="en-US" dirty="0"/>
              <a:t>Light Spectroscopy</a:t>
            </a:r>
          </a:p>
        </p:txBody>
      </p:sp>
      <p:sp>
        <p:nvSpPr>
          <p:cNvPr id="3" name="Content Placeholder 2">
            <a:extLst>
              <a:ext uri="{FF2B5EF4-FFF2-40B4-BE49-F238E27FC236}">
                <a16:creationId xmlns:a16="http://schemas.microsoft.com/office/drawing/2014/main" id="{A0341403-2967-BD4C-1196-23540F4C3A52}"/>
              </a:ext>
            </a:extLst>
          </p:cNvPr>
          <p:cNvSpPr>
            <a:spLocks noGrp="1"/>
          </p:cNvSpPr>
          <p:nvPr>
            <p:ph idx="1"/>
          </p:nvPr>
        </p:nvSpPr>
        <p:spPr/>
        <p:txBody>
          <a:bodyPr>
            <a:normAutofit lnSpcReduction="10000"/>
          </a:bodyPr>
          <a:lstStyle/>
          <a:p>
            <a:r>
              <a:rPr lang="en-US" dirty="0"/>
              <a:t>Light spectroscopy analyzes matter's interaction with electromagnetic radiation across wavelengths, revealing properties and behavior</a:t>
            </a:r>
          </a:p>
          <a:p>
            <a:r>
              <a:rPr lang="en-US" dirty="0"/>
              <a:t>Techniques include absorption, emission, and scattering spectroscopy, which provide insights into molecular structure, composition, and interactions</a:t>
            </a:r>
          </a:p>
          <a:p>
            <a:r>
              <a:rPr lang="en-US" dirty="0"/>
              <a:t>Widely used in chemistry, physics, astronomy, and medicine, spectroscopy aids in compound identification, reaction kinetics, celestial object analysis, and medical diagnostics</a:t>
            </a:r>
          </a:p>
          <a:p>
            <a:r>
              <a:rPr lang="en-US" dirty="0"/>
              <a:t>Modern spectroscopic instruments, like spectrometers and spectrographs, offer precise measurement and analysis, advancing our understanding of the natural world</a:t>
            </a:r>
          </a:p>
        </p:txBody>
      </p:sp>
      <p:sp>
        <p:nvSpPr>
          <p:cNvPr id="5" name="Slide Number Placeholder 4">
            <a:extLst>
              <a:ext uri="{FF2B5EF4-FFF2-40B4-BE49-F238E27FC236}">
                <a16:creationId xmlns:a16="http://schemas.microsoft.com/office/drawing/2014/main" id="{8E3BD14F-20A1-11CB-1AC5-D653171B0F3F}"/>
              </a:ext>
            </a:extLst>
          </p:cNvPr>
          <p:cNvSpPr>
            <a:spLocks noGrp="1"/>
          </p:cNvSpPr>
          <p:nvPr>
            <p:ph type="sldNum" sz="quarter" idx="12"/>
          </p:nvPr>
        </p:nvSpPr>
        <p:spPr/>
        <p:txBody>
          <a:bodyPr/>
          <a:lstStyle/>
          <a:p>
            <a:fld id="{C1934BC5-F4F7-4358-8C2B-8BFE237F92F9}" type="slidenum">
              <a:rPr lang="en-US" smtClean="0"/>
              <a:t>113</a:t>
            </a:fld>
            <a:endParaRPr lang="en-US"/>
          </a:p>
        </p:txBody>
      </p:sp>
    </p:spTree>
    <p:extLst>
      <p:ext uri="{BB962C8B-B14F-4D97-AF65-F5344CB8AC3E}">
        <p14:creationId xmlns:p14="http://schemas.microsoft.com/office/powerpoint/2010/main" val="39436893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DB8B-A608-BDB3-37F3-EA4DBF77BD30}"/>
              </a:ext>
            </a:extLst>
          </p:cNvPr>
          <p:cNvSpPr>
            <a:spLocks noGrp="1"/>
          </p:cNvSpPr>
          <p:nvPr>
            <p:ph type="title"/>
          </p:nvPr>
        </p:nvSpPr>
        <p:spPr/>
        <p:txBody>
          <a:bodyPr/>
          <a:lstStyle/>
          <a:p>
            <a:r>
              <a:rPr lang="en-US" dirty="0"/>
              <a:t>UV-vis Spectroscopy</a:t>
            </a:r>
          </a:p>
        </p:txBody>
      </p:sp>
      <p:sp>
        <p:nvSpPr>
          <p:cNvPr id="3" name="Content Placeholder 2">
            <a:extLst>
              <a:ext uri="{FF2B5EF4-FFF2-40B4-BE49-F238E27FC236}">
                <a16:creationId xmlns:a16="http://schemas.microsoft.com/office/drawing/2014/main" id="{589E9C21-A5F4-DE8D-D7F1-6DB4618C2EC3}"/>
              </a:ext>
            </a:extLst>
          </p:cNvPr>
          <p:cNvSpPr>
            <a:spLocks noGrp="1"/>
          </p:cNvSpPr>
          <p:nvPr>
            <p:ph idx="1"/>
          </p:nvPr>
        </p:nvSpPr>
        <p:spPr>
          <a:xfrm>
            <a:off x="838200" y="1825624"/>
            <a:ext cx="6111240" cy="4667251"/>
          </a:xfrm>
        </p:spPr>
        <p:txBody>
          <a:bodyPr>
            <a:normAutofit fontScale="85000" lnSpcReduction="20000"/>
          </a:bodyPr>
          <a:lstStyle/>
          <a:p>
            <a:pPr algn="l"/>
            <a:r>
              <a:rPr lang="en-US" b="1" i="0" dirty="0">
                <a:solidFill>
                  <a:srgbClr val="0D0D0D"/>
                </a:solidFill>
                <a:effectLst/>
                <a:latin typeface="Söhne"/>
              </a:rPr>
              <a:t>Overview</a:t>
            </a:r>
            <a:r>
              <a:rPr lang="en-US" b="0" i="0" dirty="0">
                <a:solidFill>
                  <a:srgbClr val="0D0D0D"/>
                </a:solidFill>
                <a:effectLst/>
                <a:latin typeface="Söhne"/>
              </a:rPr>
              <a:t>:</a:t>
            </a:r>
          </a:p>
          <a:p>
            <a:pPr lvl="1"/>
            <a:r>
              <a:rPr lang="en-US" b="0" i="0" dirty="0">
                <a:solidFill>
                  <a:srgbClr val="0D0D0D"/>
                </a:solidFill>
                <a:effectLst/>
                <a:latin typeface="Söhne"/>
              </a:rPr>
              <a:t>UV-vis spectroscopy involves measuring the absorption of ultraviolet and visible light by molecules in a sample</a:t>
            </a:r>
          </a:p>
          <a:p>
            <a:pPr lvl="1"/>
            <a:r>
              <a:rPr lang="en-US" b="0" i="0" dirty="0">
                <a:solidFill>
                  <a:srgbClr val="0D0D0D"/>
                </a:solidFill>
                <a:effectLst/>
                <a:latin typeface="Söhne"/>
              </a:rPr>
              <a:t>It provides information about the electronic transitions and energy levels of molecules, aiding in the characterization of chemical composition and structure</a:t>
            </a:r>
            <a:endParaRPr lang="en-US" b="1" i="0" dirty="0">
              <a:solidFill>
                <a:srgbClr val="0D0D0D"/>
              </a:solidFill>
              <a:effectLst/>
              <a:latin typeface="Söhne"/>
            </a:endParaRP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UV-vis spectroscopy measures the absorption of ultraviolet and visible light (200-800 nm) by molecules in a sample</a:t>
            </a:r>
          </a:p>
          <a:p>
            <a:pPr marL="742950" lvl="1" indent="-285750" algn="l">
              <a:buFont typeface="Arial" panose="020B0604020202020204" pitchFamily="34" charset="0"/>
              <a:buChar char="•"/>
            </a:pPr>
            <a:r>
              <a:rPr lang="en-US" b="0" i="0" dirty="0">
                <a:solidFill>
                  <a:srgbClr val="0D0D0D"/>
                </a:solidFill>
                <a:effectLst/>
                <a:latin typeface="Söhne"/>
              </a:rPr>
              <a:t>It relies on the principle that molecules absorb specific wavelengths of light corresponding to electronic transitions</a:t>
            </a:r>
          </a:p>
          <a:p>
            <a:pPr marL="742950" lvl="1" indent="-285750" algn="l">
              <a:buFont typeface="Arial" panose="020B0604020202020204" pitchFamily="34" charset="0"/>
              <a:buChar char="•"/>
            </a:pPr>
            <a:r>
              <a:rPr lang="en-US" b="0" i="0" dirty="0">
                <a:solidFill>
                  <a:srgbClr val="0D0D0D"/>
                </a:solidFill>
                <a:effectLst/>
                <a:latin typeface="Söhne"/>
              </a:rPr>
              <a:t>The amount of light absorbed at each wavelength provides information about the concentration and chemical structure of the molecules in the sample</a:t>
            </a:r>
          </a:p>
          <a:p>
            <a:endParaRPr lang="en-US" dirty="0"/>
          </a:p>
        </p:txBody>
      </p:sp>
      <p:pic>
        <p:nvPicPr>
          <p:cNvPr id="5" name="Picture 4">
            <a:hlinkClick r:id="rId2"/>
            <a:extLst>
              <a:ext uri="{FF2B5EF4-FFF2-40B4-BE49-F238E27FC236}">
                <a16:creationId xmlns:a16="http://schemas.microsoft.com/office/drawing/2014/main" id="{5E608727-93EA-3D14-AF1F-B8555155F821}"/>
              </a:ext>
            </a:extLst>
          </p:cNvPr>
          <p:cNvPicPr>
            <a:picLocks noChangeAspect="1"/>
          </p:cNvPicPr>
          <p:nvPr/>
        </p:nvPicPr>
        <p:blipFill>
          <a:blip r:embed="rId3"/>
          <a:stretch>
            <a:fillRect/>
          </a:stretch>
        </p:blipFill>
        <p:spPr>
          <a:xfrm>
            <a:off x="7190072" y="696434"/>
            <a:ext cx="4851132" cy="3295869"/>
          </a:xfrm>
          <a:prstGeom prst="rect">
            <a:avLst/>
          </a:prstGeom>
        </p:spPr>
      </p:pic>
      <p:pic>
        <p:nvPicPr>
          <p:cNvPr id="8194" name="Picture 2">
            <a:hlinkClick r:id="rId4"/>
            <a:extLst>
              <a:ext uri="{FF2B5EF4-FFF2-40B4-BE49-F238E27FC236}">
                <a16:creationId xmlns:a16="http://schemas.microsoft.com/office/drawing/2014/main" id="{D9C364EE-F7CC-363C-B3F5-246FA7D97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9788" y="4136554"/>
            <a:ext cx="3915479" cy="235632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14C95BB-6AC3-37C0-6C72-0CF1F02F28E6}"/>
              </a:ext>
            </a:extLst>
          </p:cNvPr>
          <p:cNvSpPr>
            <a:spLocks noGrp="1"/>
          </p:cNvSpPr>
          <p:nvPr>
            <p:ph type="sldNum" sz="quarter" idx="12"/>
          </p:nvPr>
        </p:nvSpPr>
        <p:spPr/>
        <p:txBody>
          <a:bodyPr/>
          <a:lstStyle/>
          <a:p>
            <a:fld id="{C1934BC5-F4F7-4358-8C2B-8BFE237F92F9}" type="slidenum">
              <a:rPr lang="en-US" smtClean="0"/>
              <a:t>114</a:t>
            </a:fld>
            <a:endParaRPr lang="en-US"/>
          </a:p>
        </p:txBody>
      </p:sp>
    </p:spTree>
    <p:extLst>
      <p:ext uri="{BB962C8B-B14F-4D97-AF65-F5344CB8AC3E}">
        <p14:creationId xmlns:p14="http://schemas.microsoft.com/office/powerpoint/2010/main" val="2822710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85C1D-FCEB-D92D-2AD8-9CFC36DC0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0F957-E1B3-4630-1B3E-A764CB3305A9}"/>
              </a:ext>
            </a:extLst>
          </p:cNvPr>
          <p:cNvSpPr>
            <a:spLocks noGrp="1"/>
          </p:cNvSpPr>
          <p:nvPr>
            <p:ph type="title"/>
          </p:nvPr>
        </p:nvSpPr>
        <p:spPr/>
        <p:txBody>
          <a:bodyPr/>
          <a:lstStyle/>
          <a:p>
            <a:r>
              <a:rPr lang="en-US" dirty="0"/>
              <a:t>UV-vis Spectroscopy</a:t>
            </a:r>
          </a:p>
        </p:txBody>
      </p:sp>
      <p:sp>
        <p:nvSpPr>
          <p:cNvPr id="3" name="Content Placeholder 2">
            <a:extLst>
              <a:ext uri="{FF2B5EF4-FFF2-40B4-BE49-F238E27FC236}">
                <a16:creationId xmlns:a16="http://schemas.microsoft.com/office/drawing/2014/main" id="{D9F625BA-B4B4-7BDD-DFAE-B277FAAD03DD}"/>
              </a:ext>
            </a:extLst>
          </p:cNvPr>
          <p:cNvSpPr>
            <a:spLocks noGrp="1"/>
          </p:cNvSpPr>
          <p:nvPr>
            <p:ph idx="1"/>
          </p:nvPr>
        </p:nvSpPr>
        <p:spPr>
          <a:xfrm>
            <a:off x="838200" y="1825625"/>
            <a:ext cx="10515600" cy="4353794"/>
          </a:xfrm>
        </p:spPr>
        <p:txBody>
          <a:bodyPr>
            <a:normAutofit/>
          </a:bodyPr>
          <a:lstStyle/>
          <a:p>
            <a:pPr algn="l">
              <a:buFont typeface="Arial" panose="020B0604020202020204" pitchFamily="34" charset="0"/>
              <a:buChar char="•"/>
            </a:pPr>
            <a:r>
              <a:rPr lang="en-US" sz="3200" b="1" i="0" dirty="0">
                <a:solidFill>
                  <a:srgbClr val="0D0D0D"/>
                </a:solidFill>
                <a:effectLst/>
                <a:latin typeface="Söhne"/>
              </a:rPr>
              <a:t>Modes of Operation</a:t>
            </a:r>
            <a:r>
              <a:rPr lang="en-US" sz="3200" b="0" i="0" dirty="0">
                <a:solidFill>
                  <a:srgbClr val="0D0D0D"/>
                </a:solidFill>
                <a:effectLst/>
                <a:latin typeface="Söhne"/>
              </a:rPr>
              <a:t>:</a:t>
            </a:r>
          </a:p>
          <a:p>
            <a:pPr marL="742950" lvl="1" indent="-285750" algn="l">
              <a:buFont typeface="Arial" panose="020B0604020202020204" pitchFamily="34" charset="0"/>
              <a:buChar char="•"/>
            </a:pPr>
            <a:r>
              <a:rPr lang="en-US" sz="2800" b="1" dirty="0">
                <a:solidFill>
                  <a:srgbClr val="0D0D0D"/>
                </a:solidFill>
                <a:effectLst/>
                <a:latin typeface="Söhne"/>
              </a:rPr>
              <a:t>Absorption Mode:</a:t>
            </a:r>
          </a:p>
          <a:p>
            <a:pPr marL="1143000" lvl="2" indent="-228600" algn="l">
              <a:buFont typeface="Arial" panose="020B0604020202020204" pitchFamily="34" charset="0"/>
              <a:buChar char="•"/>
            </a:pPr>
            <a:r>
              <a:rPr lang="en-US" sz="2400" b="0" i="0" dirty="0">
                <a:solidFill>
                  <a:srgbClr val="0D0D0D"/>
                </a:solidFill>
                <a:effectLst/>
                <a:latin typeface="Söhne"/>
              </a:rPr>
              <a:t>Measures the absorbance of light by the sample across a range of wavelengths</a:t>
            </a:r>
          </a:p>
          <a:p>
            <a:pPr marL="1143000" lvl="2" indent="-228600" algn="l">
              <a:buFont typeface="Arial" panose="020B0604020202020204" pitchFamily="34" charset="0"/>
              <a:buChar char="•"/>
            </a:pPr>
            <a:r>
              <a:rPr lang="en-US" sz="2400" b="0" i="0" dirty="0">
                <a:solidFill>
                  <a:srgbClr val="0D0D0D"/>
                </a:solidFill>
                <a:effectLst/>
                <a:latin typeface="Söhne"/>
              </a:rPr>
              <a:t>Provides information about the absorption spectrum, revealing the presence and concentration of absorbing species</a:t>
            </a:r>
          </a:p>
          <a:p>
            <a:pPr marL="742950" lvl="1" indent="-285750" algn="l">
              <a:buFont typeface="Arial" panose="020B0604020202020204" pitchFamily="34" charset="0"/>
              <a:buChar char="•"/>
            </a:pPr>
            <a:r>
              <a:rPr lang="en-US" sz="2800" b="1" dirty="0">
                <a:solidFill>
                  <a:srgbClr val="0D0D0D"/>
                </a:solidFill>
                <a:effectLst/>
                <a:latin typeface="Söhne"/>
              </a:rPr>
              <a:t>Transmittance Mode:</a:t>
            </a:r>
          </a:p>
          <a:p>
            <a:pPr marL="1143000" lvl="2" indent="-228600" algn="l">
              <a:buFont typeface="Arial" panose="020B0604020202020204" pitchFamily="34" charset="0"/>
              <a:buChar char="•"/>
            </a:pPr>
            <a:r>
              <a:rPr lang="en-US" sz="2400" b="0" i="0" dirty="0">
                <a:solidFill>
                  <a:srgbClr val="0D0D0D"/>
                </a:solidFill>
                <a:effectLst/>
                <a:latin typeface="Söhne"/>
              </a:rPr>
              <a:t>Measures the amount of light transmitted through the sample at each wavelength</a:t>
            </a:r>
          </a:p>
          <a:p>
            <a:pPr marL="1143000" lvl="2" indent="-228600" algn="l">
              <a:buFont typeface="Arial" panose="020B0604020202020204" pitchFamily="34" charset="0"/>
              <a:buChar char="•"/>
            </a:pPr>
            <a:r>
              <a:rPr lang="en-US" sz="2400" b="0" i="0" dirty="0">
                <a:solidFill>
                  <a:srgbClr val="0D0D0D"/>
                </a:solidFill>
                <a:effectLst/>
                <a:latin typeface="Söhne"/>
              </a:rPr>
              <a:t>Used for quantitative analysis and determining the optical properties of materials</a:t>
            </a:r>
          </a:p>
        </p:txBody>
      </p:sp>
      <p:sp>
        <p:nvSpPr>
          <p:cNvPr id="5" name="Slide Number Placeholder 4">
            <a:extLst>
              <a:ext uri="{FF2B5EF4-FFF2-40B4-BE49-F238E27FC236}">
                <a16:creationId xmlns:a16="http://schemas.microsoft.com/office/drawing/2014/main" id="{139E50C1-7F7C-4160-D706-82723E9C6B9B}"/>
              </a:ext>
            </a:extLst>
          </p:cNvPr>
          <p:cNvSpPr>
            <a:spLocks noGrp="1"/>
          </p:cNvSpPr>
          <p:nvPr>
            <p:ph type="sldNum" sz="quarter" idx="12"/>
          </p:nvPr>
        </p:nvSpPr>
        <p:spPr/>
        <p:txBody>
          <a:bodyPr/>
          <a:lstStyle/>
          <a:p>
            <a:fld id="{C1934BC5-F4F7-4358-8C2B-8BFE237F92F9}" type="slidenum">
              <a:rPr lang="en-US" smtClean="0"/>
              <a:t>115</a:t>
            </a:fld>
            <a:endParaRPr lang="en-US"/>
          </a:p>
        </p:txBody>
      </p:sp>
    </p:spTree>
    <p:extLst>
      <p:ext uri="{BB962C8B-B14F-4D97-AF65-F5344CB8AC3E}">
        <p14:creationId xmlns:p14="http://schemas.microsoft.com/office/powerpoint/2010/main" val="6979495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7DC6-7DD4-3B5E-90A6-62A4656AA5EC}"/>
              </a:ext>
            </a:extLst>
          </p:cNvPr>
          <p:cNvSpPr>
            <a:spLocks noGrp="1"/>
          </p:cNvSpPr>
          <p:nvPr>
            <p:ph type="title"/>
          </p:nvPr>
        </p:nvSpPr>
        <p:spPr/>
        <p:txBody>
          <a:bodyPr/>
          <a:lstStyle/>
          <a:p>
            <a:r>
              <a:rPr lang="en-US" dirty="0"/>
              <a:t>UV-vis Spectroscopy</a:t>
            </a:r>
          </a:p>
        </p:txBody>
      </p:sp>
      <p:pic>
        <p:nvPicPr>
          <p:cNvPr id="7170" name="Picture 2" descr="Instrumentation of a UV-Visible Spectrophotometer - JASCO">
            <a:hlinkClick r:id="rId2"/>
            <a:extLst>
              <a:ext uri="{FF2B5EF4-FFF2-40B4-BE49-F238E27FC236}">
                <a16:creationId xmlns:a16="http://schemas.microsoft.com/office/drawing/2014/main" id="{98E919BC-EC04-86CB-3B4A-5AD0637D5C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329765"/>
            <a:ext cx="10515600" cy="33430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A4C4DC-95CF-E2D9-35B3-CA47C03E61A5}"/>
              </a:ext>
            </a:extLst>
          </p:cNvPr>
          <p:cNvSpPr>
            <a:spLocks noGrp="1"/>
          </p:cNvSpPr>
          <p:nvPr>
            <p:ph type="sldNum" sz="quarter" idx="12"/>
          </p:nvPr>
        </p:nvSpPr>
        <p:spPr/>
        <p:txBody>
          <a:bodyPr/>
          <a:lstStyle/>
          <a:p>
            <a:fld id="{C1934BC5-F4F7-4358-8C2B-8BFE237F92F9}" type="slidenum">
              <a:rPr lang="en-US" smtClean="0"/>
              <a:t>116</a:t>
            </a:fld>
            <a:endParaRPr lang="en-US"/>
          </a:p>
        </p:txBody>
      </p:sp>
    </p:spTree>
    <p:extLst>
      <p:ext uri="{BB962C8B-B14F-4D97-AF65-F5344CB8AC3E}">
        <p14:creationId xmlns:p14="http://schemas.microsoft.com/office/powerpoint/2010/main" val="38856498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3907-C44F-F751-00C5-DC4B7290E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3F3D9-A80E-9262-970B-B0B31B0BAE6F}"/>
              </a:ext>
            </a:extLst>
          </p:cNvPr>
          <p:cNvSpPr>
            <a:spLocks noGrp="1"/>
          </p:cNvSpPr>
          <p:nvPr>
            <p:ph type="title"/>
          </p:nvPr>
        </p:nvSpPr>
        <p:spPr/>
        <p:txBody>
          <a:bodyPr/>
          <a:lstStyle/>
          <a:p>
            <a:r>
              <a:rPr lang="en-US" dirty="0"/>
              <a:t>UV-vis Spectroscopy</a:t>
            </a:r>
          </a:p>
        </p:txBody>
      </p:sp>
      <p:sp>
        <p:nvSpPr>
          <p:cNvPr id="3" name="Content Placeholder 2">
            <a:extLst>
              <a:ext uri="{FF2B5EF4-FFF2-40B4-BE49-F238E27FC236}">
                <a16:creationId xmlns:a16="http://schemas.microsoft.com/office/drawing/2014/main" id="{7EF7115A-A046-0BAC-0F46-283FE9B47930}"/>
              </a:ext>
            </a:extLst>
          </p:cNvPr>
          <p:cNvSpPr>
            <a:spLocks noGrp="1"/>
          </p:cNvSpPr>
          <p:nvPr>
            <p:ph idx="1"/>
          </p:nvPr>
        </p:nvSpPr>
        <p:spPr>
          <a:xfrm>
            <a:off x="838200" y="1825625"/>
            <a:ext cx="6284495" cy="4180539"/>
          </a:xfrm>
        </p:spPr>
        <p:txBody>
          <a:bodyPr>
            <a:normAutofit lnSpcReduction="10000"/>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Quantitative analysis of compounds in solution, including drugs, proteins, and environmental pollutants</a:t>
            </a:r>
          </a:p>
          <a:p>
            <a:pPr marL="742950" lvl="1" indent="-285750" algn="l">
              <a:buFont typeface="Arial" panose="020B0604020202020204" pitchFamily="34" charset="0"/>
              <a:buChar char="•"/>
            </a:pPr>
            <a:r>
              <a:rPr lang="en-US" b="0" i="0" dirty="0">
                <a:solidFill>
                  <a:srgbClr val="0D0D0D"/>
                </a:solidFill>
                <a:effectLst/>
                <a:latin typeface="Söhne"/>
              </a:rPr>
              <a:t>Qualitative analysis of chemical composition, identification of functional groups, and monitoring of chemical reactions</a:t>
            </a:r>
          </a:p>
          <a:p>
            <a:pPr marL="742950" lvl="1" indent="-285750" algn="l">
              <a:buFont typeface="Arial" panose="020B0604020202020204" pitchFamily="34" charset="0"/>
              <a:buChar char="•"/>
            </a:pPr>
            <a:r>
              <a:rPr lang="en-US" b="0" i="0" dirty="0">
                <a:solidFill>
                  <a:srgbClr val="0D0D0D"/>
                </a:solidFill>
                <a:effectLst/>
                <a:latin typeface="Söhne"/>
              </a:rPr>
              <a:t>Characterization of electronic transitions, energy levels, and stability of materials in materials science and semiconductor research</a:t>
            </a:r>
          </a:p>
          <a:p>
            <a:endParaRPr lang="en-US" dirty="0"/>
          </a:p>
        </p:txBody>
      </p:sp>
      <p:pic>
        <p:nvPicPr>
          <p:cNvPr id="4" name="Picture 3">
            <a:hlinkClick r:id="rId2"/>
            <a:extLst>
              <a:ext uri="{FF2B5EF4-FFF2-40B4-BE49-F238E27FC236}">
                <a16:creationId xmlns:a16="http://schemas.microsoft.com/office/drawing/2014/main" id="{EF8F80C9-6D8B-9B9D-4E94-12A759F203F4}"/>
              </a:ext>
            </a:extLst>
          </p:cNvPr>
          <p:cNvPicPr>
            <a:picLocks noChangeAspect="1"/>
          </p:cNvPicPr>
          <p:nvPr/>
        </p:nvPicPr>
        <p:blipFill>
          <a:blip r:embed="rId3"/>
          <a:stretch>
            <a:fillRect/>
          </a:stretch>
        </p:blipFill>
        <p:spPr>
          <a:xfrm>
            <a:off x="7363325" y="3016250"/>
            <a:ext cx="4235918" cy="3233417"/>
          </a:xfrm>
          <a:prstGeom prst="rect">
            <a:avLst/>
          </a:prstGeom>
        </p:spPr>
      </p:pic>
      <p:pic>
        <p:nvPicPr>
          <p:cNvPr id="10242" name="Picture 2">
            <a:hlinkClick r:id="rId2"/>
            <a:extLst>
              <a:ext uri="{FF2B5EF4-FFF2-40B4-BE49-F238E27FC236}">
                <a16:creationId xmlns:a16="http://schemas.microsoft.com/office/drawing/2014/main" id="{A421A603-3179-AF4D-A84A-97870252B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3332" y="479994"/>
            <a:ext cx="4415903" cy="24213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A75F8E5-D8B9-743A-70F1-1199A6DF1EB2}"/>
              </a:ext>
            </a:extLst>
          </p:cNvPr>
          <p:cNvSpPr>
            <a:spLocks noGrp="1"/>
          </p:cNvSpPr>
          <p:nvPr>
            <p:ph type="sldNum" sz="quarter" idx="12"/>
          </p:nvPr>
        </p:nvSpPr>
        <p:spPr/>
        <p:txBody>
          <a:bodyPr/>
          <a:lstStyle/>
          <a:p>
            <a:fld id="{C1934BC5-F4F7-4358-8C2B-8BFE237F92F9}" type="slidenum">
              <a:rPr lang="en-US" smtClean="0"/>
              <a:t>117</a:t>
            </a:fld>
            <a:endParaRPr lang="en-US"/>
          </a:p>
        </p:txBody>
      </p:sp>
    </p:spTree>
    <p:extLst>
      <p:ext uri="{BB962C8B-B14F-4D97-AF65-F5344CB8AC3E}">
        <p14:creationId xmlns:p14="http://schemas.microsoft.com/office/powerpoint/2010/main" val="599454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A2B1-2B75-1FF2-75C3-77E992233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40939-9348-A0F7-30B2-49CCEEDA14CA}"/>
              </a:ext>
            </a:extLst>
          </p:cNvPr>
          <p:cNvSpPr>
            <a:spLocks noGrp="1"/>
          </p:cNvSpPr>
          <p:nvPr>
            <p:ph type="title"/>
          </p:nvPr>
        </p:nvSpPr>
        <p:spPr/>
        <p:txBody>
          <a:bodyPr/>
          <a:lstStyle/>
          <a:p>
            <a:r>
              <a:rPr lang="en-US" dirty="0"/>
              <a:t>UV-vis Spectroscopy</a:t>
            </a:r>
          </a:p>
        </p:txBody>
      </p:sp>
      <p:sp>
        <p:nvSpPr>
          <p:cNvPr id="3" name="Content Placeholder 2">
            <a:extLst>
              <a:ext uri="{FF2B5EF4-FFF2-40B4-BE49-F238E27FC236}">
                <a16:creationId xmlns:a16="http://schemas.microsoft.com/office/drawing/2014/main" id="{2354D74C-3F62-AB27-6C87-B1113F6F214B}"/>
              </a:ext>
            </a:extLst>
          </p:cNvPr>
          <p:cNvSpPr>
            <a:spLocks noGrp="1"/>
          </p:cNvSpPr>
          <p:nvPr>
            <p:ph idx="1"/>
          </p:nvPr>
        </p:nvSpPr>
        <p:spPr>
          <a:xfrm>
            <a:off x="838200" y="1825625"/>
            <a:ext cx="7089528"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Non-destructive and rapid technique for analyzing samples in solution or as solids</a:t>
            </a:r>
          </a:p>
          <a:p>
            <a:pPr marL="742950" lvl="1" indent="-285750" algn="l">
              <a:buFont typeface="Arial" panose="020B0604020202020204" pitchFamily="34" charset="0"/>
              <a:buChar char="•"/>
            </a:pPr>
            <a:r>
              <a:rPr lang="en-US" b="0" i="0" dirty="0">
                <a:solidFill>
                  <a:srgbClr val="0D0D0D"/>
                </a:solidFill>
                <a:effectLst/>
                <a:latin typeface="Söhne"/>
              </a:rPr>
              <a:t>Wide range of applications in chemistry, biology, environmental science, and materials research</a:t>
            </a:r>
          </a:p>
          <a:p>
            <a:pPr marL="742950" lvl="1" indent="-285750" algn="l">
              <a:buFont typeface="Arial" panose="020B0604020202020204" pitchFamily="34" charset="0"/>
              <a:buChar char="•"/>
            </a:pPr>
            <a:r>
              <a:rPr lang="en-US" b="0" i="0" dirty="0">
                <a:solidFill>
                  <a:srgbClr val="0D0D0D"/>
                </a:solidFill>
                <a:effectLst/>
                <a:latin typeface="Söhne"/>
              </a:rPr>
              <a:t>Simple and cost-effective instrumentation with high sensitivity and reproducibility</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information about molecular structure and interactions compared to other spectroscopic techniques</a:t>
            </a:r>
          </a:p>
          <a:p>
            <a:pPr marL="742950" lvl="1" indent="-285750" algn="l">
              <a:buFont typeface="Arial" panose="020B0604020202020204" pitchFamily="34" charset="0"/>
              <a:buChar char="•"/>
            </a:pPr>
            <a:r>
              <a:rPr lang="en-US" b="0" i="0" dirty="0">
                <a:solidFill>
                  <a:srgbClr val="0D0D0D"/>
                </a:solidFill>
                <a:effectLst/>
                <a:latin typeface="Söhne"/>
              </a:rPr>
              <a:t>Vulnerable to interference from impurities, solvent effects, and scattering</a:t>
            </a:r>
          </a:p>
          <a:p>
            <a:pPr marL="742950" lvl="1" indent="-285750" algn="l">
              <a:buFont typeface="Arial" panose="020B0604020202020204" pitchFamily="34" charset="0"/>
              <a:buChar char="•"/>
            </a:pPr>
            <a:r>
              <a:rPr lang="en-US" b="0" i="0" dirty="0">
                <a:solidFill>
                  <a:srgbClr val="0D0D0D"/>
                </a:solidFill>
                <a:effectLst/>
                <a:latin typeface="Söhne"/>
              </a:rPr>
              <a:t>Limited sensitivity for detecting low concentrations and weakly absorbing species</a:t>
            </a:r>
          </a:p>
          <a:p>
            <a:endParaRPr lang="en-US" dirty="0"/>
          </a:p>
        </p:txBody>
      </p:sp>
      <p:pic>
        <p:nvPicPr>
          <p:cNvPr id="11266" name="Picture 2">
            <a:hlinkClick r:id="rId2"/>
            <a:extLst>
              <a:ext uri="{FF2B5EF4-FFF2-40B4-BE49-F238E27FC236}">
                <a16:creationId xmlns:a16="http://schemas.microsoft.com/office/drawing/2014/main" id="{2CD64671-8A1C-72A4-8040-60C222AC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29" y="312523"/>
            <a:ext cx="4018196" cy="3026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hlinkClick r:id="rId2"/>
            <a:extLst>
              <a:ext uri="{FF2B5EF4-FFF2-40B4-BE49-F238E27FC236}">
                <a16:creationId xmlns:a16="http://schemas.microsoft.com/office/drawing/2014/main" id="{184060A8-F0CB-968A-8382-E2830D50E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729" y="3338727"/>
            <a:ext cx="4018197" cy="30638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BAA48C0-54E1-2AA0-E830-E9B68371C8A8}"/>
              </a:ext>
            </a:extLst>
          </p:cNvPr>
          <p:cNvSpPr>
            <a:spLocks noGrp="1"/>
          </p:cNvSpPr>
          <p:nvPr>
            <p:ph type="sldNum" sz="quarter" idx="12"/>
          </p:nvPr>
        </p:nvSpPr>
        <p:spPr/>
        <p:txBody>
          <a:bodyPr/>
          <a:lstStyle/>
          <a:p>
            <a:fld id="{C1934BC5-F4F7-4358-8C2B-8BFE237F92F9}" type="slidenum">
              <a:rPr lang="en-US" smtClean="0"/>
              <a:t>118</a:t>
            </a:fld>
            <a:endParaRPr lang="en-US"/>
          </a:p>
        </p:txBody>
      </p:sp>
    </p:spTree>
    <p:extLst>
      <p:ext uri="{BB962C8B-B14F-4D97-AF65-F5344CB8AC3E}">
        <p14:creationId xmlns:p14="http://schemas.microsoft.com/office/powerpoint/2010/main" val="18311758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2F61A-9E87-2999-B54D-B3E023BEB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33EB3-22C6-C6F9-FC27-DA734ACB04E8}"/>
              </a:ext>
            </a:extLst>
          </p:cNvPr>
          <p:cNvSpPr>
            <a:spLocks noGrp="1"/>
          </p:cNvSpPr>
          <p:nvPr>
            <p:ph type="title"/>
          </p:nvPr>
        </p:nvSpPr>
        <p:spPr>
          <a:xfrm>
            <a:off x="571500" y="365125"/>
            <a:ext cx="11049000" cy="1325563"/>
          </a:xfrm>
        </p:spPr>
        <p:txBody>
          <a:bodyPr/>
          <a:lstStyle/>
          <a:p>
            <a:r>
              <a:rPr lang="en-US" dirty="0"/>
              <a:t>UV-vis Spectroscopy</a:t>
            </a:r>
          </a:p>
        </p:txBody>
      </p:sp>
      <p:sp>
        <p:nvSpPr>
          <p:cNvPr id="3" name="Content Placeholder 2">
            <a:extLst>
              <a:ext uri="{FF2B5EF4-FFF2-40B4-BE49-F238E27FC236}">
                <a16:creationId xmlns:a16="http://schemas.microsoft.com/office/drawing/2014/main" id="{BE7F29CC-23A6-E52D-0D2E-8E05BF225259}"/>
              </a:ext>
            </a:extLst>
          </p:cNvPr>
          <p:cNvSpPr>
            <a:spLocks noGrp="1"/>
          </p:cNvSpPr>
          <p:nvPr>
            <p:ph idx="1"/>
          </p:nvPr>
        </p:nvSpPr>
        <p:spPr>
          <a:xfrm>
            <a:off x="838200" y="1825624"/>
            <a:ext cx="10515600" cy="4546299"/>
          </a:xfrm>
        </p:spPr>
        <p:txBody>
          <a:bodyPr>
            <a:normAutofit fontScale="85000" lnSpcReduction="10000"/>
          </a:bodyPr>
          <a:lstStyle/>
          <a:p>
            <a:r>
              <a:rPr lang="en-US" b="1" dirty="0"/>
              <a:t>Further Reading:</a:t>
            </a:r>
          </a:p>
          <a:p>
            <a:pPr lvl="1"/>
            <a:r>
              <a:rPr lang="en-US" dirty="0"/>
              <a:t>Agilent. (2021). </a:t>
            </a:r>
            <a:r>
              <a:rPr lang="en-US" b="1" dirty="0"/>
              <a:t>The basics of UV-VIS spectroscopy - A Primer</a:t>
            </a:r>
            <a:r>
              <a:rPr lang="en-US" dirty="0"/>
              <a:t>. </a:t>
            </a:r>
            <a:r>
              <a:rPr lang="en-US" dirty="0">
                <a:hlinkClick r:id="rId2"/>
              </a:rPr>
              <a:t>https://www.agilent.com/cs/library/primers/public/primer-uv-vis-basics-5980-1397en-agilent.pdf</a:t>
            </a:r>
            <a:endParaRPr lang="en-US" dirty="0"/>
          </a:p>
          <a:p>
            <a:pPr lvl="1"/>
            <a:r>
              <a:rPr lang="en-US" dirty="0" err="1"/>
              <a:t>Reusch</a:t>
            </a:r>
            <a:r>
              <a:rPr lang="en-US" dirty="0"/>
              <a:t>, W. (n.d.). </a:t>
            </a:r>
            <a:r>
              <a:rPr lang="en-US" b="1" dirty="0"/>
              <a:t>Visible and Ultraviolet Spectroscopy. </a:t>
            </a:r>
            <a:r>
              <a:rPr lang="en-US" dirty="0">
                <a:hlinkClick r:id="rId3"/>
              </a:rPr>
              <a:t>https://www2.chemistry.msu.edu/faculty/reusch/virttxtjml/spectrpy/uv-vis/spectrum.htm</a:t>
            </a:r>
            <a:endParaRPr lang="en-US" dirty="0"/>
          </a:p>
          <a:p>
            <a:pPr lvl="1"/>
            <a:r>
              <a:rPr lang="en-US" dirty="0" err="1">
                <a:effectLst/>
              </a:rPr>
              <a:t>Libretexts</a:t>
            </a:r>
            <a:r>
              <a:rPr lang="en-US" dirty="0">
                <a:effectLst/>
              </a:rPr>
              <a:t>. (2022b, October 4). </a:t>
            </a:r>
            <a:r>
              <a:rPr lang="en-US" b="1" dirty="0">
                <a:effectLst/>
              </a:rPr>
              <a:t>Introduction to UV spectroscopy</a:t>
            </a:r>
            <a:r>
              <a:rPr lang="en-US" dirty="0">
                <a:effectLst/>
              </a:rPr>
              <a:t>. Chemistry </a:t>
            </a:r>
            <a:r>
              <a:rPr lang="en-US" dirty="0" err="1">
                <a:effectLst/>
              </a:rPr>
              <a:t>LibreTexts</a:t>
            </a:r>
            <a:r>
              <a:rPr lang="en-US" dirty="0">
                <a:effectLst/>
              </a:rPr>
              <a:t>. </a:t>
            </a:r>
            <a:r>
              <a:rPr lang="en-US" dirty="0">
                <a:effectLst/>
                <a:hlinkClick r:id="rId4"/>
              </a:rPr>
              <a:t>Link.</a:t>
            </a:r>
            <a:endParaRPr lang="en-US" dirty="0">
              <a:effectLst/>
            </a:endParaRPr>
          </a:p>
          <a:p>
            <a:pPr lvl="1"/>
            <a:r>
              <a:rPr lang="en-US" dirty="0"/>
              <a:t>Jain, N. (2021, October 27). </a:t>
            </a:r>
            <a:r>
              <a:rPr lang="en-US" b="1" dirty="0"/>
              <a:t>UV-vis spectroscopy: A step in the light direction</a:t>
            </a:r>
            <a:r>
              <a:rPr lang="en-US" dirty="0"/>
              <a:t>. ICJS. </a:t>
            </a:r>
            <a:r>
              <a:rPr lang="en-US" dirty="0">
                <a:hlinkClick r:id="rId5"/>
              </a:rPr>
              <a:t>https://icjs.us/uv-vis-spectroscopy-a-step-in-the-light-direction/</a:t>
            </a:r>
            <a:endParaRPr lang="en-US" dirty="0"/>
          </a:p>
          <a:p>
            <a:pPr lvl="1"/>
            <a:r>
              <a:rPr lang="en-US" dirty="0" err="1">
                <a:effectLst/>
              </a:rPr>
              <a:t>Wonorahardjo</a:t>
            </a:r>
            <a:r>
              <a:rPr lang="en-US" dirty="0">
                <a:effectLst/>
              </a:rPr>
              <a:t>, S. (2019). </a:t>
            </a:r>
            <a:r>
              <a:rPr lang="en-US" b="1" dirty="0">
                <a:effectLst/>
              </a:rPr>
              <a:t>Spectroscopy for characterization and application of silica-cellulose biomaterials, a brief review article about Analytical Methods. </a:t>
            </a:r>
            <a:r>
              <a:rPr lang="en-US" i="1" dirty="0">
                <a:effectLst/>
              </a:rPr>
              <a:t>IOP Conference Series: Materials Science and Engineering</a:t>
            </a:r>
            <a:r>
              <a:rPr lang="en-US" dirty="0">
                <a:effectLst/>
              </a:rPr>
              <a:t>, </a:t>
            </a:r>
            <a:r>
              <a:rPr lang="en-US" i="1" dirty="0">
                <a:effectLst/>
              </a:rPr>
              <a:t>515</a:t>
            </a:r>
            <a:r>
              <a:rPr lang="en-US" dirty="0">
                <a:effectLst/>
              </a:rPr>
              <a:t>, 012102. </a:t>
            </a:r>
            <a:r>
              <a:rPr lang="en-US" dirty="0">
                <a:effectLst/>
                <a:hlinkClick r:id="rId6"/>
              </a:rPr>
              <a:t>https://doi.org/10.1088/1757-899x/515/1/012102</a:t>
            </a:r>
            <a:endParaRPr lang="en-US" dirty="0">
              <a:effectLst/>
            </a:endParaRPr>
          </a:p>
          <a:p>
            <a:pPr lvl="1"/>
            <a:r>
              <a:rPr lang="en-US" dirty="0">
                <a:effectLst/>
              </a:rPr>
              <a:t>Tissue, B. M. (2012). </a:t>
            </a:r>
            <a:r>
              <a:rPr lang="en-US" b="1" dirty="0">
                <a:effectLst/>
              </a:rPr>
              <a:t>Ultraviolet and visible absorption spectroscopy.</a:t>
            </a:r>
            <a:r>
              <a:rPr lang="en-US" dirty="0">
                <a:effectLst/>
              </a:rPr>
              <a:t> </a:t>
            </a:r>
            <a:r>
              <a:rPr lang="en-US" i="1" dirty="0">
                <a:effectLst/>
              </a:rPr>
              <a:t>Characterization of Materials</a:t>
            </a:r>
            <a:r>
              <a:rPr lang="en-US" dirty="0">
                <a:effectLst/>
              </a:rPr>
              <a:t>, 1–13. </a:t>
            </a:r>
            <a:r>
              <a:rPr lang="en-US" dirty="0">
                <a:effectLst/>
                <a:hlinkClick r:id="rId7"/>
              </a:rPr>
              <a:t>https://doi.org/10.1002/0471266965.com059.pub2</a:t>
            </a:r>
            <a:endParaRPr lang="en-US" dirty="0">
              <a:effectLst/>
            </a:endParaRPr>
          </a:p>
        </p:txBody>
      </p:sp>
      <p:sp>
        <p:nvSpPr>
          <p:cNvPr id="5" name="Slide Number Placeholder 4">
            <a:extLst>
              <a:ext uri="{FF2B5EF4-FFF2-40B4-BE49-F238E27FC236}">
                <a16:creationId xmlns:a16="http://schemas.microsoft.com/office/drawing/2014/main" id="{80AD265A-C1C0-2858-12CC-D984C7E1B334}"/>
              </a:ext>
            </a:extLst>
          </p:cNvPr>
          <p:cNvSpPr>
            <a:spLocks noGrp="1"/>
          </p:cNvSpPr>
          <p:nvPr>
            <p:ph type="sldNum" sz="quarter" idx="12"/>
          </p:nvPr>
        </p:nvSpPr>
        <p:spPr/>
        <p:txBody>
          <a:bodyPr/>
          <a:lstStyle/>
          <a:p>
            <a:fld id="{C1934BC5-F4F7-4358-8C2B-8BFE237F92F9}" type="slidenum">
              <a:rPr lang="en-US" smtClean="0"/>
              <a:t>119</a:t>
            </a:fld>
            <a:endParaRPr lang="en-US"/>
          </a:p>
        </p:txBody>
      </p:sp>
    </p:spTree>
    <p:extLst>
      <p:ext uri="{BB962C8B-B14F-4D97-AF65-F5344CB8AC3E}">
        <p14:creationId xmlns:p14="http://schemas.microsoft.com/office/powerpoint/2010/main" val="16363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1C61-03E5-BDAF-4CA0-BF549C4EE060}"/>
              </a:ext>
            </a:extLst>
          </p:cNvPr>
          <p:cNvSpPr>
            <a:spLocks noGrp="1"/>
          </p:cNvSpPr>
          <p:nvPr>
            <p:ph type="title"/>
          </p:nvPr>
        </p:nvSpPr>
        <p:spPr/>
        <p:txBody>
          <a:bodyPr/>
          <a:lstStyle/>
          <a:p>
            <a:r>
              <a:rPr lang="en-US" dirty="0"/>
              <a:t>What is a surface, anyway?</a:t>
            </a:r>
          </a:p>
        </p:txBody>
      </p:sp>
      <p:sp>
        <p:nvSpPr>
          <p:cNvPr id="3" name="Content Placeholder 2">
            <a:extLst>
              <a:ext uri="{FF2B5EF4-FFF2-40B4-BE49-F238E27FC236}">
                <a16:creationId xmlns:a16="http://schemas.microsoft.com/office/drawing/2014/main" id="{9D3773FC-42C3-CBCE-2F0C-09E1AD77BF92}"/>
              </a:ext>
            </a:extLst>
          </p:cNvPr>
          <p:cNvSpPr>
            <a:spLocks noGrp="1"/>
          </p:cNvSpPr>
          <p:nvPr>
            <p:ph idx="1"/>
          </p:nvPr>
        </p:nvSpPr>
        <p:spPr>
          <a:xfrm>
            <a:off x="838200" y="1825625"/>
            <a:ext cx="5819474" cy="4667250"/>
          </a:xfrm>
        </p:spPr>
        <p:txBody>
          <a:bodyPr>
            <a:normAutofit fontScale="92500" lnSpcReduction="20000"/>
          </a:bodyPr>
          <a:lstStyle/>
          <a:p>
            <a:pPr algn="just"/>
            <a:r>
              <a:rPr lang="en-US" dirty="0"/>
              <a:t>To interrogate a system for useful information about its state the following is needed:</a:t>
            </a:r>
          </a:p>
          <a:p>
            <a:pPr lvl="1" algn="just"/>
            <a:r>
              <a:rPr lang="en-US" dirty="0"/>
              <a:t>a </a:t>
            </a:r>
            <a:r>
              <a:rPr lang="en-US" b="1" dirty="0"/>
              <a:t>stimulus</a:t>
            </a:r>
            <a:r>
              <a:rPr lang="en-US" dirty="0"/>
              <a:t>, </a:t>
            </a:r>
          </a:p>
          <a:p>
            <a:pPr lvl="1" algn="just"/>
            <a:r>
              <a:rPr lang="en-US" dirty="0"/>
              <a:t>an </a:t>
            </a:r>
            <a:r>
              <a:rPr lang="en-US" b="1" dirty="0"/>
              <a:t>interaction volume </a:t>
            </a:r>
            <a:r>
              <a:rPr lang="en-US" dirty="0"/>
              <a:t>in the system that responds to the stimulus,</a:t>
            </a:r>
          </a:p>
          <a:p>
            <a:pPr lvl="1" algn="just"/>
            <a:r>
              <a:rPr lang="en-US" dirty="0"/>
              <a:t>a </a:t>
            </a:r>
            <a:r>
              <a:rPr lang="en-US" b="1" dirty="0"/>
              <a:t>means of gathering the information </a:t>
            </a:r>
            <a:r>
              <a:rPr lang="en-US" dirty="0"/>
              <a:t>generated within that volume because of the stimulus</a:t>
            </a:r>
          </a:p>
          <a:p>
            <a:pPr lvl="2" algn="just"/>
            <a:r>
              <a:rPr lang="en-US" dirty="0"/>
              <a:t>information is gathered from the </a:t>
            </a:r>
            <a:r>
              <a:rPr lang="en-US" b="1" dirty="0"/>
              <a:t>information volume</a:t>
            </a:r>
            <a:r>
              <a:rPr lang="en-US" dirty="0"/>
              <a:t>, which is smaller than the interaction volume</a:t>
            </a:r>
          </a:p>
          <a:p>
            <a:pPr algn="just"/>
            <a:r>
              <a:rPr lang="en-US" dirty="0"/>
              <a:t>The information volume's shape and size define lateral and depth resolutions, involving some information averaging</a:t>
            </a:r>
          </a:p>
        </p:txBody>
      </p:sp>
      <p:pic>
        <p:nvPicPr>
          <p:cNvPr id="4" name="Graphic 3">
            <a:extLst>
              <a:ext uri="{FF2B5EF4-FFF2-40B4-BE49-F238E27FC236}">
                <a16:creationId xmlns:a16="http://schemas.microsoft.com/office/drawing/2014/main" id="{FEE2DD97-5D77-BE53-C931-115B9E634AF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044" r="22216" b="42469"/>
          <a:stretch/>
        </p:blipFill>
        <p:spPr>
          <a:xfrm>
            <a:off x="7111269" y="3125329"/>
            <a:ext cx="4974948" cy="2802681"/>
          </a:xfrm>
          <a:prstGeom prst="rect">
            <a:avLst/>
          </a:prstGeom>
        </p:spPr>
      </p:pic>
      <p:grpSp>
        <p:nvGrpSpPr>
          <p:cNvPr id="13" name="Group 12">
            <a:extLst>
              <a:ext uri="{FF2B5EF4-FFF2-40B4-BE49-F238E27FC236}">
                <a16:creationId xmlns:a16="http://schemas.microsoft.com/office/drawing/2014/main" id="{63CC5AE5-2BE4-3C52-4B3A-7A5B26B6896D}"/>
              </a:ext>
            </a:extLst>
          </p:cNvPr>
          <p:cNvGrpSpPr/>
          <p:nvPr/>
        </p:nvGrpSpPr>
        <p:grpSpPr>
          <a:xfrm>
            <a:off x="8018299" y="1685021"/>
            <a:ext cx="3075795" cy="2662460"/>
            <a:chOff x="8006280" y="1224793"/>
            <a:chExt cx="3075795" cy="2662460"/>
          </a:xfrm>
        </p:grpSpPr>
        <p:sp>
          <p:nvSpPr>
            <p:cNvPr id="5" name="Oval 4">
              <a:extLst>
                <a:ext uri="{FF2B5EF4-FFF2-40B4-BE49-F238E27FC236}">
                  <a16:creationId xmlns:a16="http://schemas.microsoft.com/office/drawing/2014/main" id="{5D944283-9698-E760-00AE-7AC98765D4BB}"/>
                </a:ext>
              </a:extLst>
            </p:cNvPr>
            <p:cNvSpPr/>
            <p:nvPr/>
          </p:nvSpPr>
          <p:spPr>
            <a:xfrm>
              <a:off x="8316357" y="1431612"/>
              <a:ext cx="2455641" cy="24556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9DA44C-D8F7-7417-FB81-99E8CD4CE00A}"/>
                </a:ext>
              </a:extLst>
            </p:cNvPr>
            <p:cNvSpPr/>
            <p:nvPr/>
          </p:nvSpPr>
          <p:spPr>
            <a:xfrm>
              <a:off x="8490857" y="2024127"/>
              <a:ext cx="2106640" cy="1270612"/>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677885-878C-FF59-1404-AC0FEFDF932D}"/>
                </a:ext>
              </a:extLst>
            </p:cNvPr>
            <p:cNvSpPr/>
            <p:nvPr/>
          </p:nvSpPr>
          <p:spPr>
            <a:xfrm>
              <a:off x="8006280" y="1224793"/>
              <a:ext cx="3075795" cy="1434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95AC24D1-B7D6-31FA-7803-6036DA2997B8}"/>
              </a:ext>
            </a:extLst>
          </p:cNvPr>
          <p:cNvCxnSpPr>
            <a:cxnSpLocks/>
          </p:cNvCxnSpPr>
          <p:nvPr/>
        </p:nvCxnSpPr>
        <p:spPr>
          <a:xfrm flipV="1">
            <a:off x="9556197" y="0"/>
            <a:ext cx="0" cy="3125327"/>
          </a:xfrm>
          <a:prstGeom prst="line">
            <a:avLst/>
          </a:prstGeom>
          <a:ln w="381000" cap="flat">
            <a:solidFill>
              <a:srgbClr val="00B050"/>
            </a:solidFill>
            <a:round/>
            <a:head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C014168-27F4-0896-D403-A3FFDEA4BD10}"/>
              </a:ext>
            </a:extLst>
          </p:cNvPr>
          <p:cNvCxnSpPr>
            <a:cxnSpLocks/>
            <a:stCxn id="31" idx="1"/>
          </p:cNvCxnSpPr>
          <p:nvPr/>
        </p:nvCxnSpPr>
        <p:spPr>
          <a:xfrm flipH="1">
            <a:off x="9741802" y="1334960"/>
            <a:ext cx="744374" cy="468429"/>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940673F-0ADC-BB76-E45A-A7F8FEC30DCE}"/>
              </a:ext>
            </a:extLst>
          </p:cNvPr>
          <p:cNvSpPr txBox="1"/>
          <p:nvPr/>
        </p:nvSpPr>
        <p:spPr>
          <a:xfrm>
            <a:off x="10486176" y="1134905"/>
            <a:ext cx="1476460" cy="400110"/>
          </a:xfrm>
          <a:prstGeom prst="rect">
            <a:avLst/>
          </a:prstGeom>
          <a:noFill/>
        </p:spPr>
        <p:txBody>
          <a:bodyPr wrap="square" rtlCol="0">
            <a:spAutoFit/>
          </a:bodyPr>
          <a:lstStyle/>
          <a:p>
            <a:pPr algn="ctr"/>
            <a:r>
              <a:rPr lang="en-US" sz="2000" b="1" dirty="0"/>
              <a:t>Stimulus</a:t>
            </a:r>
          </a:p>
        </p:txBody>
      </p:sp>
      <p:sp>
        <p:nvSpPr>
          <p:cNvPr id="36" name="TextBox 35">
            <a:extLst>
              <a:ext uri="{FF2B5EF4-FFF2-40B4-BE49-F238E27FC236}">
                <a16:creationId xmlns:a16="http://schemas.microsoft.com/office/drawing/2014/main" id="{7F39805D-2E08-D900-6E8E-D3C8C6880CD1}"/>
              </a:ext>
            </a:extLst>
          </p:cNvPr>
          <p:cNvSpPr txBox="1"/>
          <p:nvPr/>
        </p:nvSpPr>
        <p:spPr>
          <a:xfrm>
            <a:off x="7587652" y="6138932"/>
            <a:ext cx="1476460" cy="707886"/>
          </a:xfrm>
          <a:prstGeom prst="rect">
            <a:avLst/>
          </a:prstGeom>
          <a:noFill/>
        </p:spPr>
        <p:txBody>
          <a:bodyPr wrap="square" rtlCol="0">
            <a:spAutoFit/>
          </a:bodyPr>
          <a:lstStyle/>
          <a:p>
            <a:pPr algn="ctr"/>
            <a:r>
              <a:rPr lang="en-US" sz="2000" b="1" dirty="0"/>
              <a:t>Interaction volume</a:t>
            </a:r>
          </a:p>
        </p:txBody>
      </p:sp>
      <p:cxnSp>
        <p:nvCxnSpPr>
          <p:cNvPr id="37" name="Straight Arrow Connector 36">
            <a:extLst>
              <a:ext uri="{FF2B5EF4-FFF2-40B4-BE49-F238E27FC236}">
                <a16:creationId xmlns:a16="http://schemas.microsoft.com/office/drawing/2014/main" id="{BF7A7882-4181-FB53-4A23-B3BC038B5EB6}"/>
              </a:ext>
            </a:extLst>
          </p:cNvPr>
          <p:cNvCxnSpPr>
            <a:cxnSpLocks/>
            <a:stCxn id="36" idx="0"/>
          </p:cNvCxnSpPr>
          <p:nvPr/>
        </p:nvCxnSpPr>
        <p:spPr>
          <a:xfrm flipV="1">
            <a:off x="8325882" y="4236098"/>
            <a:ext cx="738230" cy="190283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54194281-49CE-43EC-99E5-B81EB88E84B2}"/>
              </a:ext>
            </a:extLst>
          </p:cNvPr>
          <p:cNvSpPr txBox="1"/>
          <p:nvPr/>
        </p:nvSpPr>
        <p:spPr>
          <a:xfrm>
            <a:off x="7021188" y="1613930"/>
            <a:ext cx="1656622" cy="707886"/>
          </a:xfrm>
          <a:prstGeom prst="rect">
            <a:avLst/>
          </a:prstGeom>
          <a:noFill/>
        </p:spPr>
        <p:txBody>
          <a:bodyPr wrap="square" rtlCol="0">
            <a:spAutoFit/>
          </a:bodyPr>
          <a:lstStyle/>
          <a:p>
            <a:pPr algn="ctr"/>
            <a:r>
              <a:rPr lang="en-US" sz="2000" b="1" dirty="0"/>
              <a:t>Information volume</a:t>
            </a:r>
          </a:p>
        </p:txBody>
      </p:sp>
      <p:cxnSp>
        <p:nvCxnSpPr>
          <p:cNvPr id="44" name="Straight Arrow Connector 43">
            <a:extLst>
              <a:ext uri="{FF2B5EF4-FFF2-40B4-BE49-F238E27FC236}">
                <a16:creationId xmlns:a16="http://schemas.microsoft.com/office/drawing/2014/main" id="{91001787-312F-6CE8-396B-F8199C2FBF4D}"/>
              </a:ext>
            </a:extLst>
          </p:cNvPr>
          <p:cNvCxnSpPr>
            <a:cxnSpLocks/>
            <a:stCxn id="43" idx="2"/>
          </p:cNvCxnSpPr>
          <p:nvPr/>
        </p:nvCxnSpPr>
        <p:spPr>
          <a:xfrm>
            <a:off x="7849499" y="2321816"/>
            <a:ext cx="1048307" cy="80351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8" name="Slide Number Placeholder 7">
            <a:extLst>
              <a:ext uri="{FF2B5EF4-FFF2-40B4-BE49-F238E27FC236}">
                <a16:creationId xmlns:a16="http://schemas.microsoft.com/office/drawing/2014/main" id="{F4DFB444-DC81-FBF8-9257-8EBA74D75A26}"/>
              </a:ext>
            </a:extLst>
          </p:cNvPr>
          <p:cNvSpPr>
            <a:spLocks noGrp="1"/>
          </p:cNvSpPr>
          <p:nvPr>
            <p:ph type="sldNum" sz="quarter" idx="12"/>
          </p:nvPr>
        </p:nvSpPr>
        <p:spPr/>
        <p:txBody>
          <a:bodyPr/>
          <a:lstStyle/>
          <a:p>
            <a:fld id="{C1934BC5-F4F7-4358-8C2B-8BFE237F92F9}" type="slidenum">
              <a:rPr lang="en-US" smtClean="0"/>
              <a:t>12</a:t>
            </a:fld>
            <a:endParaRPr lang="en-US"/>
          </a:p>
        </p:txBody>
      </p:sp>
    </p:spTree>
    <p:extLst>
      <p:ext uri="{BB962C8B-B14F-4D97-AF65-F5344CB8AC3E}">
        <p14:creationId xmlns:p14="http://schemas.microsoft.com/office/powerpoint/2010/main" val="1181858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AC0B-25E5-842F-C30D-ED46825E46E4}"/>
              </a:ext>
            </a:extLst>
          </p:cNvPr>
          <p:cNvSpPr>
            <a:spLocks noGrp="1"/>
          </p:cNvSpPr>
          <p:nvPr>
            <p:ph type="title"/>
          </p:nvPr>
        </p:nvSpPr>
        <p:spPr>
          <a:xfrm>
            <a:off x="657225" y="365125"/>
            <a:ext cx="10877550" cy="1325563"/>
          </a:xfrm>
        </p:spPr>
        <p:txBody>
          <a:bodyPr/>
          <a:lstStyle/>
          <a:p>
            <a:r>
              <a:rPr lang="en-US" dirty="0"/>
              <a:t>Near-Infrared (NIR) Spectroscopy</a:t>
            </a:r>
          </a:p>
        </p:txBody>
      </p:sp>
      <p:sp>
        <p:nvSpPr>
          <p:cNvPr id="3" name="Content Placeholder 2">
            <a:extLst>
              <a:ext uri="{FF2B5EF4-FFF2-40B4-BE49-F238E27FC236}">
                <a16:creationId xmlns:a16="http://schemas.microsoft.com/office/drawing/2014/main" id="{5A7155E4-DE4E-9D82-A463-EAE7F3610143}"/>
              </a:ext>
            </a:extLst>
          </p:cNvPr>
          <p:cNvSpPr>
            <a:spLocks noGrp="1"/>
          </p:cNvSpPr>
          <p:nvPr>
            <p:ph idx="1"/>
          </p:nvPr>
        </p:nvSpPr>
        <p:spPr>
          <a:xfrm>
            <a:off x="838201" y="1825625"/>
            <a:ext cx="6332620"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NIR spectroscopy is a non-destructive analytical technique used to analyze the molecular composition of materials by measuring the absorption of near-infrared light</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Near-infrared light in the wavelength range of approximately 700 to 2500 nanometers is passed through a sample</a:t>
            </a:r>
          </a:p>
          <a:p>
            <a:pPr marL="742950" lvl="1" indent="-285750" algn="l">
              <a:buFont typeface="Arial" panose="020B0604020202020204" pitchFamily="34" charset="0"/>
              <a:buChar char="•"/>
            </a:pPr>
            <a:r>
              <a:rPr lang="en-US" b="0" i="0" dirty="0">
                <a:solidFill>
                  <a:srgbClr val="0D0D0D"/>
                </a:solidFill>
                <a:effectLst/>
                <a:latin typeface="Söhne"/>
              </a:rPr>
              <a:t>The sample absorbs certain wavelengths of NIR light, resulting in characteristic absorption spectra that reveal information about the molecular structure and composition of the sample</a:t>
            </a:r>
          </a:p>
          <a:p>
            <a:endParaRPr lang="en-US" dirty="0"/>
          </a:p>
        </p:txBody>
      </p:sp>
      <p:pic>
        <p:nvPicPr>
          <p:cNvPr id="4" name="Picture 3">
            <a:hlinkClick r:id="rId2"/>
            <a:extLst>
              <a:ext uri="{FF2B5EF4-FFF2-40B4-BE49-F238E27FC236}">
                <a16:creationId xmlns:a16="http://schemas.microsoft.com/office/drawing/2014/main" id="{75F9BCE6-0A8E-11AE-80BC-FB0E328CF083}"/>
              </a:ext>
            </a:extLst>
          </p:cNvPr>
          <p:cNvPicPr>
            <a:picLocks noChangeAspect="1"/>
          </p:cNvPicPr>
          <p:nvPr/>
        </p:nvPicPr>
        <p:blipFill>
          <a:blip r:embed="rId3"/>
          <a:stretch>
            <a:fillRect/>
          </a:stretch>
        </p:blipFill>
        <p:spPr>
          <a:xfrm>
            <a:off x="7421078" y="2562073"/>
            <a:ext cx="4360244" cy="2878442"/>
          </a:xfrm>
          <a:prstGeom prst="rect">
            <a:avLst/>
          </a:prstGeom>
        </p:spPr>
      </p:pic>
      <p:sp>
        <p:nvSpPr>
          <p:cNvPr id="6" name="Slide Number Placeholder 5">
            <a:extLst>
              <a:ext uri="{FF2B5EF4-FFF2-40B4-BE49-F238E27FC236}">
                <a16:creationId xmlns:a16="http://schemas.microsoft.com/office/drawing/2014/main" id="{0F025D91-1477-E089-0CC5-E4A85AE7EB7E}"/>
              </a:ext>
            </a:extLst>
          </p:cNvPr>
          <p:cNvSpPr>
            <a:spLocks noGrp="1"/>
          </p:cNvSpPr>
          <p:nvPr>
            <p:ph type="sldNum" sz="quarter" idx="12"/>
          </p:nvPr>
        </p:nvSpPr>
        <p:spPr/>
        <p:txBody>
          <a:bodyPr/>
          <a:lstStyle/>
          <a:p>
            <a:fld id="{C1934BC5-F4F7-4358-8C2B-8BFE237F92F9}" type="slidenum">
              <a:rPr lang="en-US" smtClean="0"/>
              <a:t>120</a:t>
            </a:fld>
            <a:endParaRPr lang="en-US"/>
          </a:p>
        </p:txBody>
      </p:sp>
    </p:spTree>
    <p:extLst>
      <p:ext uri="{BB962C8B-B14F-4D97-AF65-F5344CB8AC3E}">
        <p14:creationId xmlns:p14="http://schemas.microsoft.com/office/powerpoint/2010/main" val="33821283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B67C-0CA2-4DF3-198A-84CF3D46F57B}"/>
              </a:ext>
            </a:extLst>
          </p:cNvPr>
          <p:cNvSpPr>
            <a:spLocks noGrp="1"/>
          </p:cNvSpPr>
          <p:nvPr>
            <p:ph type="title"/>
          </p:nvPr>
        </p:nvSpPr>
        <p:spPr/>
        <p:txBody>
          <a:bodyPr/>
          <a:lstStyle/>
          <a:p>
            <a:r>
              <a:rPr lang="en-US" dirty="0"/>
              <a:t>Near-Infrared (NIR) Spectroscopy</a:t>
            </a:r>
          </a:p>
        </p:txBody>
      </p:sp>
      <p:pic>
        <p:nvPicPr>
          <p:cNvPr id="13314" name="Picture 2" descr="How does Near-infrared spectroscopy work? - NIRLAB">
            <a:hlinkClick r:id="rId2"/>
            <a:extLst>
              <a:ext uri="{FF2B5EF4-FFF2-40B4-BE49-F238E27FC236}">
                <a16:creationId xmlns:a16="http://schemas.microsoft.com/office/drawing/2014/main" id="{446C1778-0311-3295-D7F3-CAE07B5738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3693" y="1825718"/>
            <a:ext cx="7244614" cy="47939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E7CD7DE-CC57-61F4-D2C6-76B8DBC78D78}"/>
              </a:ext>
            </a:extLst>
          </p:cNvPr>
          <p:cNvSpPr>
            <a:spLocks noGrp="1"/>
          </p:cNvSpPr>
          <p:nvPr>
            <p:ph type="sldNum" sz="quarter" idx="12"/>
          </p:nvPr>
        </p:nvSpPr>
        <p:spPr/>
        <p:txBody>
          <a:bodyPr/>
          <a:lstStyle/>
          <a:p>
            <a:fld id="{C1934BC5-F4F7-4358-8C2B-8BFE237F92F9}" type="slidenum">
              <a:rPr lang="en-US" smtClean="0"/>
              <a:t>121</a:t>
            </a:fld>
            <a:endParaRPr lang="en-US"/>
          </a:p>
        </p:txBody>
      </p:sp>
    </p:spTree>
    <p:extLst>
      <p:ext uri="{BB962C8B-B14F-4D97-AF65-F5344CB8AC3E}">
        <p14:creationId xmlns:p14="http://schemas.microsoft.com/office/powerpoint/2010/main" val="1164853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60E3-62AB-612D-0C49-BA60E0E3D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A8FDD-F755-24C9-F500-CD697C777504}"/>
              </a:ext>
            </a:extLst>
          </p:cNvPr>
          <p:cNvSpPr>
            <a:spLocks noGrp="1"/>
          </p:cNvSpPr>
          <p:nvPr>
            <p:ph type="title"/>
          </p:nvPr>
        </p:nvSpPr>
        <p:spPr>
          <a:xfrm>
            <a:off x="657225" y="365125"/>
            <a:ext cx="10877550" cy="1325563"/>
          </a:xfrm>
        </p:spPr>
        <p:txBody>
          <a:bodyPr/>
          <a:lstStyle/>
          <a:p>
            <a:r>
              <a:rPr lang="en-US" dirty="0"/>
              <a:t>Near-Infrared (NIR) Spectroscopy</a:t>
            </a:r>
          </a:p>
        </p:txBody>
      </p:sp>
      <p:sp>
        <p:nvSpPr>
          <p:cNvPr id="3" name="Content Placeholder 2">
            <a:extLst>
              <a:ext uri="{FF2B5EF4-FFF2-40B4-BE49-F238E27FC236}">
                <a16:creationId xmlns:a16="http://schemas.microsoft.com/office/drawing/2014/main" id="{7033AFBA-E44F-56DD-2C77-A34C85B48656}"/>
              </a:ext>
            </a:extLst>
          </p:cNvPr>
          <p:cNvSpPr>
            <a:spLocks noGrp="1"/>
          </p:cNvSpPr>
          <p:nvPr>
            <p:ph idx="1"/>
          </p:nvPr>
        </p:nvSpPr>
        <p:spPr>
          <a:xfrm>
            <a:off x="838200" y="1825625"/>
            <a:ext cx="10696575"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Transmission Mode: </a:t>
            </a:r>
            <a:r>
              <a:rPr lang="en-US" b="0" i="0" dirty="0">
                <a:solidFill>
                  <a:srgbClr val="0D0D0D"/>
                </a:solidFill>
                <a:effectLst/>
                <a:latin typeface="Söhne"/>
              </a:rPr>
              <a:t>NIR light is transmitted through the sample, and the absorbance spectrum is measured on the opposite side</a:t>
            </a:r>
          </a:p>
          <a:p>
            <a:pPr marL="742950" lvl="1" indent="-285750" algn="l">
              <a:buFont typeface="Arial" panose="020B0604020202020204" pitchFamily="34" charset="0"/>
              <a:buChar char="•"/>
            </a:pPr>
            <a:r>
              <a:rPr lang="en-US" b="1" dirty="0">
                <a:solidFill>
                  <a:srgbClr val="0D0D0D"/>
                </a:solidFill>
                <a:effectLst/>
                <a:latin typeface="Söhne"/>
              </a:rPr>
              <a:t>Reflectance Mode: </a:t>
            </a:r>
            <a:r>
              <a:rPr lang="en-US" b="0" i="0" dirty="0">
                <a:solidFill>
                  <a:srgbClr val="0D0D0D"/>
                </a:solidFill>
                <a:effectLst/>
                <a:latin typeface="Söhne"/>
              </a:rPr>
              <a:t>NIR light is reflected off the sample surface, and the reflectance spectrum is measured, often used for analyzing solid samples without the need for sample preparation</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Analysis of chemical composition, including quantification of major and minor constituents in various industries such as pharmaceuticals, agriculture, food and beverage, and environmental monitoring</a:t>
            </a:r>
          </a:p>
          <a:p>
            <a:pPr marL="742950" lvl="1" indent="-285750" algn="l">
              <a:buFont typeface="Arial" panose="020B0604020202020204" pitchFamily="34" charset="0"/>
              <a:buChar char="•"/>
            </a:pPr>
            <a:r>
              <a:rPr lang="en-US" b="0" i="0" dirty="0">
                <a:solidFill>
                  <a:srgbClr val="0D0D0D"/>
                </a:solidFill>
                <a:effectLst/>
                <a:latin typeface="Söhne"/>
              </a:rPr>
              <a:t>Quality control and process monitoring in manufacturing processes, such as pharmaceutical tablet formulation, agricultural product grading, and food authentication</a:t>
            </a:r>
          </a:p>
          <a:p>
            <a:pPr marL="742950" lvl="1" indent="-285750" algn="l">
              <a:buFont typeface="Arial" panose="020B0604020202020204" pitchFamily="34" charset="0"/>
              <a:buChar char="•"/>
            </a:pPr>
            <a:r>
              <a:rPr lang="en-US" b="0" i="0" dirty="0">
                <a:solidFill>
                  <a:srgbClr val="0D0D0D"/>
                </a:solidFill>
                <a:effectLst/>
                <a:latin typeface="Söhne"/>
              </a:rPr>
              <a:t>Research and development of new materials, formulations, and processes requiring rapid and non-destructive chemical analysis</a:t>
            </a:r>
          </a:p>
          <a:p>
            <a:endParaRPr lang="en-US" dirty="0"/>
          </a:p>
        </p:txBody>
      </p:sp>
      <p:sp>
        <p:nvSpPr>
          <p:cNvPr id="5" name="Slide Number Placeholder 4">
            <a:extLst>
              <a:ext uri="{FF2B5EF4-FFF2-40B4-BE49-F238E27FC236}">
                <a16:creationId xmlns:a16="http://schemas.microsoft.com/office/drawing/2014/main" id="{DE08AE5C-E078-D6A8-5056-1E0CEAD69CF9}"/>
              </a:ext>
            </a:extLst>
          </p:cNvPr>
          <p:cNvSpPr>
            <a:spLocks noGrp="1"/>
          </p:cNvSpPr>
          <p:nvPr>
            <p:ph type="sldNum" sz="quarter" idx="12"/>
          </p:nvPr>
        </p:nvSpPr>
        <p:spPr/>
        <p:txBody>
          <a:bodyPr/>
          <a:lstStyle/>
          <a:p>
            <a:fld id="{C1934BC5-F4F7-4358-8C2B-8BFE237F92F9}" type="slidenum">
              <a:rPr lang="en-US" smtClean="0"/>
              <a:t>122</a:t>
            </a:fld>
            <a:endParaRPr lang="en-US"/>
          </a:p>
        </p:txBody>
      </p:sp>
    </p:spTree>
    <p:extLst>
      <p:ext uri="{BB962C8B-B14F-4D97-AF65-F5344CB8AC3E}">
        <p14:creationId xmlns:p14="http://schemas.microsoft.com/office/powerpoint/2010/main" val="16786501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147FB-9DBE-942B-F420-B0778B813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78B5F-421B-B7AE-98CB-E6D72715B175}"/>
              </a:ext>
            </a:extLst>
          </p:cNvPr>
          <p:cNvSpPr>
            <a:spLocks noGrp="1"/>
          </p:cNvSpPr>
          <p:nvPr>
            <p:ph type="title"/>
          </p:nvPr>
        </p:nvSpPr>
        <p:spPr>
          <a:xfrm>
            <a:off x="657225" y="365125"/>
            <a:ext cx="10877550" cy="1325563"/>
          </a:xfrm>
        </p:spPr>
        <p:txBody>
          <a:bodyPr/>
          <a:lstStyle/>
          <a:p>
            <a:r>
              <a:rPr lang="en-US" dirty="0"/>
              <a:t>Near-Infrared (NIR) Spectroscopy</a:t>
            </a:r>
          </a:p>
        </p:txBody>
      </p:sp>
      <p:sp>
        <p:nvSpPr>
          <p:cNvPr id="3" name="Content Placeholder 2">
            <a:extLst>
              <a:ext uri="{FF2B5EF4-FFF2-40B4-BE49-F238E27FC236}">
                <a16:creationId xmlns:a16="http://schemas.microsoft.com/office/drawing/2014/main" id="{9062C32F-18CC-D10F-D877-BE503A9A685E}"/>
              </a:ext>
            </a:extLst>
          </p:cNvPr>
          <p:cNvSpPr>
            <a:spLocks noGrp="1"/>
          </p:cNvSpPr>
          <p:nvPr>
            <p:ph idx="1"/>
          </p:nvPr>
        </p:nvSpPr>
        <p:spPr>
          <a:xfrm>
            <a:off x="838200" y="1825625"/>
            <a:ext cx="10696575"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Non-destructive technique suitable for analyzing samples in their native state without the need for extensive sample preparation</a:t>
            </a:r>
          </a:p>
          <a:p>
            <a:pPr marL="742950" lvl="1" indent="-285750" algn="l">
              <a:buFont typeface="Arial" panose="020B0604020202020204" pitchFamily="34" charset="0"/>
              <a:buChar char="•"/>
            </a:pPr>
            <a:r>
              <a:rPr lang="en-US" b="0" i="0" dirty="0">
                <a:solidFill>
                  <a:srgbClr val="0D0D0D"/>
                </a:solidFill>
                <a:effectLst/>
                <a:latin typeface="Söhne"/>
              </a:rPr>
              <a:t>Rapid analysis with high throughput capabilities, enabling real-time monitoring and process control in industrial applications</a:t>
            </a:r>
          </a:p>
          <a:p>
            <a:pPr marL="742950" lvl="1" indent="-285750" algn="l">
              <a:buFont typeface="Arial" panose="020B0604020202020204" pitchFamily="34" charset="0"/>
              <a:buChar char="•"/>
            </a:pPr>
            <a:r>
              <a:rPr lang="en-US" b="0" i="0" dirty="0">
                <a:solidFill>
                  <a:srgbClr val="0D0D0D"/>
                </a:solidFill>
                <a:effectLst/>
                <a:latin typeface="Söhne"/>
              </a:rPr>
              <a:t>Wide applicability to a diverse range of sample types, including liquids, solids, and powders, providing versatility in analytical tasks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sensitivity to certain functional groups and low-concentration analytes compared to other spectroscopic techniques like infrared spectroscopy</a:t>
            </a:r>
          </a:p>
          <a:p>
            <a:pPr marL="742950" lvl="1" indent="-285750" algn="l">
              <a:buFont typeface="Arial" panose="020B0604020202020204" pitchFamily="34" charset="0"/>
              <a:buChar char="•"/>
            </a:pPr>
            <a:r>
              <a:rPr lang="en-US" b="0" i="0" dirty="0">
                <a:solidFill>
                  <a:srgbClr val="0D0D0D"/>
                </a:solidFill>
                <a:effectLst/>
                <a:latin typeface="Söhne"/>
              </a:rPr>
              <a:t>Overlapping absorbance bands and spectral interferences may complicate data interpretation and require advanced chemometric methods for analysis</a:t>
            </a:r>
          </a:p>
          <a:p>
            <a:pPr marL="742950" lvl="1" indent="-285750" algn="l">
              <a:buFont typeface="Arial" panose="020B0604020202020204" pitchFamily="34" charset="0"/>
              <a:buChar char="•"/>
            </a:pPr>
            <a:r>
              <a:rPr lang="en-US" b="0" i="0" dirty="0">
                <a:solidFill>
                  <a:srgbClr val="0D0D0D"/>
                </a:solidFill>
                <a:effectLst/>
                <a:latin typeface="Söhne"/>
              </a:rPr>
              <a:t>Susceptibility to sample heterogeneity and variations in sample properties, which may affect measurement reproducibility and accuracy</a:t>
            </a:r>
          </a:p>
          <a:p>
            <a:endParaRPr lang="en-US" dirty="0"/>
          </a:p>
        </p:txBody>
      </p:sp>
      <p:sp>
        <p:nvSpPr>
          <p:cNvPr id="5" name="Slide Number Placeholder 4">
            <a:extLst>
              <a:ext uri="{FF2B5EF4-FFF2-40B4-BE49-F238E27FC236}">
                <a16:creationId xmlns:a16="http://schemas.microsoft.com/office/drawing/2014/main" id="{41538B9B-C8F4-0FAA-B3BA-312C329996CA}"/>
              </a:ext>
            </a:extLst>
          </p:cNvPr>
          <p:cNvSpPr>
            <a:spLocks noGrp="1"/>
          </p:cNvSpPr>
          <p:nvPr>
            <p:ph type="sldNum" sz="quarter" idx="12"/>
          </p:nvPr>
        </p:nvSpPr>
        <p:spPr/>
        <p:txBody>
          <a:bodyPr/>
          <a:lstStyle/>
          <a:p>
            <a:fld id="{C1934BC5-F4F7-4358-8C2B-8BFE237F92F9}" type="slidenum">
              <a:rPr lang="en-US" smtClean="0"/>
              <a:t>123</a:t>
            </a:fld>
            <a:endParaRPr lang="en-US"/>
          </a:p>
        </p:txBody>
      </p:sp>
    </p:spTree>
    <p:extLst>
      <p:ext uri="{BB962C8B-B14F-4D97-AF65-F5344CB8AC3E}">
        <p14:creationId xmlns:p14="http://schemas.microsoft.com/office/powerpoint/2010/main" val="20719104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04387-0EE5-ED82-1707-2A1FBD9C8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C8EF0-B64F-C950-4800-DEEB9C260FF9}"/>
              </a:ext>
            </a:extLst>
          </p:cNvPr>
          <p:cNvSpPr>
            <a:spLocks noGrp="1"/>
          </p:cNvSpPr>
          <p:nvPr>
            <p:ph type="title"/>
          </p:nvPr>
        </p:nvSpPr>
        <p:spPr>
          <a:xfrm>
            <a:off x="571500" y="365125"/>
            <a:ext cx="11049000" cy="1325563"/>
          </a:xfrm>
        </p:spPr>
        <p:txBody>
          <a:bodyPr/>
          <a:lstStyle/>
          <a:p>
            <a:r>
              <a:rPr lang="en-US" dirty="0"/>
              <a:t>Near-Infrared (NIR) Spectroscopy</a:t>
            </a:r>
          </a:p>
        </p:txBody>
      </p:sp>
      <p:sp>
        <p:nvSpPr>
          <p:cNvPr id="3" name="Content Placeholder 2">
            <a:extLst>
              <a:ext uri="{FF2B5EF4-FFF2-40B4-BE49-F238E27FC236}">
                <a16:creationId xmlns:a16="http://schemas.microsoft.com/office/drawing/2014/main" id="{D3EF3388-111B-4DC7-115C-D26A341FA81F}"/>
              </a:ext>
            </a:extLst>
          </p:cNvPr>
          <p:cNvSpPr>
            <a:spLocks noGrp="1"/>
          </p:cNvSpPr>
          <p:nvPr>
            <p:ph idx="1"/>
          </p:nvPr>
        </p:nvSpPr>
        <p:spPr/>
        <p:txBody>
          <a:bodyPr>
            <a:normAutofit fontScale="85000" lnSpcReduction="20000"/>
          </a:bodyPr>
          <a:lstStyle/>
          <a:p>
            <a:r>
              <a:rPr lang="en-US" b="1" dirty="0"/>
              <a:t>Further Reading:</a:t>
            </a:r>
          </a:p>
          <a:p>
            <a:pPr lvl="1"/>
            <a:r>
              <a:rPr lang="en-US" dirty="0" err="1">
                <a:effectLst/>
              </a:rPr>
              <a:t>Pasquini</a:t>
            </a:r>
            <a:r>
              <a:rPr lang="en-US" dirty="0">
                <a:effectLst/>
              </a:rPr>
              <a:t>, C. (2003). </a:t>
            </a:r>
            <a:r>
              <a:rPr lang="en-US" b="1" dirty="0">
                <a:effectLst/>
              </a:rPr>
              <a:t>Near infrared spectroscopy: Fundamentals, practical aspects and analytical applications.</a:t>
            </a:r>
            <a:r>
              <a:rPr lang="en-US" dirty="0">
                <a:effectLst/>
              </a:rPr>
              <a:t> </a:t>
            </a:r>
            <a:r>
              <a:rPr lang="en-US" i="1" dirty="0">
                <a:effectLst/>
              </a:rPr>
              <a:t>Journal of the Brazilian Chemical Society</a:t>
            </a:r>
            <a:r>
              <a:rPr lang="en-US" dirty="0">
                <a:effectLst/>
              </a:rPr>
              <a:t>, </a:t>
            </a:r>
            <a:r>
              <a:rPr lang="en-US" i="1" dirty="0">
                <a:effectLst/>
              </a:rPr>
              <a:t>14</a:t>
            </a:r>
            <a:r>
              <a:rPr lang="en-US" dirty="0">
                <a:effectLst/>
              </a:rPr>
              <a:t>(2), 198–219. </a:t>
            </a:r>
            <a:r>
              <a:rPr lang="en-US" dirty="0">
                <a:effectLst/>
                <a:hlinkClick r:id="rId2"/>
              </a:rPr>
              <a:t>https://doi.org/10.1590/s0103-50532003000200006</a:t>
            </a:r>
            <a:endParaRPr lang="en-US" dirty="0">
              <a:effectLst/>
            </a:endParaRPr>
          </a:p>
          <a:p>
            <a:pPr lvl="1"/>
            <a:r>
              <a:rPr lang="en-US" dirty="0" err="1">
                <a:effectLst/>
              </a:rPr>
              <a:t>AZo</a:t>
            </a:r>
            <a:r>
              <a:rPr lang="en-US" dirty="0">
                <a:effectLst/>
              </a:rPr>
              <a:t> Materials. (2023, May 29). </a:t>
            </a:r>
            <a:r>
              <a:rPr lang="en-US" b="1" dirty="0">
                <a:effectLst/>
              </a:rPr>
              <a:t>Near infrared spectroscopy (NIRS) - an overview of benefits and applications</a:t>
            </a:r>
            <a:r>
              <a:rPr lang="en-US" dirty="0">
                <a:effectLst/>
              </a:rPr>
              <a:t>. </a:t>
            </a:r>
            <a:r>
              <a:rPr lang="en-US" dirty="0">
                <a:effectLst/>
                <a:hlinkClick r:id="rId3"/>
              </a:rPr>
              <a:t>https://www.azom.com/article.aspx?ArticleID=20445</a:t>
            </a:r>
            <a:endParaRPr lang="en-US" dirty="0">
              <a:effectLst/>
            </a:endParaRPr>
          </a:p>
          <a:p>
            <a:pPr lvl="1"/>
            <a:r>
              <a:rPr lang="en-US" dirty="0" err="1">
                <a:effectLst/>
              </a:rPr>
              <a:t>HandWiki</a:t>
            </a:r>
            <a:r>
              <a:rPr lang="en-US" dirty="0">
                <a:effectLst/>
              </a:rPr>
              <a:t>. (2022, November 15). </a:t>
            </a:r>
            <a:r>
              <a:rPr lang="en-US" b="1" dirty="0">
                <a:effectLst/>
              </a:rPr>
              <a:t>Near-infrared spectroscopy.</a:t>
            </a:r>
            <a:r>
              <a:rPr lang="en-US" dirty="0">
                <a:effectLst/>
              </a:rPr>
              <a:t> </a:t>
            </a:r>
            <a:r>
              <a:rPr lang="en-US" dirty="0">
                <a:effectLst/>
                <a:hlinkClick r:id="rId4"/>
              </a:rPr>
              <a:t>https://encyclopedia.pub/entry/34663</a:t>
            </a:r>
            <a:endParaRPr lang="en-US" dirty="0">
              <a:effectLst/>
            </a:endParaRPr>
          </a:p>
          <a:p>
            <a:pPr lvl="1"/>
            <a:r>
              <a:rPr lang="en-US" dirty="0">
                <a:effectLst/>
              </a:rPr>
              <a:t>Davies, A. M. C. (n.d.). </a:t>
            </a:r>
            <a:r>
              <a:rPr lang="en-US" b="1" dirty="0">
                <a:effectLst/>
              </a:rPr>
              <a:t>An introduction to near infrared (NIR) spectroscopy.</a:t>
            </a:r>
            <a:r>
              <a:rPr lang="en-US" dirty="0">
                <a:effectLst/>
              </a:rPr>
              <a:t> IM Publications Open. </a:t>
            </a:r>
            <a:r>
              <a:rPr lang="en-US" dirty="0">
                <a:effectLst/>
                <a:hlinkClick r:id="rId5"/>
              </a:rPr>
              <a:t>https://www.impopen.com/introduction-near-infrared-nir-spectroscopy</a:t>
            </a:r>
            <a:endParaRPr lang="en-US" dirty="0">
              <a:effectLst/>
            </a:endParaRPr>
          </a:p>
          <a:p>
            <a:pPr lvl="1"/>
            <a:r>
              <a:rPr lang="en-US" dirty="0">
                <a:effectLst/>
              </a:rPr>
              <a:t>Manley, M. (2014). </a:t>
            </a:r>
            <a:r>
              <a:rPr lang="en-US" b="1" dirty="0">
                <a:effectLst/>
              </a:rPr>
              <a:t>Near-infrared spectroscopy and hyperspectral imaging: Non-destructive analysis of Biological Materials. </a:t>
            </a:r>
            <a:r>
              <a:rPr lang="en-US" i="1" dirty="0">
                <a:effectLst/>
              </a:rPr>
              <a:t>Chem. Soc. Rev.</a:t>
            </a:r>
            <a:r>
              <a:rPr lang="en-US" dirty="0">
                <a:effectLst/>
              </a:rPr>
              <a:t>, </a:t>
            </a:r>
            <a:r>
              <a:rPr lang="en-US" i="1" dirty="0">
                <a:effectLst/>
              </a:rPr>
              <a:t>43</a:t>
            </a:r>
            <a:r>
              <a:rPr lang="en-US" dirty="0">
                <a:effectLst/>
              </a:rPr>
              <a:t>(24), 8200–8214. </a:t>
            </a:r>
            <a:r>
              <a:rPr lang="en-US" dirty="0">
                <a:effectLst/>
                <a:hlinkClick r:id="rId6"/>
              </a:rPr>
              <a:t>https://doi.org/10.1039/c4cs00062e</a:t>
            </a:r>
            <a:endParaRPr lang="en-US" dirty="0">
              <a:effectLst/>
            </a:endParaRPr>
          </a:p>
          <a:p>
            <a:pPr lvl="1"/>
            <a:r>
              <a:rPr lang="en-US" dirty="0" err="1">
                <a:effectLst/>
              </a:rPr>
              <a:t>Beć</a:t>
            </a:r>
            <a:r>
              <a:rPr lang="en-US" dirty="0">
                <a:effectLst/>
              </a:rPr>
              <a:t>, K. B., </a:t>
            </a:r>
            <a:r>
              <a:rPr lang="en-US" dirty="0" err="1">
                <a:effectLst/>
              </a:rPr>
              <a:t>Grabska</a:t>
            </a:r>
            <a:r>
              <a:rPr lang="en-US" dirty="0">
                <a:effectLst/>
              </a:rPr>
              <a:t>, J., &amp; Huck, C. W. (2020). </a:t>
            </a:r>
            <a:r>
              <a:rPr lang="en-US" b="1" dirty="0">
                <a:effectLst/>
              </a:rPr>
              <a:t>Near-infrared spectroscopy in bio-applications.</a:t>
            </a:r>
            <a:r>
              <a:rPr lang="en-US" dirty="0">
                <a:effectLst/>
              </a:rPr>
              <a:t> </a:t>
            </a:r>
            <a:r>
              <a:rPr lang="en-US" i="1" dirty="0">
                <a:effectLst/>
              </a:rPr>
              <a:t>Molecules</a:t>
            </a:r>
            <a:r>
              <a:rPr lang="en-US" dirty="0">
                <a:effectLst/>
              </a:rPr>
              <a:t>, </a:t>
            </a:r>
            <a:r>
              <a:rPr lang="en-US" i="1" dirty="0">
                <a:effectLst/>
              </a:rPr>
              <a:t>25</a:t>
            </a:r>
            <a:r>
              <a:rPr lang="en-US" dirty="0">
                <a:effectLst/>
              </a:rPr>
              <a:t>(12), 2948. </a:t>
            </a:r>
            <a:r>
              <a:rPr lang="en-US" dirty="0">
                <a:effectLst/>
                <a:hlinkClick r:id="rId7"/>
              </a:rPr>
              <a:t>https://doi.org/10.3390/molecules25122948</a:t>
            </a:r>
            <a:endParaRPr lang="en-US" dirty="0">
              <a:effectLst/>
            </a:endParaRPr>
          </a:p>
          <a:p>
            <a:pPr lvl="1"/>
            <a:r>
              <a:rPr lang="en-US" dirty="0" err="1">
                <a:effectLst/>
              </a:rPr>
              <a:t>Roldán</a:t>
            </a:r>
            <a:r>
              <a:rPr lang="en-US" dirty="0">
                <a:effectLst/>
              </a:rPr>
              <a:t>, M., &amp; </a:t>
            </a:r>
            <a:r>
              <a:rPr lang="en-US" dirty="0" err="1">
                <a:effectLst/>
              </a:rPr>
              <a:t>Kyriacou</a:t>
            </a:r>
            <a:r>
              <a:rPr lang="en-US" dirty="0">
                <a:effectLst/>
              </a:rPr>
              <a:t>, P. A. (2021). </a:t>
            </a:r>
            <a:r>
              <a:rPr lang="en-US" b="1" dirty="0">
                <a:effectLst/>
              </a:rPr>
              <a:t>Near-infrared spectroscopy (NIRS) in traumatic brain injury (TBI).</a:t>
            </a:r>
            <a:r>
              <a:rPr lang="en-US" dirty="0">
                <a:effectLst/>
              </a:rPr>
              <a:t> </a:t>
            </a:r>
            <a:r>
              <a:rPr lang="en-US" i="1" dirty="0">
                <a:effectLst/>
              </a:rPr>
              <a:t>Sensors</a:t>
            </a:r>
            <a:r>
              <a:rPr lang="en-US" dirty="0">
                <a:effectLst/>
              </a:rPr>
              <a:t>, </a:t>
            </a:r>
            <a:r>
              <a:rPr lang="en-US" i="1" dirty="0">
                <a:effectLst/>
              </a:rPr>
              <a:t>21</a:t>
            </a:r>
            <a:r>
              <a:rPr lang="en-US" dirty="0">
                <a:effectLst/>
              </a:rPr>
              <a:t>(5), 1586. </a:t>
            </a:r>
            <a:r>
              <a:rPr lang="en-US" dirty="0">
                <a:effectLst/>
                <a:hlinkClick r:id="rId8"/>
              </a:rPr>
              <a:t>https://doi.org/10.3390/s21051586</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C2D82474-1064-3DCC-7D0D-DF98C2CA34D8}"/>
              </a:ext>
            </a:extLst>
          </p:cNvPr>
          <p:cNvSpPr>
            <a:spLocks noGrp="1"/>
          </p:cNvSpPr>
          <p:nvPr>
            <p:ph type="sldNum" sz="quarter" idx="12"/>
          </p:nvPr>
        </p:nvSpPr>
        <p:spPr/>
        <p:txBody>
          <a:bodyPr/>
          <a:lstStyle/>
          <a:p>
            <a:fld id="{C1934BC5-F4F7-4358-8C2B-8BFE237F92F9}" type="slidenum">
              <a:rPr lang="en-US" smtClean="0"/>
              <a:t>124</a:t>
            </a:fld>
            <a:endParaRPr lang="en-US"/>
          </a:p>
        </p:txBody>
      </p:sp>
    </p:spTree>
    <p:extLst>
      <p:ext uri="{BB962C8B-B14F-4D97-AF65-F5344CB8AC3E}">
        <p14:creationId xmlns:p14="http://schemas.microsoft.com/office/powerpoint/2010/main" val="35462436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2FFB-F8F8-5724-CF7C-5BAEA96B22E5}"/>
              </a:ext>
            </a:extLst>
          </p:cNvPr>
          <p:cNvSpPr>
            <a:spLocks noGrp="1"/>
          </p:cNvSpPr>
          <p:nvPr>
            <p:ph type="title"/>
          </p:nvPr>
        </p:nvSpPr>
        <p:spPr>
          <a:xfrm>
            <a:off x="838200" y="365125"/>
            <a:ext cx="10767646" cy="1325563"/>
          </a:xfrm>
        </p:spPr>
        <p:txBody>
          <a:bodyPr/>
          <a:lstStyle/>
          <a:p>
            <a:r>
              <a:rPr lang="en-US" dirty="0"/>
              <a:t>Fourier Transform Infrared (FTIR) Spectroscopy</a:t>
            </a:r>
          </a:p>
        </p:txBody>
      </p:sp>
      <p:sp>
        <p:nvSpPr>
          <p:cNvPr id="3" name="Content Placeholder 2">
            <a:extLst>
              <a:ext uri="{FF2B5EF4-FFF2-40B4-BE49-F238E27FC236}">
                <a16:creationId xmlns:a16="http://schemas.microsoft.com/office/drawing/2014/main" id="{D54A552E-E54E-CB5E-30C7-41CCD05817FE}"/>
              </a:ext>
            </a:extLst>
          </p:cNvPr>
          <p:cNvSpPr>
            <a:spLocks noGrp="1"/>
          </p:cNvSpPr>
          <p:nvPr>
            <p:ph idx="1"/>
          </p:nvPr>
        </p:nvSpPr>
        <p:spPr>
          <a:xfrm>
            <a:off x="838200" y="1825625"/>
            <a:ext cx="6554002"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FTIR spectroscopy measures the absorption of infrared light by molecules in a sample</a:t>
            </a:r>
          </a:p>
          <a:p>
            <a:pPr marL="742950" lvl="1" indent="-285750" algn="l">
              <a:buFont typeface="Arial" panose="020B0604020202020204" pitchFamily="34" charset="0"/>
              <a:buChar char="•"/>
            </a:pPr>
            <a:r>
              <a:rPr lang="en-US" b="0" i="0" dirty="0">
                <a:solidFill>
                  <a:srgbClr val="0D0D0D"/>
                </a:solidFill>
                <a:effectLst/>
                <a:latin typeface="Söhne"/>
              </a:rPr>
              <a:t>It provides information about molecular vibrations, functional groups, and chemical composition</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FTIR spectroscopy operates based on the principle that molecules absorb specific wavelengths of infrared light (2500 – 25000 nm) corresponding to vibrational transitions</a:t>
            </a:r>
          </a:p>
          <a:p>
            <a:pPr marL="742950" lvl="1" indent="-285750" algn="l">
              <a:buFont typeface="Arial" panose="020B0604020202020204" pitchFamily="34" charset="0"/>
              <a:buChar char="•"/>
            </a:pPr>
            <a:r>
              <a:rPr lang="en-US" b="0" i="0" dirty="0">
                <a:solidFill>
                  <a:srgbClr val="0D0D0D"/>
                </a:solidFill>
                <a:effectLst/>
                <a:latin typeface="Söhne"/>
              </a:rPr>
              <a:t>The absorption spectrum reflects the molecular structure and chemical bonds present in the sample</a:t>
            </a:r>
          </a:p>
        </p:txBody>
      </p:sp>
      <p:pic>
        <p:nvPicPr>
          <p:cNvPr id="14338" name="Picture 2">
            <a:hlinkClick r:id="rId2"/>
            <a:extLst>
              <a:ext uri="{FF2B5EF4-FFF2-40B4-BE49-F238E27FC236}">
                <a16:creationId xmlns:a16="http://schemas.microsoft.com/office/drawing/2014/main" id="{0C22ED17-D201-EE31-5A06-D8588C982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202" y="1825625"/>
            <a:ext cx="4713296" cy="398420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524DEDE-EAB1-BD19-E7D9-32A9D4C1CFC3}"/>
              </a:ext>
            </a:extLst>
          </p:cNvPr>
          <p:cNvSpPr>
            <a:spLocks noGrp="1"/>
          </p:cNvSpPr>
          <p:nvPr>
            <p:ph type="sldNum" sz="quarter" idx="12"/>
          </p:nvPr>
        </p:nvSpPr>
        <p:spPr/>
        <p:txBody>
          <a:bodyPr/>
          <a:lstStyle/>
          <a:p>
            <a:fld id="{C1934BC5-F4F7-4358-8C2B-8BFE237F92F9}" type="slidenum">
              <a:rPr lang="en-US" smtClean="0"/>
              <a:t>125</a:t>
            </a:fld>
            <a:endParaRPr lang="en-US"/>
          </a:p>
        </p:txBody>
      </p:sp>
    </p:spTree>
    <p:extLst>
      <p:ext uri="{BB962C8B-B14F-4D97-AF65-F5344CB8AC3E}">
        <p14:creationId xmlns:p14="http://schemas.microsoft.com/office/powerpoint/2010/main" val="11318869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0E256-A902-5104-D0C9-854FD5568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A6BA8-88BA-4423-2CDF-433B0C559A68}"/>
              </a:ext>
            </a:extLst>
          </p:cNvPr>
          <p:cNvSpPr>
            <a:spLocks noGrp="1"/>
          </p:cNvSpPr>
          <p:nvPr>
            <p:ph type="title"/>
          </p:nvPr>
        </p:nvSpPr>
        <p:spPr>
          <a:xfrm>
            <a:off x="838200" y="365125"/>
            <a:ext cx="10767646" cy="1325563"/>
          </a:xfrm>
        </p:spPr>
        <p:txBody>
          <a:bodyPr/>
          <a:lstStyle/>
          <a:p>
            <a:r>
              <a:rPr lang="en-US" dirty="0"/>
              <a:t>Fourier Transform Infrared (FTIR) Spectroscopy</a:t>
            </a:r>
          </a:p>
        </p:txBody>
      </p:sp>
      <p:sp>
        <p:nvSpPr>
          <p:cNvPr id="3" name="Content Placeholder 2">
            <a:extLst>
              <a:ext uri="{FF2B5EF4-FFF2-40B4-BE49-F238E27FC236}">
                <a16:creationId xmlns:a16="http://schemas.microsoft.com/office/drawing/2014/main" id="{49F55A5A-2E15-660D-C04D-52C8A540D250}"/>
              </a:ext>
            </a:extLst>
          </p:cNvPr>
          <p:cNvSpPr>
            <a:spLocks noGrp="1"/>
          </p:cNvSpPr>
          <p:nvPr>
            <p:ph idx="1"/>
          </p:nvPr>
        </p:nvSpPr>
        <p:spPr>
          <a:xfrm>
            <a:off x="838199" y="1825625"/>
            <a:ext cx="6794635"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Transmission Mode</a:t>
            </a:r>
            <a:endParaRPr lang="lv-LV" b="1" dirty="0">
              <a:solidFill>
                <a:srgbClr val="0D0D0D"/>
              </a:solidFill>
              <a:effectLst/>
              <a:latin typeface="Söhne"/>
            </a:endParaRPr>
          </a:p>
          <a:p>
            <a:pPr marL="1200150" lvl="2" indent="-285750"/>
            <a:r>
              <a:rPr lang="en-US" b="0" i="0" dirty="0">
                <a:solidFill>
                  <a:srgbClr val="0D0D0D"/>
                </a:solidFill>
                <a:effectLst/>
                <a:latin typeface="Söhne"/>
              </a:rPr>
              <a:t>Measures the amount of infrared light transmitted through the sample</a:t>
            </a:r>
          </a:p>
          <a:p>
            <a:pPr marL="742950" lvl="1" indent="-285750" algn="l">
              <a:buFont typeface="Arial" panose="020B0604020202020204" pitchFamily="34" charset="0"/>
              <a:buChar char="•"/>
            </a:pPr>
            <a:r>
              <a:rPr lang="en-US" b="1" dirty="0">
                <a:solidFill>
                  <a:srgbClr val="0D0D0D"/>
                </a:solidFill>
                <a:effectLst/>
                <a:latin typeface="Söhne"/>
              </a:rPr>
              <a:t>Attenuated Total Reflectance (ATR) Mode</a:t>
            </a:r>
            <a:endParaRPr lang="lv-LV" b="1" dirty="0">
              <a:solidFill>
                <a:srgbClr val="0D0D0D"/>
              </a:solidFill>
              <a:effectLst/>
              <a:latin typeface="Söhne"/>
            </a:endParaRPr>
          </a:p>
          <a:p>
            <a:pPr marL="1200150" lvl="2" indent="-285750"/>
            <a:r>
              <a:rPr lang="en-US" b="0" i="0" dirty="0">
                <a:solidFill>
                  <a:srgbClr val="0D0D0D"/>
                </a:solidFill>
                <a:effectLst/>
                <a:latin typeface="Söhne"/>
              </a:rPr>
              <a:t>Analyzes the infrared light reflected at the sample surface</a:t>
            </a:r>
          </a:p>
          <a:p>
            <a:pPr marL="742950" lvl="1" indent="-285750" algn="l">
              <a:buFont typeface="Arial" panose="020B0604020202020204" pitchFamily="34" charset="0"/>
              <a:buChar char="•"/>
            </a:pPr>
            <a:r>
              <a:rPr lang="en-US" b="1" dirty="0">
                <a:solidFill>
                  <a:srgbClr val="0D0D0D"/>
                </a:solidFill>
                <a:effectLst/>
                <a:latin typeface="Söhne"/>
              </a:rPr>
              <a:t>Reflection Mode</a:t>
            </a:r>
            <a:endParaRPr lang="lv-LV" b="1" dirty="0">
              <a:solidFill>
                <a:srgbClr val="0D0D0D"/>
              </a:solidFill>
              <a:effectLst/>
              <a:latin typeface="Söhne"/>
            </a:endParaRPr>
          </a:p>
          <a:p>
            <a:pPr marL="1200150" lvl="2" indent="-285750"/>
            <a:r>
              <a:rPr lang="en-US" b="0" i="0" dirty="0">
                <a:solidFill>
                  <a:srgbClr val="0D0D0D"/>
                </a:solidFill>
                <a:effectLst/>
                <a:latin typeface="Söhne"/>
              </a:rPr>
              <a:t>Reflects infrared light off the sample surface for analysis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Identification and characterization of organic and inorganic compounds in various matrices, including polymers, pharmaceuticals, and biomolecules</a:t>
            </a:r>
          </a:p>
          <a:p>
            <a:pPr marL="742950" lvl="1" indent="-285750" algn="l">
              <a:buFont typeface="Arial" panose="020B0604020202020204" pitchFamily="34" charset="0"/>
              <a:buChar char="•"/>
            </a:pPr>
            <a:r>
              <a:rPr lang="en-US" b="0" i="0" dirty="0">
                <a:solidFill>
                  <a:srgbClr val="0D0D0D"/>
                </a:solidFill>
                <a:effectLst/>
                <a:latin typeface="Söhne"/>
              </a:rPr>
              <a:t>Analysis of chemical composition, structure, and properties of materials in materials science, forensics, and environmental science</a:t>
            </a:r>
          </a:p>
          <a:p>
            <a:pPr marL="742950" lvl="1" indent="-285750" algn="l">
              <a:buFont typeface="Arial" panose="020B0604020202020204" pitchFamily="34" charset="0"/>
              <a:buChar char="•"/>
            </a:pPr>
            <a:r>
              <a:rPr lang="en-US" b="0" i="0" dirty="0">
                <a:solidFill>
                  <a:srgbClr val="0D0D0D"/>
                </a:solidFill>
                <a:effectLst/>
                <a:latin typeface="Söhne"/>
              </a:rPr>
              <a:t>Monitoring of chemical reactions, process control, and quality assurance in industrial applications</a:t>
            </a:r>
          </a:p>
          <a:p>
            <a:endParaRPr lang="en-US" dirty="0"/>
          </a:p>
        </p:txBody>
      </p:sp>
      <p:pic>
        <p:nvPicPr>
          <p:cNvPr id="4" name="Picture 3">
            <a:hlinkClick r:id="rId2"/>
            <a:extLst>
              <a:ext uri="{FF2B5EF4-FFF2-40B4-BE49-F238E27FC236}">
                <a16:creationId xmlns:a16="http://schemas.microsoft.com/office/drawing/2014/main" id="{706734AE-1185-BE6A-6B9C-D1FDCCEB7862}"/>
              </a:ext>
            </a:extLst>
          </p:cNvPr>
          <p:cNvPicPr>
            <a:picLocks noChangeAspect="1"/>
          </p:cNvPicPr>
          <p:nvPr/>
        </p:nvPicPr>
        <p:blipFill>
          <a:blip r:embed="rId3"/>
          <a:stretch>
            <a:fillRect/>
          </a:stretch>
        </p:blipFill>
        <p:spPr>
          <a:xfrm>
            <a:off x="7573779" y="1905803"/>
            <a:ext cx="4618222" cy="3564690"/>
          </a:xfrm>
          <a:prstGeom prst="rect">
            <a:avLst/>
          </a:prstGeom>
        </p:spPr>
      </p:pic>
      <p:sp>
        <p:nvSpPr>
          <p:cNvPr id="6" name="Slide Number Placeholder 5">
            <a:extLst>
              <a:ext uri="{FF2B5EF4-FFF2-40B4-BE49-F238E27FC236}">
                <a16:creationId xmlns:a16="http://schemas.microsoft.com/office/drawing/2014/main" id="{A06AC0C2-1557-DA83-F01D-90812FF5C155}"/>
              </a:ext>
            </a:extLst>
          </p:cNvPr>
          <p:cNvSpPr>
            <a:spLocks noGrp="1"/>
          </p:cNvSpPr>
          <p:nvPr>
            <p:ph type="sldNum" sz="quarter" idx="12"/>
          </p:nvPr>
        </p:nvSpPr>
        <p:spPr/>
        <p:txBody>
          <a:bodyPr/>
          <a:lstStyle/>
          <a:p>
            <a:fld id="{C1934BC5-F4F7-4358-8C2B-8BFE237F92F9}" type="slidenum">
              <a:rPr lang="en-US" smtClean="0"/>
              <a:t>126</a:t>
            </a:fld>
            <a:endParaRPr lang="en-US"/>
          </a:p>
        </p:txBody>
      </p:sp>
    </p:spTree>
    <p:extLst>
      <p:ext uri="{BB962C8B-B14F-4D97-AF65-F5344CB8AC3E}">
        <p14:creationId xmlns:p14="http://schemas.microsoft.com/office/powerpoint/2010/main" val="13317164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F04A3-3F58-A965-EC49-EE3C776E8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6FC5D-E4F8-57D7-920E-2C1DA5C5F3CF}"/>
              </a:ext>
            </a:extLst>
          </p:cNvPr>
          <p:cNvSpPr>
            <a:spLocks noGrp="1"/>
          </p:cNvSpPr>
          <p:nvPr>
            <p:ph type="title"/>
          </p:nvPr>
        </p:nvSpPr>
        <p:spPr>
          <a:xfrm>
            <a:off x="838200" y="365125"/>
            <a:ext cx="10767646" cy="1325563"/>
          </a:xfrm>
        </p:spPr>
        <p:txBody>
          <a:bodyPr/>
          <a:lstStyle/>
          <a:p>
            <a:r>
              <a:rPr lang="en-US" dirty="0"/>
              <a:t>Fourier Transform Infrared (FTIR) Spectroscopy</a:t>
            </a:r>
          </a:p>
        </p:txBody>
      </p:sp>
      <p:sp>
        <p:nvSpPr>
          <p:cNvPr id="3" name="Content Placeholder 2">
            <a:extLst>
              <a:ext uri="{FF2B5EF4-FFF2-40B4-BE49-F238E27FC236}">
                <a16:creationId xmlns:a16="http://schemas.microsoft.com/office/drawing/2014/main" id="{F031091C-7F86-5481-0374-E7B2633CB83B}"/>
              </a:ext>
            </a:extLst>
          </p:cNvPr>
          <p:cNvSpPr>
            <a:spLocks noGrp="1"/>
          </p:cNvSpPr>
          <p:nvPr>
            <p:ph idx="1"/>
          </p:nvPr>
        </p:nvSpPr>
        <p:spPr>
          <a:xfrm>
            <a:off x="838200" y="1825625"/>
            <a:ext cx="10767646" cy="4351338"/>
          </a:xfrm>
        </p:spPr>
        <p:txBody>
          <a:bodyPr>
            <a:normAutofit/>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Non-destructive and rapid analysis of samples with minimal sample preparation</a:t>
            </a:r>
          </a:p>
          <a:p>
            <a:pPr marL="742950" lvl="1" indent="-285750" algn="l">
              <a:buFont typeface="Arial" panose="020B0604020202020204" pitchFamily="34" charset="0"/>
              <a:buChar char="•"/>
            </a:pPr>
            <a:r>
              <a:rPr lang="en-US" b="0" i="0" dirty="0">
                <a:solidFill>
                  <a:srgbClr val="0D0D0D"/>
                </a:solidFill>
                <a:effectLst/>
                <a:latin typeface="Söhne"/>
              </a:rPr>
              <a:t>Wide applicability across diverse fields, including chemistry, biology, pharmaceuticals, and materials science</a:t>
            </a:r>
          </a:p>
          <a:p>
            <a:pPr marL="742950" lvl="1" indent="-285750" algn="l">
              <a:buFont typeface="Arial" panose="020B0604020202020204" pitchFamily="34" charset="0"/>
              <a:buChar char="•"/>
            </a:pPr>
            <a:r>
              <a:rPr lang="en-US" b="0" i="0" dirty="0">
                <a:solidFill>
                  <a:srgbClr val="0D0D0D"/>
                </a:solidFill>
                <a:effectLst/>
                <a:latin typeface="Söhne"/>
              </a:rPr>
              <a:t>Provides detailed information about molecular structure, functional groups, and chemical interactions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resolution and specificity for complex mixtures or overlapping bands</a:t>
            </a:r>
          </a:p>
          <a:p>
            <a:pPr marL="742950" lvl="1" indent="-285750" algn="l">
              <a:buFont typeface="Arial" panose="020B0604020202020204" pitchFamily="34" charset="0"/>
              <a:buChar char="•"/>
            </a:pPr>
            <a:r>
              <a:rPr lang="en-US" b="0" i="0" dirty="0">
                <a:solidFill>
                  <a:srgbClr val="0D0D0D"/>
                </a:solidFill>
                <a:effectLst/>
                <a:latin typeface="Söhne"/>
              </a:rPr>
              <a:t>Vulnerable to interference from water vapor and atmospheric gases</a:t>
            </a:r>
          </a:p>
          <a:p>
            <a:pPr marL="742950" lvl="1" indent="-285750" algn="l">
              <a:buFont typeface="Arial" panose="020B0604020202020204" pitchFamily="34" charset="0"/>
              <a:buChar char="•"/>
            </a:pPr>
            <a:r>
              <a:rPr lang="en-US" b="0" i="0" dirty="0">
                <a:solidFill>
                  <a:srgbClr val="0D0D0D"/>
                </a:solidFill>
                <a:effectLst/>
                <a:latin typeface="Söhne"/>
              </a:rPr>
              <a:t>Requires careful calibration and data analysis to account for baseline drift and spectral artifacts</a:t>
            </a:r>
          </a:p>
          <a:p>
            <a:endParaRPr lang="en-US" dirty="0"/>
          </a:p>
        </p:txBody>
      </p:sp>
      <p:sp>
        <p:nvSpPr>
          <p:cNvPr id="5" name="Slide Number Placeholder 4">
            <a:extLst>
              <a:ext uri="{FF2B5EF4-FFF2-40B4-BE49-F238E27FC236}">
                <a16:creationId xmlns:a16="http://schemas.microsoft.com/office/drawing/2014/main" id="{1DDF80FD-CFAE-514C-DDB2-55BF083648CE}"/>
              </a:ext>
            </a:extLst>
          </p:cNvPr>
          <p:cNvSpPr>
            <a:spLocks noGrp="1"/>
          </p:cNvSpPr>
          <p:nvPr>
            <p:ph type="sldNum" sz="quarter" idx="12"/>
          </p:nvPr>
        </p:nvSpPr>
        <p:spPr/>
        <p:txBody>
          <a:bodyPr/>
          <a:lstStyle/>
          <a:p>
            <a:fld id="{C1934BC5-F4F7-4358-8C2B-8BFE237F92F9}" type="slidenum">
              <a:rPr lang="en-US" smtClean="0"/>
              <a:t>127</a:t>
            </a:fld>
            <a:endParaRPr lang="en-US"/>
          </a:p>
        </p:txBody>
      </p:sp>
    </p:spTree>
    <p:extLst>
      <p:ext uri="{BB962C8B-B14F-4D97-AF65-F5344CB8AC3E}">
        <p14:creationId xmlns:p14="http://schemas.microsoft.com/office/powerpoint/2010/main" val="22618621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08A1E-8174-5164-8F00-D5277F977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CAFDC-8DDF-A408-14B8-82BFCE13B5A3}"/>
              </a:ext>
            </a:extLst>
          </p:cNvPr>
          <p:cNvSpPr>
            <a:spLocks noGrp="1"/>
          </p:cNvSpPr>
          <p:nvPr>
            <p:ph type="title"/>
          </p:nvPr>
        </p:nvSpPr>
        <p:spPr>
          <a:xfrm>
            <a:off x="838200" y="365125"/>
            <a:ext cx="10767646" cy="1325563"/>
          </a:xfrm>
        </p:spPr>
        <p:txBody>
          <a:bodyPr/>
          <a:lstStyle/>
          <a:p>
            <a:r>
              <a:rPr lang="en-US" dirty="0"/>
              <a:t>Fourier Transform Infrared (FTIR) Spectroscopy</a:t>
            </a:r>
          </a:p>
        </p:txBody>
      </p:sp>
      <p:pic>
        <p:nvPicPr>
          <p:cNvPr id="15362" name="Picture 2" descr="Chemical Nano-Analytics with Nano-FTIR">
            <a:hlinkClick r:id="rId3"/>
            <a:extLst>
              <a:ext uri="{FF2B5EF4-FFF2-40B4-BE49-F238E27FC236}">
                <a16:creationId xmlns:a16="http://schemas.microsoft.com/office/drawing/2014/main" id="{FF0AC820-20F3-FE70-6197-49245D06D89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2372" y="1787124"/>
            <a:ext cx="976725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ABF84D-D79B-770B-9148-F0F7041BAA21}"/>
              </a:ext>
            </a:extLst>
          </p:cNvPr>
          <p:cNvSpPr>
            <a:spLocks noGrp="1"/>
          </p:cNvSpPr>
          <p:nvPr>
            <p:ph type="sldNum" sz="quarter" idx="12"/>
          </p:nvPr>
        </p:nvSpPr>
        <p:spPr/>
        <p:txBody>
          <a:bodyPr/>
          <a:lstStyle/>
          <a:p>
            <a:fld id="{C1934BC5-F4F7-4358-8C2B-8BFE237F92F9}" type="slidenum">
              <a:rPr lang="en-US" smtClean="0"/>
              <a:t>128</a:t>
            </a:fld>
            <a:endParaRPr lang="en-US"/>
          </a:p>
        </p:txBody>
      </p:sp>
    </p:spTree>
    <p:extLst>
      <p:ext uri="{BB962C8B-B14F-4D97-AF65-F5344CB8AC3E}">
        <p14:creationId xmlns:p14="http://schemas.microsoft.com/office/powerpoint/2010/main" val="16246032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E588-8407-67A6-6218-D1256BFBD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F7E5F-DF4A-313E-43D4-4C60F18477C1}"/>
              </a:ext>
            </a:extLst>
          </p:cNvPr>
          <p:cNvSpPr>
            <a:spLocks noGrp="1"/>
          </p:cNvSpPr>
          <p:nvPr>
            <p:ph type="title"/>
          </p:nvPr>
        </p:nvSpPr>
        <p:spPr>
          <a:xfrm>
            <a:off x="571500" y="365125"/>
            <a:ext cx="11049000" cy="1325563"/>
          </a:xfrm>
        </p:spPr>
        <p:txBody>
          <a:bodyPr/>
          <a:lstStyle/>
          <a:p>
            <a:r>
              <a:rPr lang="en-US" dirty="0"/>
              <a:t>Fourier Transform Infrared (FTIR) Spectroscopy</a:t>
            </a:r>
          </a:p>
        </p:txBody>
      </p:sp>
      <p:sp>
        <p:nvSpPr>
          <p:cNvPr id="3" name="Content Placeholder 2">
            <a:extLst>
              <a:ext uri="{FF2B5EF4-FFF2-40B4-BE49-F238E27FC236}">
                <a16:creationId xmlns:a16="http://schemas.microsoft.com/office/drawing/2014/main" id="{DAF44679-96D6-FD29-1E42-17663B07F521}"/>
              </a:ext>
            </a:extLst>
          </p:cNvPr>
          <p:cNvSpPr>
            <a:spLocks noGrp="1"/>
          </p:cNvSpPr>
          <p:nvPr>
            <p:ph idx="1"/>
          </p:nvPr>
        </p:nvSpPr>
        <p:spPr/>
        <p:txBody>
          <a:bodyPr>
            <a:normAutofit fontScale="77500" lnSpcReduction="20000"/>
          </a:bodyPr>
          <a:lstStyle/>
          <a:p>
            <a:r>
              <a:rPr lang="en-US" b="1" dirty="0"/>
              <a:t>Further Reading:</a:t>
            </a:r>
          </a:p>
          <a:p>
            <a:pPr lvl="1"/>
            <a:r>
              <a:rPr lang="en-US" dirty="0" err="1"/>
              <a:t>Thain</a:t>
            </a:r>
            <a:r>
              <a:rPr lang="en-US" dirty="0"/>
              <a:t>, S. (2022, August 16). </a:t>
            </a:r>
            <a:r>
              <a:rPr lang="en-US" b="1" dirty="0"/>
              <a:t>IR spectroscopy and FTIR SPECTROSCOPY: How an FTIR spectrometer works and FTIR analysis. </a:t>
            </a:r>
            <a:r>
              <a:rPr lang="en-US" dirty="0">
                <a:hlinkClick r:id="rId3"/>
              </a:rPr>
              <a:t>https://www.technologynetworks.com/analysis/articles/ir-spectroscopy-and-ftir-spectroscopy-how-an-ftir-spectrometer-works-and-ftir-analysis-363938</a:t>
            </a:r>
            <a:endParaRPr lang="en-US" dirty="0"/>
          </a:p>
          <a:p>
            <a:pPr lvl="1"/>
            <a:r>
              <a:rPr lang="en-US" dirty="0" err="1"/>
              <a:t>ThermoFisher</a:t>
            </a:r>
            <a:r>
              <a:rPr lang="en-US" dirty="0"/>
              <a:t> Scientific. (n.d.). </a:t>
            </a:r>
            <a:r>
              <a:rPr lang="en-US" b="1" dirty="0"/>
              <a:t>FTIR Spectroscopy Academy. </a:t>
            </a:r>
            <a:r>
              <a:rPr lang="en-US" dirty="0">
                <a:hlinkClick r:id="rId4"/>
              </a:rPr>
              <a:t>https://www.thermofisher.com/lv/en/home/industrial/spectroscopy-elemental-isotope-analysis/molecular-spectroscopy/fourier-transform-infrared-spectroscopy/resources/ftir-spectroscopy-academy.html</a:t>
            </a:r>
            <a:endParaRPr lang="en-US" dirty="0"/>
          </a:p>
          <a:p>
            <a:pPr lvl="1"/>
            <a:r>
              <a:rPr lang="en-US" dirty="0" err="1"/>
              <a:t>Libretexts</a:t>
            </a:r>
            <a:r>
              <a:rPr lang="en-US" dirty="0"/>
              <a:t>. (2023, April 10). </a:t>
            </a:r>
            <a:r>
              <a:rPr lang="en-US" b="1" dirty="0"/>
              <a:t>How an FTIR Spectrometer operates. </a:t>
            </a:r>
            <a:r>
              <a:rPr lang="en-US" dirty="0"/>
              <a:t>Chemistry </a:t>
            </a:r>
            <a:r>
              <a:rPr lang="en-US" dirty="0" err="1"/>
              <a:t>LibreTexts</a:t>
            </a:r>
            <a:r>
              <a:rPr lang="en-US" dirty="0"/>
              <a:t>. </a:t>
            </a:r>
            <a:r>
              <a:rPr lang="en-US" dirty="0">
                <a:hlinkClick r:id="rId5"/>
              </a:rPr>
              <a:t>Link.</a:t>
            </a:r>
            <a:endParaRPr lang="en-US" dirty="0"/>
          </a:p>
          <a:p>
            <a:pPr lvl="1"/>
            <a:r>
              <a:rPr lang="en-US" dirty="0" err="1"/>
              <a:t>Notingher</a:t>
            </a:r>
            <a:r>
              <a:rPr lang="en-US" dirty="0"/>
              <a:t>, I., Jones, J. R., Verrier, S., Bisson, I., </a:t>
            </a:r>
            <a:r>
              <a:rPr lang="en-US" dirty="0" err="1"/>
              <a:t>Embanga</a:t>
            </a:r>
            <a:r>
              <a:rPr lang="en-US" dirty="0"/>
              <a:t>, P., Edwards, P., </a:t>
            </a:r>
            <a:r>
              <a:rPr lang="en-US" dirty="0" err="1"/>
              <a:t>Polak</a:t>
            </a:r>
            <a:r>
              <a:rPr lang="en-US" dirty="0"/>
              <a:t>, J. M., &amp; Hench, L. L. (2003). </a:t>
            </a:r>
            <a:r>
              <a:rPr lang="en-US" b="1" dirty="0"/>
              <a:t>Application of FTIR and Raman spectroscopy to </a:t>
            </a:r>
            <a:r>
              <a:rPr lang="en-US" b="1" dirty="0" err="1"/>
              <a:t>characterisation</a:t>
            </a:r>
            <a:r>
              <a:rPr lang="en-US" b="1" dirty="0"/>
              <a:t> of bioactive materials and living cells.</a:t>
            </a:r>
            <a:r>
              <a:rPr lang="en-US" dirty="0"/>
              <a:t> Spectroscopy, 17(2–3), 275–288. </a:t>
            </a:r>
            <a:r>
              <a:rPr lang="en-US" dirty="0">
                <a:hlinkClick r:id="rId6"/>
              </a:rPr>
              <a:t>https://doi.org/10.1155/2003/893584</a:t>
            </a:r>
            <a:endParaRPr lang="en-US" dirty="0"/>
          </a:p>
          <a:p>
            <a:pPr lvl="1"/>
            <a:r>
              <a:rPr lang="en-US" dirty="0" err="1">
                <a:effectLst/>
              </a:rPr>
              <a:t>Kowalczuk</a:t>
            </a:r>
            <a:r>
              <a:rPr lang="en-US" dirty="0">
                <a:effectLst/>
              </a:rPr>
              <a:t>, D., &amp; </a:t>
            </a:r>
            <a:r>
              <a:rPr lang="en-US" dirty="0" err="1">
                <a:effectLst/>
              </a:rPr>
              <a:t>Pitucha</a:t>
            </a:r>
            <a:r>
              <a:rPr lang="en-US" dirty="0">
                <a:effectLst/>
              </a:rPr>
              <a:t>, M. (2019). </a:t>
            </a:r>
            <a:r>
              <a:rPr lang="en-US" b="1" dirty="0">
                <a:effectLst/>
              </a:rPr>
              <a:t>Application of FTIR method for the assessment of immobilization of active substances in the Matrix of Biomedical Materials. </a:t>
            </a:r>
            <a:r>
              <a:rPr lang="en-US" i="1" dirty="0">
                <a:effectLst/>
              </a:rPr>
              <a:t>Materials</a:t>
            </a:r>
            <a:r>
              <a:rPr lang="en-US" dirty="0">
                <a:effectLst/>
              </a:rPr>
              <a:t>, </a:t>
            </a:r>
            <a:r>
              <a:rPr lang="en-US" i="1" dirty="0">
                <a:effectLst/>
              </a:rPr>
              <a:t>12</a:t>
            </a:r>
            <a:r>
              <a:rPr lang="en-US" dirty="0">
                <a:effectLst/>
              </a:rPr>
              <a:t>(18), 2972. </a:t>
            </a:r>
            <a:r>
              <a:rPr lang="en-US" dirty="0">
                <a:effectLst/>
                <a:hlinkClick r:id="rId7"/>
              </a:rPr>
              <a:t>https://doi.org/10.3390/ma12182972</a:t>
            </a:r>
            <a:endParaRPr lang="en-US" dirty="0">
              <a:effectLst/>
            </a:endParaRPr>
          </a:p>
          <a:p>
            <a:pPr lvl="1"/>
            <a:r>
              <a:rPr lang="en-US" dirty="0" err="1">
                <a:effectLst/>
              </a:rPr>
              <a:t>Mester</a:t>
            </a:r>
            <a:r>
              <a:rPr lang="en-US" dirty="0">
                <a:effectLst/>
              </a:rPr>
              <a:t>, L., </a:t>
            </a:r>
            <a:r>
              <a:rPr lang="en-US" dirty="0" err="1">
                <a:effectLst/>
              </a:rPr>
              <a:t>Govyadinov</a:t>
            </a:r>
            <a:r>
              <a:rPr lang="en-US" dirty="0">
                <a:effectLst/>
              </a:rPr>
              <a:t>, A. A., Chen, S., </a:t>
            </a:r>
            <a:r>
              <a:rPr lang="en-US" dirty="0" err="1">
                <a:effectLst/>
              </a:rPr>
              <a:t>Goikoetxea</a:t>
            </a:r>
            <a:r>
              <a:rPr lang="en-US" dirty="0">
                <a:effectLst/>
              </a:rPr>
              <a:t>, M., &amp; Hillenbrand, R. (2020). </a:t>
            </a:r>
            <a:r>
              <a:rPr lang="en-US" b="1" dirty="0">
                <a:effectLst/>
              </a:rPr>
              <a:t>Subsurface Chemical </a:t>
            </a:r>
            <a:r>
              <a:rPr lang="en-US" b="1" dirty="0" err="1">
                <a:effectLst/>
              </a:rPr>
              <a:t>nanoidentification</a:t>
            </a:r>
            <a:r>
              <a:rPr lang="en-US" b="1" dirty="0">
                <a:effectLst/>
              </a:rPr>
              <a:t> by Nano-FTIR spectroscopy. </a:t>
            </a:r>
            <a:r>
              <a:rPr lang="en-US" i="1" dirty="0">
                <a:effectLst/>
              </a:rPr>
              <a:t>Nature Communications</a:t>
            </a:r>
            <a:r>
              <a:rPr lang="en-US" dirty="0">
                <a:effectLst/>
              </a:rPr>
              <a:t>, </a:t>
            </a:r>
            <a:r>
              <a:rPr lang="en-US" i="1" dirty="0">
                <a:effectLst/>
              </a:rPr>
              <a:t>11</a:t>
            </a:r>
            <a:r>
              <a:rPr lang="en-US" dirty="0">
                <a:effectLst/>
              </a:rPr>
              <a:t>(1). </a:t>
            </a:r>
            <a:r>
              <a:rPr lang="en-US" dirty="0">
                <a:effectLst/>
                <a:hlinkClick r:id="rId8"/>
              </a:rPr>
              <a:t>https://doi.org/10.1038/s41467-020-17034-6</a:t>
            </a:r>
            <a:endParaRPr lang="en-US" dirty="0">
              <a:effectLst/>
            </a:endParaRPr>
          </a:p>
        </p:txBody>
      </p:sp>
      <p:sp>
        <p:nvSpPr>
          <p:cNvPr id="5" name="Slide Number Placeholder 4">
            <a:extLst>
              <a:ext uri="{FF2B5EF4-FFF2-40B4-BE49-F238E27FC236}">
                <a16:creationId xmlns:a16="http://schemas.microsoft.com/office/drawing/2014/main" id="{3BFD3688-793C-BA6F-C09A-C5B3D681E361}"/>
              </a:ext>
            </a:extLst>
          </p:cNvPr>
          <p:cNvSpPr>
            <a:spLocks noGrp="1"/>
          </p:cNvSpPr>
          <p:nvPr>
            <p:ph type="sldNum" sz="quarter" idx="12"/>
          </p:nvPr>
        </p:nvSpPr>
        <p:spPr/>
        <p:txBody>
          <a:bodyPr/>
          <a:lstStyle/>
          <a:p>
            <a:fld id="{C1934BC5-F4F7-4358-8C2B-8BFE237F92F9}" type="slidenum">
              <a:rPr lang="en-US" smtClean="0"/>
              <a:t>129</a:t>
            </a:fld>
            <a:endParaRPr lang="en-US"/>
          </a:p>
        </p:txBody>
      </p:sp>
    </p:spTree>
    <p:extLst>
      <p:ext uri="{BB962C8B-B14F-4D97-AF65-F5344CB8AC3E}">
        <p14:creationId xmlns:p14="http://schemas.microsoft.com/office/powerpoint/2010/main" val="360279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C156-5843-D96A-C975-118AC3CFD76A}"/>
              </a:ext>
            </a:extLst>
          </p:cNvPr>
          <p:cNvSpPr>
            <a:spLocks noGrp="1"/>
          </p:cNvSpPr>
          <p:nvPr>
            <p:ph type="title"/>
          </p:nvPr>
        </p:nvSpPr>
        <p:spPr/>
        <p:txBody>
          <a:bodyPr/>
          <a:lstStyle/>
          <a:p>
            <a:r>
              <a:rPr lang="en-US" dirty="0"/>
              <a:t>What is a surface, anyway?</a:t>
            </a:r>
          </a:p>
        </p:txBody>
      </p:sp>
      <p:sp>
        <p:nvSpPr>
          <p:cNvPr id="3" name="Content Placeholder 2">
            <a:extLst>
              <a:ext uri="{FF2B5EF4-FFF2-40B4-BE49-F238E27FC236}">
                <a16:creationId xmlns:a16="http://schemas.microsoft.com/office/drawing/2014/main" id="{E76E6895-4777-43C2-FB36-2DE7104B0877}"/>
              </a:ext>
            </a:extLst>
          </p:cNvPr>
          <p:cNvSpPr>
            <a:spLocks noGrp="1"/>
          </p:cNvSpPr>
          <p:nvPr>
            <p:ph idx="1"/>
          </p:nvPr>
        </p:nvSpPr>
        <p:spPr>
          <a:xfrm>
            <a:off x="838200" y="1825624"/>
            <a:ext cx="6144747" cy="4743127"/>
          </a:xfrm>
        </p:spPr>
        <p:txBody>
          <a:bodyPr>
            <a:normAutofit fontScale="85000" lnSpcReduction="10000"/>
          </a:bodyPr>
          <a:lstStyle/>
          <a:p>
            <a:pPr algn="just"/>
            <a:r>
              <a:rPr lang="en-US" dirty="0"/>
              <a:t>Frequently, the true surface can be hidden under a layer of contaminant</a:t>
            </a:r>
          </a:p>
          <a:p>
            <a:pPr algn="just"/>
            <a:r>
              <a:rPr lang="en-US" dirty="0"/>
              <a:t>This may have a profound effect on the results of the measurements since we will be getting information about the contaminant, as an admixture to the surface information or as it’s full substitute</a:t>
            </a:r>
          </a:p>
          <a:p>
            <a:pPr algn="just"/>
            <a:r>
              <a:rPr lang="en-US" dirty="0"/>
              <a:t>Contamination can occur due to improper sample handling and storing conditions, and can be as little as one atomic layer thick</a:t>
            </a:r>
          </a:p>
          <a:p>
            <a:pPr algn="just"/>
            <a:r>
              <a:rPr lang="en-US" dirty="0"/>
              <a:t>In most cases it should be removed at some point before or during the measurement</a:t>
            </a:r>
          </a:p>
          <a:p>
            <a:pPr lvl="1" algn="just"/>
            <a:r>
              <a:rPr lang="en-US" dirty="0"/>
              <a:t>However, in some cases we may be interested in the contaminant itself</a:t>
            </a:r>
          </a:p>
        </p:txBody>
      </p:sp>
      <p:pic>
        <p:nvPicPr>
          <p:cNvPr id="5" name="Graphic 4">
            <a:extLst>
              <a:ext uri="{FF2B5EF4-FFF2-40B4-BE49-F238E27FC236}">
                <a16:creationId xmlns:a16="http://schemas.microsoft.com/office/drawing/2014/main" id="{D6F92529-E6A1-9356-E9D4-1127922684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6111" y="2421775"/>
            <a:ext cx="4545931" cy="2847782"/>
          </a:xfrm>
          <a:prstGeom prst="rect">
            <a:avLst/>
          </a:prstGeom>
        </p:spPr>
      </p:pic>
      <p:cxnSp>
        <p:nvCxnSpPr>
          <p:cNvPr id="6" name="Straight Arrow Connector 5">
            <a:extLst>
              <a:ext uri="{FF2B5EF4-FFF2-40B4-BE49-F238E27FC236}">
                <a16:creationId xmlns:a16="http://schemas.microsoft.com/office/drawing/2014/main" id="{DA29BBA3-FBA7-78A4-4F8F-D0F53830D517}"/>
              </a:ext>
            </a:extLst>
          </p:cNvPr>
          <p:cNvCxnSpPr>
            <a:cxnSpLocks/>
            <a:stCxn id="7" idx="0"/>
          </p:cNvCxnSpPr>
          <p:nvPr/>
        </p:nvCxnSpPr>
        <p:spPr>
          <a:xfrm flipV="1">
            <a:off x="7973106" y="2724539"/>
            <a:ext cx="1152233" cy="281444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094F3C0-4F9F-FB2B-138C-3A4A53FEB6B7}"/>
              </a:ext>
            </a:extLst>
          </p:cNvPr>
          <p:cNvSpPr txBox="1"/>
          <p:nvPr/>
        </p:nvSpPr>
        <p:spPr>
          <a:xfrm>
            <a:off x="7234876" y="5538979"/>
            <a:ext cx="1476460" cy="461665"/>
          </a:xfrm>
          <a:prstGeom prst="rect">
            <a:avLst/>
          </a:prstGeom>
          <a:noFill/>
        </p:spPr>
        <p:txBody>
          <a:bodyPr wrap="square" rtlCol="0">
            <a:spAutoFit/>
          </a:bodyPr>
          <a:lstStyle/>
          <a:p>
            <a:pPr algn="ctr"/>
            <a:r>
              <a:rPr lang="en-US" sz="2400" b="1" dirty="0"/>
              <a:t>Surface</a:t>
            </a:r>
          </a:p>
        </p:txBody>
      </p:sp>
      <p:sp>
        <p:nvSpPr>
          <p:cNvPr id="11" name="TextBox 10">
            <a:extLst>
              <a:ext uri="{FF2B5EF4-FFF2-40B4-BE49-F238E27FC236}">
                <a16:creationId xmlns:a16="http://schemas.microsoft.com/office/drawing/2014/main" id="{855924CD-B450-7247-D626-34320B4DC008}"/>
              </a:ext>
            </a:extLst>
          </p:cNvPr>
          <p:cNvSpPr txBox="1"/>
          <p:nvPr/>
        </p:nvSpPr>
        <p:spPr>
          <a:xfrm>
            <a:off x="9942655" y="849303"/>
            <a:ext cx="1476460" cy="461665"/>
          </a:xfrm>
          <a:prstGeom prst="rect">
            <a:avLst/>
          </a:prstGeom>
          <a:noFill/>
        </p:spPr>
        <p:txBody>
          <a:bodyPr wrap="square" rtlCol="0">
            <a:spAutoFit/>
          </a:bodyPr>
          <a:lstStyle/>
          <a:p>
            <a:pPr algn="ctr"/>
            <a:r>
              <a:rPr lang="en-US" sz="2400" b="1" dirty="0"/>
              <a:t>Surface</a:t>
            </a:r>
          </a:p>
        </p:txBody>
      </p:sp>
      <p:cxnSp>
        <p:nvCxnSpPr>
          <p:cNvPr id="12" name="Straight Arrow Connector 11">
            <a:extLst>
              <a:ext uri="{FF2B5EF4-FFF2-40B4-BE49-F238E27FC236}">
                <a16:creationId xmlns:a16="http://schemas.microsoft.com/office/drawing/2014/main" id="{59652C9F-44A4-3065-92E8-5B4CA3D16044}"/>
              </a:ext>
            </a:extLst>
          </p:cNvPr>
          <p:cNvCxnSpPr>
            <a:cxnSpLocks/>
            <a:stCxn id="11" idx="2"/>
            <a:endCxn id="5" idx="0"/>
          </p:cNvCxnSpPr>
          <p:nvPr/>
        </p:nvCxnSpPr>
        <p:spPr>
          <a:xfrm flipH="1">
            <a:off x="9779077" y="1310968"/>
            <a:ext cx="901808" cy="111080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8" name="Slide Number Placeholder 7">
            <a:extLst>
              <a:ext uri="{FF2B5EF4-FFF2-40B4-BE49-F238E27FC236}">
                <a16:creationId xmlns:a16="http://schemas.microsoft.com/office/drawing/2014/main" id="{6A8DC31F-D0C8-091A-6229-4C54F2213EE0}"/>
              </a:ext>
            </a:extLst>
          </p:cNvPr>
          <p:cNvSpPr>
            <a:spLocks noGrp="1"/>
          </p:cNvSpPr>
          <p:nvPr>
            <p:ph type="sldNum" sz="quarter" idx="12"/>
          </p:nvPr>
        </p:nvSpPr>
        <p:spPr/>
        <p:txBody>
          <a:bodyPr/>
          <a:lstStyle/>
          <a:p>
            <a:fld id="{C1934BC5-F4F7-4358-8C2B-8BFE237F92F9}" type="slidenum">
              <a:rPr lang="en-US" smtClean="0"/>
              <a:t>13</a:t>
            </a:fld>
            <a:endParaRPr lang="en-US"/>
          </a:p>
        </p:txBody>
      </p:sp>
    </p:spTree>
    <p:extLst>
      <p:ext uri="{BB962C8B-B14F-4D97-AF65-F5344CB8AC3E}">
        <p14:creationId xmlns:p14="http://schemas.microsoft.com/office/powerpoint/2010/main" val="13560806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573B-CDE8-2E21-5D64-B7296A4E7FB7}"/>
              </a:ext>
            </a:extLst>
          </p:cNvPr>
          <p:cNvSpPr>
            <a:spLocks noGrp="1"/>
          </p:cNvSpPr>
          <p:nvPr>
            <p:ph type="title"/>
          </p:nvPr>
        </p:nvSpPr>
        <p:spPr/>
        <p:txBody>
          <a:bodyPr/>
          <a:lstStyle/>
          <a:p>
            <a:r>
              <a:rPr lang="en-US" dirty="0"/>
              <a:t>Raman Spectroscopy</a:t>
            </a:r>
          </a:p>
        </p:txBody>
      </p:sp>
      <p:sp>
        <p:nvSpPr>
          <p:cNvPr id="3" name="Content Placeholder 2">
            <a:extLst>
              <a:ext uri="{FF2B5EF4-FFF2-40B4-BE49-F238E27FC236}">
                <a16:creationId xmlns:a16="http://schemas.microsoft.com/office/drawing/2014/main" id="{45B63028-0537-5B15-27D4-AA3CB3734CE3}"/>
              </a:ext>
            </a:extLst>
          </p:cNvPr>
          <p:cNvSpPr>
            <a:spLocks noGrp="1"/>
          </p:cNvSpPr>
          <p:nvPr>
            <p:ph idx="1"/>
          </p:nvPr>
        </p:nvSpPr>
        <p:spPr>
          <a:xfrm>
            <a:off x="838199" y="1825625"/>
            <a:ext cx="5427847"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Raman spectroscopy involves the inelastic scattering of monochromatic light by molecules in a sample</a:t>
            </a:r>
          </a:p>
          <a:p>
            <a:pPr marL="742950" lvl="1" indent="-285750" algn="l">
              <a:buFont typeface="Arial" panose="020B0604020202020204" pitchFamily="34" charset="0"/>
              <a:buChar char="•"/>
            </a:pPr>
            <a:r>
              <a:rPr lang="en-US" b="0" i="0" dirty="0">
                <a:solidFill>
                  <a:srgbClr val="0D0D0D"/>
                </a:solidFill>
                <a:effectLst/>
                <a:latin typeface="Söhne"/>
              </a:rPr>
              <a:t>It provides information about molecular vibrations, rotational states, and crystal structures, aiding in material characterization</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Raman spectroscopy measures the frequency shift of scattered light caused by molecular vibrations</a:t>
            </a:r>
          </a:p>
          <a:p>
            <a:pPr marL="742950" lvl="1" indent="-285750" algn="l">
              <a:buFont typeface="Arial" panose="020B0604020202020204" pitchFamily="34" charset="0"/>
              <a:buChar char="•"/>
            </a:pPr>
            <a:r>
              <a:rPr lang="en-US" b="0" i="0" dirty="0">
                <a:solidFill>
                  <a:srgbClr val="0D0D0D"/>
                </a:solidFill>
                <a:effectLst/>
                <a:latin typeface="Söhne"/>
              </a:rPr>
              <a:t>The energy difference between incident and scattered photons corresponds to the energy of the molecular vibration</a:t>
            </a:r>
          </a:p>
        </p:txBody>
      </p:sp>
      <p:pic>
        <p:nvPicPr>
          <p:cNvPr id="16386" name="Picture 2" descr="3.2. Raman spectroscopy | MOOC: Instrumental analysis of cultural heritage  objects">
            <a:hlinkClick r:id="rId2"/>
            <a:extLst>
              <a:ext uri="{FF2B5EF4-FFF2-40B4-BE49-F238E27FC236}">
                <a16:creationId xmlns:a16="http://schemas.microsoft.com/office/drawing/2014/main" id="{CFC16B2A-E6B5-9EEC-D10B-CB0ED889C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046" y="1690688"/>
            <a:ext cx="5823436" cy="37536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CC4E1C5-6B96-C572-A2CD-01109DB8F1E9}"/>
              </a:ext>
            </a:extLst>
          </p:cNvPr>
          <p:cNvSpPr>
            <a:spLocks noGrp="1"/>
          </p:cNvSpPr>
          <p:nvPr>
            <p:ph type="sldNum" sz="quarter" idx="12"/>
          </p:nvPr>
        </p:nvSpPr>
        <p:spPr/>
        <p:txBody>
          <a:bodyPr/>
          <a:lstStyle/>
          <a:p>
            <a:fld id="{C1934BC5-F4F7-4358-8C2B-8BFE237F92F9}" type="slidenum">
              <a:rPr lang="en-US" smtClean="0"/>
              <a:t>130</a:t>
            </a:fld>
            <a:endParaRPr lang="en-US"/>
          </a:p>
        </p:txBody>
      </p:sp>
    </p:spTree>
    <p:extLst>
      <p:ext uri="{BB962C8B-B14F-4D97-AF65-F5344CB8AC3E}">
        <p14:creationId xmlns:p14="http://schemas.microsoft.com/office/powerpoint/2010/main" val="3862489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85B5-0022-F067-0D95-DF4FBAB9B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C2EB0-5EF9-A904-522B-0C8C28212CB3}"/>
              </a:ext>
            </a:extLst>
          </p:cNvPr>
          <p:cNvSpPr>
            <a:spLocks noGrp="1"/>
          </p:cNvSpPr>
          <p:nvPr>
            <p:ph type="title"/>
          </p:nvPr>
        </p:nvSpPr>
        <p:spPr/>
        <p:txBody>
          <a:bodyPr/>
          <a:lstStyle/>
          <a:p>
            <a:r>
              <a:rPr lang="en-US" dirty="0"/>
              <a:t>Raman Spectroscopy</a:t>
            </a:r>
          </a:p>
        </p:txBody>
      </p:sp>
      <p:sp>
        <p:nvSpPr>
          <p:cNvPr id="3" name="Content Placeholder 2">
            <a:extLst>
              <a:ext uri="{FF2B5EF4-FFF2-40B4-BE49-F238E27FC236}">
                <a16:creationId xmlns:a16="http://schemas.microsoft.com/office/drawing/2014/main" id="{2D2D2773-4E34-7ABE-7412-0368E727610F}"/>
              </a:ext>
            </a:extLst>
          </p:cNvPr>
          <p:cNvSpPr>
            <a:spLocks noGrp="1"/>
          </p:cNvSpPr>
          <p:nvPr>
            <p:ph idx="1"/>
          </p:nvPr>
        </p:nvSpPr>
        <p:spPr>
          <a:xfrm>
            <a:off x="838200" y="1825625"/>
            <a:ext cx="6833135"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Conventional Mode: </a:t>
            </a:r>
            <a:r>
              <a:rPr lang="en-US" dirty="0">
                <a:solidFill>
                  <a:srgbClr val="0D0D0D"/>
                </a:solidFill>
                <a:latin typeface="Söhne"/>
              </a:rPr>
              <a:t>m</a:t>
            </a:r>
            <a:r>
              <a:rPr lang="en-US" b="0" i="0" dirty="0">
                <a:solidFill>
                  <a:srgbClr val="0D0D0D"/>
                </a:solidFill>
                <a:effectLst/>
                <a:latin typeface="Söhne"/>
              </a:rPr>
              <a:t>easures Raman scattering intensity as a function of wavenumber</a:t>
            </a:r>
          </a:p>
          <a:p>
            <a:pPr marL="742950" lvl="1" indent="-285750" algn="l">
              <a:buFont typeface="Arial" panose="020B0604020202020204" pitchFamily="34" charset="0"/>
              <a:buChar char="•"/>
            </a:pPr>
            <a:r>
              <a:rPr lang="en-US" b="1" dirty="0">
                <a:solidFill>
                  <a:srgbClr val="0D0D0D"/>
                </a:solidFill>
                <a:effectLst/>
                <a:latin typeface="Söhne"/>
              </a:rPr>
              <a:t>Micro-Raman Mode</a:t>
            </a:r>
            <a:r>
              <a:rPr lang="en-US" b="1" dirty="0">
                <a:solidFill>
                  <a:srgbClr val="0D0D0D"/>
                </a:solidFill>
                <a:latin typeface="Söhne"/>
              </a:rPr>
              <a:t>: </a:t>
            </a:r>
            <a:r>
              <a:rPr lang="en-US" dirty="0">
                <a:solidFill>
                  <a:srgbClr val="0D0D0D"/>
                </a:solidFill>
                <a:latin typeface="Söhne"/>
              </a:rPr>
              <a:t>p</a:t>
            </a:r>
            <a:r>
              <a:rPr lang="en-US" b="0" i="0" dirty="0">
                <a:solidFill>
                  <a:srgbClr val="0D0D0D"/>
                </a:solidFill>
                <a:effectLst/>
                <a:latin typeface="Söhne"/>
              </a:rPr>
              <a:t>rovides spatially resolved analysis of samples at the microscale</a:t>
            </a:r>
          </a:p>
          <a:p>
            <a:pPr marL="742950" lvl="1" indent="-285750" algn="l">
              <a:buFont typeface="Arial" panose="020B0604020202020204" pitchFamily="34" charset="0"/>
              <a:buChar char="•"/>
            </a:pPr>
            <a:r>
              <a:rPr lang="en-US" b="1" dirty="0">
                <a:solidFill>
                  <a:srgbClr val="0D0D0D"/>
                </a:solidFill>
                <a:effectLst/>
                <a:latin typeface="Söhne"/>
              </a:rPr>
              <a:t>Surface-Enhanced Raman Spectroscopy (SERS): </a:t>
            </a:r>
            <a:r>
              <a:rPr lang="en-US" dirty="0">
                <a:solidFill>
                  <a:srgbClr val="0D0D0D"/>
                </a:solidFill>
                <a:latin typeface="Söhne"/>
              </a:rPr>
              <a:t>a</a:t>
            </a:r>
            <a:r>
              <a:rPr lang="en-US" b="0" i="0" dirty="0">
                <a:solidFill>
                  <a:srgbClr val="0D0D0D"/>
                </a:solidFill>
                <a:effectLst/>
                <a:latin typeface="Söhne"/>
              </a:rPr>
              <a:t>mplifies Raman signals using metallic nanostructures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Identification and characterization of organic and inorganic compounds in various matrices, including chemicals, pharmaceuticals, and biological samples</a:t>
            </a:r>
          </a:p>
          <a:p>
            <a:pPr marL="742950" lvl="1" indent="-285750" algn="l">
              <a:buFont typeface="Arial" panose="020B0604020202020204" pitchFamily="34" charset="0"/>
              <a:buChar char="•"/>
            </a:pPr>
            <a:r>
              <a:rPr lang="en-US" b="0" i="0" dirty="0">
                <a:solidFill>
                  <a:srgbClr val="0D0D0D"/>
                </a:solidFill>
                <a:effectLst/>
                <a:latin typeface="Söhne"/>
              </a:rPr>
              <a:t>Analysis of molecular structure, polymorphism, and crystallography in materials science and pharmaceutical research</a:t>
            </a:r>
          </a:p>
          <a:p>
            <a:pPr marL="742950" lvl="1" indent="-285750" algn="l">
              <a:buFont typeface="Arial" panose="020B0604020202020204" pitchFamily="34" charset="0"/>
              <a:buChar char="•"/>
            </a:pPr>
            <a:r>
              <a:rPr lang="en-US" b="0" i="0" dirty="0">
                <a:solidFill>
                  <a:srgbClr val="0D0D0D"/>
                </a:solidFill>
                <a:effectLst/>
                <a:latin typeface="Söhne"/>
              </a:rPr>
              <a:t>Detection and imaging of biomolecules, nanoparticles, and surface coatings in biomedical and nanotechnology applications</a:t>
            </a:r>
          </a:p>
        </p:txBody>
      </p:sp>
      <p:pic>
        <p:nvPicPr>
          <p:cNvPr id="4" name="Picture 3">
            <a:hlinkClick r:id="rId2"/>
            <a:extLst>
              <a:ext uri="{FF2B5EF4-FFF2-40B4-BE49-F238E27FC236}">
                <a16:creationId xmlns:a16="http://schemas.microsoft.com/office/drawing/2014/main" id="{0AA5A69F-45E1-C97B-C21E-43E0C95E446A}"/>
              </a:ext>
            </a:extLst>
          </p:cNvPr>
          <p:cNvPicPr>
            <a:picLocks noChangeAspect="1"/>
          </p:cNvPicPr>
          <p:nvPr/>
        </p:nvPicPr>
        <p:blipFill>
          <a:blip r:embed="rId3"/>
          <a:stretch>
            <a:fillRect/>
          </a:stretch>
        </p:blipFill>
        <p:spPr>
          <a:xfrm>
            <a:off x="7640741" y="1027906"/>
            <a:ext cx="4386224" cy="5103387"/>
          </a:xfrm>
          <a:prstGeom prst="rect">
            <a:avLst/>
          </a:prstGeom>
        </p:spPr>
      </p:pic>
      <p:sp>
        <p:nvSpPr>
          <p:cNvPr id="6" name="Slide Number Placeholder 5">
            <a:extLst>
              <a:ext uri="{FF2B5EF4-FFF2-40B4-BE49-F238E27FC236}">
                <a16:creationId xmlns:a16="http://schemas.microsoft.com/office/drawing/2014/main" id="{2A06C8C2-DFB8-1DA1-7756-6CA65EBD83EE}"/>
              </a:ext>
            </a:extLst>
          </p:cNvPr>
          <p:cNvSpPr>
            <a:spLocks noGrp="1"/>
          </p:cNvSpPr>
          <p:nvPr>
            <p:ph type="sldNum" sz="quarter" idx="12"/>
          </p:nvPr>
        </p:nvSpPr>
        <p:spPr/>
        <p:txBody>
          <a:bodyPr/>
          <a:lstStyle/>
          <a:p>
            <a:fld id="{C1934BC5-F4F7-4358-8C2B-8BFE237F92F9}" type="slidenum">
              <a:rPr lang="en-US" smtClean="0"/>
              <a:t>131</a:t>
            </a:fld>
            <a:endParaRPr lang="en-US"/>
          </a:p>
        </p:txBody>
      </p:sp>
    </p:spTree>
    <p:extLst>
      <p:ext uri="{BB962C8B-B14F-4D97-AF65-F5344CB8AC3E}">
        <p14:creationId xmlns:p14="http://schemas.microsoft.com/office/powerpoint/2010/main" val="33867456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5FDA-68D3-993B-4653-BA108C251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E0169-5A1D-E51A-D5ED-422280AB45EF}"/>
              </a:ext>
            </a:extLst>
          </p:cNvPr>
          <p:cNvSpPr>
            <a:spLocks noGrp="1"/>
          </p:cNvSpPr>
          <p:nvPr>
            <p:ph type="title"/>
          </p:nvPr>
        </p:nvSpPr>
        <p:spPr/>
        <p:txBody>
          <a:bodyPr/>
          <a:lstStyle/>
          <a:p>
            <a:r>
              <a:rPr lang="en-US" dirty="0"/>
              <a:t>Raman Spectroscopy</a:t>
            </a:r>
          </a:p>
        </p:txBody>
      </p:sp>
      <p:sp>
        <p:nvSpPr>
          <p:cNvPr id="3" name="Content Placeholder 2">
            <a:extLst>
              <a:ext uri="{FF2B5EF4-FFF2-40B4-BE49-F238E27FC236}">
                <a16:creationId xmlns:a16="http://schemas.microsoft.com/office/drawing/2014/main" id="{C6FC6892-76C1-642D-ACB9-1984DFC41DB8}"/>
              </a:ext>
            </a:extLst>
          </p:cNvPr>
          <p:cNvSpPr>
            <a:spLocks noGrp="1"/>
          </p:cNvSpPr>
          <p:nvPr>
            <p:ph idx="1"/>
          </p:nvPr>
        </p:nvSpPr>
        <p:spPr>
          <a:xfrm>
            <a:off x="838201" y="1825625"/>
            <a:ext cx="5899484"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Non-destructive and label-free technique for analyzing samples with minimal sample preparation</a:t>
            </a:r>
          </a:p>
          <a:p>
            <a:pPr marL="742950" lvl="1" indent="-285750" algn="l">
              <a:buFont typeface="Arial" panose="020B0604020202020204" pitchFamily="34" charset="0"/>
              <a:buChar char="•"/>
            </a:pPr>
            <a:r>
              <a:rPr lang="en-US" b="0" i="0" dirty="0">
                <a:solidFill>
                  <a:srgbClr val="0D0D0D"/>
                </a:solidFill>
                <a:effectLst/>
                <a:latin typeface="Söhne"/>
              </a:rPr>
              <a:t>High sensitivity to molecular vibrations and chemical bonding, providing detailed structural information</a:t>
            </a:r>
          </a:p>
          <a:p>
            <a:pPr marL="742950" lvl="1" indent="-285750" algn="l">
              <a:buFont typeface="Arial" panose="020B0604020202020204" pitchFamily="34" charset="0"/>
              <a:buChar char="•"/>
            </a:pPr>
            <a:r>
              <a:rPr lang="en-US" b="0" i="0" dirty="0">
                <a:solidFill>
                  <a:srgbClr val="0D0D0D"/>
                </a:solidFill>
                <a:effectLst/>
                <a:latin typeface="Söhne"/>
              </a:rPr>
              <a:t>Versatile and applicable to a wide range of materials, including solids, liquids, and gases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Fluorescence interference from samples can mask Raman signals, limiting sensitivity and accuracy</a:t>
            </a:r>
          </a:p>
          <a:p>
            <a:pPr marL="742950" lvl="1" indent="-285750" algn="l">
              <a:buFont typeface="Arial" panose="020B0604020202020204" pitchFamily="34" charset="0"/>
              <a:buChar char="•"/>
            </a:pPr>
            <a:r>
              <a:rPr lang="en-US" b="0" i="0" dirty="0">
                <a:solidFill>
                  <a:srgbClr val="0D0D0D"/>
                </a:solidFill>
                <a:effectLst/>
                <a:latin typeface="Söhne"/>
              </a:rPr>
              <a:t>Long acquisition times may be required for weak Raman signals, especially for trace analysis</a:t>
            </a:r>
          </a:p>
          <a:p>
            <a:pPr marL="742950" lvl="1" indent="-285750" algn="l">
              <a:buFont typeface="Arial" panose="020B0604020202020204" pitchFamily="34" charset="0"/>
              <a:buChar char="•"/>
            </a:pPr>
            <a:r>
              <a:rPr lang="en-US" b="0" i="0" dirty="0">
                <a:solidFill>
                  <a:srgbClr val="0D0D0D"/>
                </a:solidFill>
                <a:effectLst/>
                <a:latin typeface="Söhne"/>
              </a:rPr>
              <a:t>Sample heating and laser-induced damage can occur at high laser powers, affecting sample integrity</a:t>
            </a:r>
          </a:p>
        </p:txBody>
      </p:sp>
      <p:pic>
        <p:nvPicPr>
          <p:cNvPr id="17410" name="Picture 2" descr="Coherent anti‐Stokes Raman scattering microscopy for polymers - Xu ...">
            <a:hlinkClick r:id="rId2"/>
            <a:extLst>
              <a:ext uri="{FF2B5EF4-FFF2-40B4-BE49-F238E27FC236}">
                <a16:creationId xmlns:a16="http://schemas.microsoft.com/office/drawing/2014/main" id="{24BA2930-8752-7352-3F46-59E1AAD2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99" y="812565"/>
            <a:ext cx="4795747" cy="2069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extLst>
              <a:ext uri="{FF2B5EF4-FFF2-40B4-BE49-F238E27FC236}">
                <a16:creationId xmlns:a16="http://schemas.microsoft.com/office/drawing/2014/main" id="{36A3C41E-0C2B-6FFA-D1DC-083971DEEF8C}"/>
              </a:ext>
            </a:extLst>
          </p:cNvPr>
          <p:cNvPicPr>
            <a:picLocks noChangeAspect="1"/>
          </p:cNvPicPr>
          <p:nvPr/>
        </p:nvPicPr>
        <p:blipFill>
          <a:blip r:embed="rId5"/>
          <a:stretch>
            <a:fillRect/>
          </a:stretch>
        </p:blipFill>
        <p:spPr>
          <a:xfrm>
            <a:off x="6972399" y="3103849"/>
            <a:ext cx="5018027" cy="2815688"/>
          </a:xfrm>
          <a:prstGeom prst="rect">
            <a:avLst/>
          </a:prstGeom>
        </p:spPr>
      </p:pic>
      <p:sp>
        <p:nvSpPr>
          <p:cNvPr id="6" name="Slide Number Placeholder 5">
            <a:extLst>
              <a:ext uri="{FF2B5EF4-FFF2-40B4-BE49-F238E27FC236}">
                <a16:creationId xmlns:a16="http://schemas.microsoft.com/office/drawing/2014/main" id="{A8FD4CA0-07D5-7B41-9190-F8E5FE4B1E76}"/>
              </a:ext>
            </a:extLst>
          </p:cNvPr>
          <p:cNvSpPr>
            <a:spLocks noGrp="1"/>
          </p:cNvSpPr>
          <p:nvPr>
            <p:ph type="sldNum" sz="quarter" idx="12"/>
          </p:nvPr>
        </p:nvSpPr>
        <p:spPr/>
        <p:txBody>
          <a:bodyPr/>
          <a:lstStyle/>
          <a:p>
            <a:fld id="{C1934BC5-F4F7-4358-8C2B-8BFE237F92F9}" type="slidenum">
              <a:rPr lang="en-US" smtClean="0"/>
              <a:t>132</a:t>
            </a:fld>
            <a:endParaRPr lang="en-US"/>
          </a:p>
        </p:txBody>
      </p:sp>
    </p:spTree>
    <p:extLst>
      <p:ext uri="{BB962C8B-B14F-4D97-AF65-F5344CB8AC3E}">
        <p14:creationId xmlns:p14="http://schemas.microsoft.com/office/powerpoint/2010/main" val="3033349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2D0E9-8D17-E3A3-DB80-4BA850B56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155E7-25F3-267A-22B8-EFBF6445F9E2}"/>
              </a:ext>
            </a:extLst>
          </p:cNvPr>
          <p:cNvSpPr>
            <a:spLocks noGrp="1"/>
          </p:cNvSpPr>
          <p:nvPr>
            <p:ph type="title"/>
          </p:nvPr>
        </p:nvSpPr>
        <p:spPr>
          <a:xfrm>
            <a:off x="571500" y="365125"/>
            <a:ext cx="11049000" cy="1325563"/>
          </a:xfrm>
        </p:spPr>
        <p:txBody>
          <a:bodyPr/>
          <a:lstStyle/>
          <a:p>
            <a:r>
              <a:rPr lang="en-US" dirty="0"/>
              <a:t>Raman Spectroscopy</a:t>
            </a:r>
          </a:p>
        </p:txBody>
      </p:sp>
      <p:sp>
        <p:nvSpPr>
          <p:cNvPr id="3" name="Content Placeholder 2">
            <a:extLst>
              <a:ext uri="{FF2B5EF4-FFF2-40B4-BE49-F238E27FC236}">
                <a16:creationId xmlns:a16="http://schemas.microsoft.com/office/drawing/2014/main" id="{B4BB8FC2-8ADD-7F2B-16E6-099E6776B3A2}"/>
              </a:ext>
            </a:extLst>
          </p:cNvPr>
          <p:cNvSpPr>
            <a:spLocks noGrp="1"/>
          </p:cNvSpPr>
          <p:nvPr>
            <p:ph idx="1"/>
          </p:nvPr>
        </p:nvSpPr>
        <p:spPr/>
        <p:txBody>
          <a:bodyPr>
            <a:normAutofit fontScale="92500" lnSpcReduction="10000"/>
          </a:bodyPr>
          <a:lstStyle/>
          <a:p>
            <a:r>
              <a:rPr lang="en-US" b="1" dirty="0"/>
              <a:t>Further Reading:</a:t>
            </a:r>
          </a:p>
          <a:p>
            <a:pPr lvl="1"/>
            <a:r>
              <a:rPr lang="en-US" dirty="0" err="1"/>
              <a:t>AZo</a:t>
            </a:r>
            <a:r>
              <a:rPr lang="en-US" dirty="0"/>
              <a:t> Materials. (2021, December 2). </a:t>
            </a:r>
            <a:r>
              <a:rPr lang="en-US" b="1" dirty="0"/>
              <a:t>Raman knowledge - an introduction to Raman spectroscopy.</a:t>
            </a:r>
            <a:r>
              <a:rPr lang="en-US" dirty="0"/>
              <a:t> </a:t>
            </a:r>
            <a:r>
              <a:rPr lang="en-US" dirty="0">
                <a:hlinkClick r:id="rId2"/>
              </a:rPr>
              <a:t>https://www.azom.com/article.aspx?ArticleID=13372</a:t>
            </a:r>
            <a:endParaRPr lang="en-US" dirty="0"/>
          </a:p>
          <a:p>
            <a:pPr lvl="1"/>
            <a:r>
              <a:rPr lang="en-US" dirty="0"/>
              <a:t>PerkinElmer, Inc. (2007). </a:t>
            </a:r>
            <a:r>
              <a:rPr lang="en-US" b="1" dirty="0"/>
              <a:t>Introduction to Raman Spectroscopy: Top 20 Questions Answered. </a:t>
            </a:r>
            <a:r>
              <a:rPr lang="en-US" dirty="0">
                <a:hlinkClick r:id="rId3"/>
              </a:rPr>
              <a:t>https://resources.perkinelmer.com/corporate/cmsresources/images/46-74565man_raman20questions.pdf</a:t>
            </a:r>
            <a:endParaRPr lang="en-US" dirty="0"/>
          </a:p>
          <a:p>
            <a:pPr lvl="1"/>
            <a:r>
              <a:rPr lang="en-US" dirty="0"/>
              <a:t>B&amp;W Tek. (2019, March 4). </a:t>
            </a:r>
            <a:r>
              <a:rPr lang="en-US" b="1" dirty="0"/>
              <a:t>Introduction to Raman spectroscopy. </a:t>
            </a:r>
            <a:r>
              <a:rPr lang="en-US" dirty="0">
                <a:hlinkClick r:id="rId4"/>
              </a:rPr>
              <a:t>https://bwtek.com/raman-introduction-to-raman-spectroscopy/</a:t>
            </a:r>
            <a:endParaRPr lang="en-US" dirty="0"/>
          </a:p>
          <a:p>
            <a:pPr lvl="1"/>
            <a:r>
              <a:rPr lang="pt-BR" dirty="0">
                <a:effectLst/>
              </a:rPr>
              <a:t>Nascimento, G. D. (2018). </a:t>
            </a:r>
            <a:r>
              <a:rPr lang="pt-BR" b="1" i="1" dirty="0">
                <a:effectLst/>
              </a:rPr>
              <a:t>Raman Spectroscopy</a:t>
            </a:r>
            <a:r>
              <a:rPr lang="pt-BR" b="1" dirty="0">
                <a:effectLst/>
              </a:rPr>
              <a:t>. </a:t>
            </a:r>
            <a:r>
              <a:rPr lang="pt-BR" dirty="0">
                <a:effectLst/>
                <a:hlinkClick r:id="rId5"/>
              </a:rPr>
              <a:t>https://doi.org/10.5772/intechopen.68928</a:t>
            </a:r>
            <a:endParaRPr lang="pt-BR" dirty="0">
              <a:effectLst/>
            </a:endParaRPr>
          </a:p>
          <a:p>
            <a:pPr lvl="1"/>
            <a:r>
              <a:rPr lang="en-US" dirty="0">
                <a:effectLst/>
              </a:rPr>
              <a:t>Orlando, A., </a:t>
            </a:r>
            <a:r>
              <a:rPr lang="en-US" dirty="0" err="1">
                <a:effectLst/>
              </a:rPr>
              <a:t>Franceschini</a:t>
            </a:r>
            <a:r>
              <a:rPr lang="en-US" dirty="0">
                <a:effectLst/>
              </a:rPr>
              <a:t>, F., </a:t>
            </a:r>
            <a:r>
              <a:rPr lang="en-US" dirty="0" err="1">
                <a:effectLst/>
              </a:rPr>
              <a:t>Muscas</a:t>
            </a:r>
            <a:r>
              <a:rPr lang="en-US" dirty="0">
                <a:effectLst/>
              </a:rPr>
              <a:t>, C., </a:t>
            </a:r>
            <a:r>
              <a:rPr lang="en-US" dirty="0" err="1">
                <a:effectLst/>
              </a:rPr>
              <a:t>Pidkova</a:t>
            </a:r>
            <a:r>
              <a:rPr lang="en-US" dirty="0">
                <a:effectLst/>
              </a:rPr>
              <a:t>, S., Bartoli, M., </a:t>
            </a:r>
            <a:r>
              <a:rPr lang="en-US" dirty="0" err="1">
                <a:effectLst/>
              </a:rPr>
              <a:t>Rovere</a:t>
            </a:r>
            <a:r>
              <a:rPr lang="en-US" dirty="0">
                <a:effectLst/>
              </a:rPr>
              <a:t>, M., &amp; </a:t>
            </a:r>
            <a:r>
              <a:rPr lang="en-US" dirty="0" err="1">
                <a:effectLst/>
              </a:rPr>
              <a:t>Tagliaferro</a:t>
            </a:r>
            <a:r>
              <a:rPr lang="en-US" dirty="0">
                <a:effectLst/>
              </a:rPr>
              <a:t>, A. (2021). </a:t>
            </a:r>
            <a:r>
              <a:rPr lang="en-US" b="1" dirty="0">
                <a:effectLst/>
              </a:rPr>
              <a:t>A comprehensive review on Raman spectroscopy applications.</a:t>
            </a:r>
            <a:r>
              <a:rPr lang="en-US" dirty="0">
                <a:effectLst/>
              </a:rPr>
              <a:t> </a:t>
            </a:r>
            <a:r>
              <a:rPr lang="en-US" i="1" dirty="0" err="1">
                <a:effectLst/>
              </a:rPr>
              <a:t>Chemosensors</a:t>
            </a:r>
            <a:r>
              <a:rPr lang="en-US" dirty="0">
                <a:effectLst/>
              </a:rPr>
              <a:t>, </a:t>
            </a:r>
            <a:r>
              <a:rPr lang="en-US" i="1" dirty="0">
                <a:effectLst/>
              </a:rPr>
              <a:t>9</a:t>
            </a:r>
            <a:r>
              <a:rPr lang="en-US" dirty="0">
                <a:effectLst/>
              </a:rPr>
              <a:t>(9), 262. </a:t>
            </a:r>
            <a:r>
              <a:rPr lang="en-US" dirty="0">
                <a:effectLst/>
                <a:hlinkClick r:id="rId6"/>
              </a:rPr>
              <a:t>https://doi.org/10.3390/chemosensors9090262</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5F3FE7FE-8B0F-790E-E94C-264E4073C33A}"/>
              </a:ext>
            </a:extLst>
          </p:cNvPr>
          <p:cNvSpPr>
            <a:spLocks noGrp="1"/>
          </p:cNvSpPr>
          <p:nvPr>
            <p:ph type="sldNum" sz="quarter" idx="12"/>
          </p:nvPr>
        </p:nvSpPr>
        <p:spPr/>
        <p:txBody>
          <a:bodyPr/>
          <a:lstStyle/>
          <a:p>
            <a:fld id="{C1934BC5-F4F7-4358-8C2B-8BFE237F92F9}" type="slidenum">
              <a:rPr lang="en-US" smtClean="0"/>
              <a:t>133</a:t>
            </a:fld>
            <a:endParaRPr lang="en-US"/>
          </a:p>
        </p:txBody>
      </p:sp>
    </p:spTree>
    <p:extLst>
      <p:ext uri="{BB962C8B-B14F-4D97-AF65-F5344CB8AC3E}">
        <p14:creationId xmlns:p14="http://schemas.microsoft.com/office/powerpoint/2010/main" val="28615398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9D6B-1CC8-A88D-7241-0EF3B51C2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70848-1AE3-6D4D-D128-73D332CC9982}"/>
              </a:ext>
            </a:extLst>
          </p:cNvPr>
          <p:cNvSpPr>
            <a:spLocks noGrp="1"/>
          </p:cNvSpPr>
          <p:nvPr>
            <p:ph type="title"/>
          </p:nvPr>
        </p:nvSpPr>
        <p:spPr/>
        <p:txBody>
          <a:bodyPr/>
          <a:lstStyle/>
          <a:p>
            <a:r>
              <a:rPr lang="en-US" dirty="0"/>
              <a:t>Photoluminescence Spectroscopy</a:t>
            </a:r>
          </a:p>
        </p:txBody>
      </p:sp>
      <p:sp>
        <p:nvSpPr>
          <p:cNvPr id="3" name="Content Placeholder 2">
            <a:extLst>
              <a:ext uri="{FF2B5EF4-FFF2-40B4-BE49-F238E27FC236}">
                <a16:creationId xmlns:a16="http://schemas.microsoft.com/office/drawing/2014/main" id="{5AFB9F93-24FF-86AF-329C-094E1766E398}"/>
              </a:ext>
            </a:extLst>
          </p:cNvPr>
          <p:cNvSpPr>
            <a:spLocks noGrp="1"/>
          </p:cNvSpPr>
          <p:nvPr>
            <p:ph idx="1"/>
          </p:nvPr>
        </p:nvSpPr>
        <p:spPr>
          <a:xfrm>
            <a:off x="838199" y="1825625"/>
            <a:ext cx="5591477"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Photoluminescence spectroscopy measures the emission of photons (light) from a sample after it has been excited by external light sources</a:t>
            </a:r>
          </a:p>
          <a:p>
            <a:pPr marL="742950" lvl="1" indent="-285750" algn="l">
              <a:buFont typeface="Arial" panose="020B0604020202020204" pitchFamily="34" charset="0"/>
              <a:buChar char="•"/>
            </a:pPr>
            <a:r>
              <a:rPr lang="en-US" b="0" i="0" dirty="0">
                <a:solidFill>
                  <a:srgbClr val="0D0D0D"/>
                </a:solidFill>
                <a:effectLst/>
                <a:latin typeface="Söhne"/>
              </a:rPr>
              <a:t>It provides valuable insights into the electronic structure, bandgap, and optical properties of materials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Photoluminescence spectroscopy measures the emission of photons (light) from a sample after it has been excited by external light sources</a:t>
            </a:r>
          </a:p>
          <a:p>
            <a:pPr marL="742950" lvl="1" indent="-285750" algn="l">
              <a:buFont typeface="Arial" panose="020B0604020202020204" pitchFamily="34" charset="0"/>
              <a:buChar char="•"/>
            </a:pPr>
            <a:r>
              <a:rPr lang="en-US" b="0" i="0" dirty="0">
                <a:solidFill>
                  <a:srgbClr val="0D0D0D"/>
                </a:solidFill>
                <a:effectLst/>
                <a:latin typeface="Söhne"/>
              </a:rPr>
              <a:t>It provides information about the electronic structure, bandgap, and optical properties of materials</a:t>
            </a:r>
          </a:p>
          <a:p>
            <a:endParaRPr lang="en-US" dirty="0"/>
          </a:p>
        </p:txBody>
      </p:sp>
      <p:pic>
        <p:nvPicPr>
          <p:cNvPr id="1026" name="Picture 2" descr="Stokes Shift, Fluorescence Spectroscopy | Edinburgh Instruments">
            <a:hlinkClick r:id="rId2"/>
            <a:extLst>
              <a:ext uri="{FF2B5EF4-FFF2-40B4-BE49-F238E27FC236}">
                <a16:creationId xmlns:a16="http://schemas.microsoft.com/office/drawing/2014/main" id="{98242DC0-948E-AE02-3DC6-F28A4A3F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811" y="1644792"/>
            <a:ext cx="5253087" cy="430695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6414B83C-1D10-A31E-A58C-89075B9CDFD4}"/>
              </a:ext>
            </a:extLst>
          </p:cNvPr>
          <p:cNvSpPr>
            <a:spLocks noGrp="1"/>
          </p:cNvSpPr>
          <p:nvPr>
            <p:ph type="sldNum" sz="quarter" idx="12"/>
          </p:nvPr>
        </p:nvSpPr>
        <p:spPr/>
        <p:txBody>
          <a:bodyPr/>
          <a:lstStyle/>
          <a:p>
            <a:fld id="{C1934BC5-F4F7-4358-8C2B-8BFE237F92F9}" type="slidenum">
              <a:rPr lang="en-US" smtClean="0"/>
              <a:t>134</a:t>
            </a:fld>
            <a:endParaRPr lang="en-US"/>
          </a:p>
        </p:txBody>
      </p:sp>
    </p:spTree>
    <p:extLst>
      <p:ext uri="{BB962C8B-B14F-4D97-AF65-F5344CB8AC3E}">
        <p14:creationId xmlns:p14="http://schemas.microsoft.com/office/powerpoint/2010/main" val="18900649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5AB3C-73F1-9A7B-0D26-746D9DC5F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8D014-0A3A-0A69-EA56-7C2C09BDB69F}"/>
              </a:ext>
            </a:extLst>
          </p:cNvPr>
          <p:cNvSpPr>
            <a:spLocks noGrp="1"/>
          </p:cNvSpPr>
          <p:nvPr>
            <p:ph type="title"/>
          </p:nvPr>
        </p:nvSpPr>
        <p:spPr/>
        <p:txBody>
          <a:bodyPr/>
          <a:lstStyle/>
          <a:p>
            <a:r>
              <a:rPr lang="en-US" dirty="0"/>
              <a:t>Photoluminescence Spectroscopy</a:t>
            </a:r>
          </a:p>
        </p:txBody>
      </p:sp>
      <p:sp>
        <p:nvSpPr>
          <p:cNvPr id="3" name="Content Placeholder 2">
            <a:extLst>
              <a:ext uri="{FF2B5EF4-FFF2-40B4-BE49-F238E27FC236}">
                <a16:creationId xmlns:a16="http://schemas.microsoft.com/office/drawing/2014/main" id="{8559447E-C49C-3B01-1A81-860692948805}"/>
              </a:ext>
            </a:extLst>
          </p:cNvPr>
          <p:cNvSpPr>
            <a:spLocks noGrp="1"/>
          </p:cNvSpPr>
          <p:nvPr>
            <p:ph idx="1"/>
          </p:nvPr>
        </p:nvSpPr>
        <p:spPr>
          <a:xfrm>
            <a:off x="838200" y="1825625"/>
            <a:ext cx="6265244"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Steady-state Mode</a:t>
            </a:r>
            <a:r>
              <a:rPr lang="en-US" b="1" dirty="0">
                <a:solidFill>
                  <a:srgbClr val="0D0D0D"/>
                </a:solidFill>
                <a:latin typeface="Söhne"/>
              </a:rPr>
              <a:t>: </a:t>
            </a:r>
            <a:r>
              <a:rPr lang="en-US" b="0" i="0" dirty="0">
                <a:solidFill>
                  <a:srgbClr val="0D0D0D"/>
                </a:solidFill>
                <a:effectLst/>
                <a:latin typeface="Söhne"/>
              </a:rPr>
              <a:t>measures the photoluminescence intensity as a function of excitation wavelength or energy</a:t>
            </a:r>
          </a:p>
          <a:p>
            <a:pPr marL="742950" lvl="1" indent="-285750" algn="l">
              <a:buFont typeface="Arial" panose="020B0604020202020204" pitchFamily="34" charset="0"/>
              <a:buChar char="•"/>
            </a:pPr>
            <a:r>
              <a:rPr lang="en-US" b="1" dirty="0">
                <a:solidFill>
                  <a:srgbClr val="0D0D0D"/>
                </a:solidFill>
                <a:effectLst/>
                <a:latin typeface="Söhne"/>
              </a:rPr>
              <a:t>Time-resolved Mode:</a:t>
            </a:r>
            <a:r>
              <a:rPr lang="en-US" b="1" dirty="0">
                <a:solidFill>
                  <a:srgbClr val="0D0D0D"/>
                </a:solidFill>
                <a:latin typeface="Söhne"/>
              </a:rPr>
              <a:t> </a:t>
            </a:r>
            <a:r>
              <a:rPr lang="en-US" b="0" i="0" dirty="0">
                <a:solidFill>
                  <a:srgbClr val="0D0D0D"/>
                </a:solidFill>
                <a:effectLst/>
                <a:latin typeface="Söhne"/>
              </a:rPr>
              <a:t>analyzes the dynamics of photoluminescence emission over time, providing insights into carrier lifetimes and recombination processes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Semiconductor characterization, including analysis of bandgap energy, defect states, and carrier dynamics</a:t>
            </a:r>
          </a:p>
          <a:p>
            <a:pPr marL="742950" lvl="1" indent="-285750" algn="l">
              <a:buFont typeface="Arial" panose="020B0604020202020204" pitchFamily="34" charset="0"/>
              <a:buChar char="•"/>
            </a:pPr>
            <a:r>
              <a:rPr lang="en-US" b="0" i="0" dirty="0">
                <a:solidFill>
                  <a:srgbClr val="0D0D0D"/>
                </a:solidFill>
                <a:effectLst/>
                <a:latin typeface="Söhne"/>
              </a:rPr>
              <a:t>Study of optoelectronic properties in materials for photovoltaics, light-emitting diodes (LEDs), and lasers</a:t>
            </a:r>
          </a:p>
          <a:p>
            <a:pPr marL="742950" lvl="1" indent="-285750" algn="l">
              <a:buFont typeface="Arial" panose="020B0604020202020204" pitchFamily="34" charset="0"/>
              <a:buChar char="•"/>
            </a:pPr>
            <a:r>
              <a:rPr lang="en-US" b="0" i="0" dirty="0">
                <a:solidFill>
                  <a:srgbClr val="0D0D0D"/>
                </a:solidFill>
                <a:effectLst/>
                <a:latin typeface="Söhne"/>
              </a:rPr>
              <a:t>Investigation of luminescent properties in nanomaterials, quantum dots, and fluorescent probes for biological imaging and sensing</a:t>
            </a:r>
          </a:p>
          <a:p>
            <a:endParaRPr lang="en-US" dirty="0"/>
          </a:p>
        </p:txBody>
      </p:sp>
      <p:pic>
        <p:nvPicPr>
          <p:cNvPr id="6" name="Picture 5" descr="A diagram of a graph showing the light emission&#10;&#10;Description automatically generated with medium confidence">
            <a:hlinkClick r:id="rId2"/>
            <a:extLst>
              <a:ext uri="{FF2B5EF4-FFF2-40B4-BE49-F238E27FC236}">
                <a16:creationId xmlns:a16="http://schemas.microsoft.com/office/drawing/2014/main" id="{794830AF-D663-EA61-E23B-F43C0AEAA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939" y="2213810"/>
            <a:ext cx="5197061" cy="3686496"/>
          </a:xfrm>
          <a:prstGeom prst="rect">
            <a:avLst/>
          </a:prstGeom>
        </p:spPr>
      </p:pic>
      <p:sp>
        <p:nvSpPr>
          <p:cNvPr id="8" name="Slide Number Placeholder 7">
            <a:extLst>
              <a:ext uri="{FF2B5EF4-FFF2-40B4-BE49-F238E27FC236}">
                <a16:creationId xmlns:a16="http://schemas.microsoft.com/office/drawing/2014/main" id="{9433A772-B8EC-AF3B-167E-FE79617529E6}"/>
              </a:ext>
            </a:extLst>
          </p:cNvPr>
          <p:cNvSpPr>
            <a:spLocks noGrp="1"/>
          </p:cNvSpPr>
          <p:nvPr>
            <p:ph type="sldNum" sz="quarter" idx="12"/>
          </p:nvPr>
        </p:nvSpPr>
        <p:spPr/>
        <p:txBody>
          <a:bodyPr/>
          <a:lstStyle/>
          <a:p>
            <a:fld id="{C1934BC5-F4F7-4358-8C2B-8BFE237F92F9}" type="slidenum">
              <a:rPr lang="en-US" smtClean="0"/>
              <a:t>135</a:t>
            </a:fld>
            <a:endParaRPr lang="en-US"/>
          </a:p>
        </p:txBody>
      </p:sp>
    </p:spTree>
    <p:extLst>
      <p:ext uri="{BB962C8B-B14F-4D97-AF65-F5344CB8AC3E}">
        <p14:creationId xmlns:p14="http://schemas.microsoft.com/office/powerpoint/2010/main" val="8374586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0AFD2-3F73-2CFC-3BB4-721003BCA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1A8D4-DB4A-A9A5-0A02-EE29878E5C39}"/>
              </a:ext>
            </a:extLst>
          </p:cNvPr>
          <p:cNvSpPr>
            <a:spLocks noGrp="1"/>
          </p:cNvSpPr>
          <p:nvPr>
            <p:ph type="title"/>
          </p:nvPr>
        </p:nvSpPr>
        <p:spPr/>
        <p:txBody>
          <a:bodyPr/>
          <a:lstStyle/>
          <a:p>
            <a:r>
              <a:rPr lang="en-US" dirty="0"/>
              <a:t>Photoluminescence Spectroscopy</a:t>
            </a:r>
          </a:p>
        </p:txBody>
      </p:sp>
      <p:sp>
        <p:nvSpPr>
          <p:cNvPr id="3" name="Content Placeholder 2">
            <a:extLst>
              <a:ext uri="{FF2B5EF4-FFF2-40B4-BE49-F238E27FC236}">
                <a16:creationId xmlns:a16="http://schemas.microsoft.com/office/drawing/2014/main" id="{9BF39304-2B24-B208-558F-CBF5664B4BBF}"/>
              </a:ext>
            </a:extLst>
          </p:cNvPr>
          <p:cNvSpPr>
            <a:spLocks noGrp="1"/>
          </p:cNvSpPr>
          <p:nvPr>
            <p:ph idx="1"/>
          </p:nvPr>
        </p:nvSpPr>
        <p:spPr>
          <a:xfrm>
            <a:off x="838200" y="1825625"/>
            <a:ext cx="6063114"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Non-destructive and sensitive technique for probing electronic and optical properties of materials</a:t>
            </a:r>
          </a:p>
          <a:p>
            <a:pPr marL="742950" lvl="1" indent="-285750" algn="l">
              <a:buFont typeface="Arial" panose="020B0604020202020204" pitchFamily="34" charset="0"/>
              <a:buChar char="•"/>
            </a:pPr>
            <a:r>
              <a:rPr lang="en-US" b="0" i="0" dirty="0">
                <a:solidFill>
                  <a:srgbClr val="0D0D0D"/>
                </a:solidFill>
                <a:effectLst/>
                <a:latin typeface="Söhne"/>
              </a:rPr>
              <a:t>Provides information about band structure, energy levels, and carrier dynamics with high resolution</a:t>
            </a:r>
          </a:p>
          <a:p>
            <a:pPr marL="742950" lvl="1" indent="-285750" algn="l">
              <a:buFont typeface="Arial" panose="020B0604020202020204" pitchFamily="34" charset="0"/>
              <a:buChar char="•"/>
            </a:pPr>
            <a:r>
              <a:rPr lang="en-US" b="0" i="0" dirty="0">
                <a:solidFill>
                  <a:srgbClr val="0D0D0D"/>
                </a:solidFill>
                <a:effectLst/>
                <a:latin typeface="Söhne"/>
              </a:rPr>
              <a:t>Suitable for analyzing a wide range of materials, including semiconductors, polymers, and nanomaterials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depth penetration, primarily probing the surface or near-surface regions of the sample</a:t>
            </a:r>
          </a:p>
          <a:p>
            <a:pPr marL="742950" lvl="1" indent="-285750" algn="l">
              <a:buFont typeface="Arial" panose="020B0604020202020204" pitchFamily="34" charset="0"/>
              <a:buChar char="•"/>
            </a:pPr>
            <a:r>
              <a:rPr lang="en-US" b="0" i="0" dirty="0">
                <a:solidFill>
                  <a:srgbClr val="0D0D0D"/>
                </a:solidFill>
                <a:effectLst/>
                <a:latin typeface="Söhne"/>
              </a:rPr>
              <a:t>Vulnerable to interference from background noise, scattering, and sample impurities</a:t>
            </a:r>
          </a:p>
          <a:p>
            <a:pPr marL="742950" lvl="1" indent="-285750" algn="l">
              <a:buFont typeface="Arial" panose="020B0604020202020204" pitchFamily="34" charset="0"/>
              <a:buChar char="•"/>
            </a:pPr>
            <a:r>
              <a:rPr lang="en-US" b="0" i="0" dirty="0">
                <a:solidFill>
                  <a:srgbClr val="0D0D0D"/>
                </a:solidFill>
                <a:effectLst/>
                <a:latin typeface="Söhne"/>
              </a:rPr>
              <a:t>Requires careful control of experimental conditions, such as temperature and excitation power, to avoid artifacts</a:t>
            </a:r>
          </a:p>
          <a:p>
            <a:endParaRPr lang="en-US" dirty="0"/>
          </a:p>
        </p:txBody>
      </p:sp>
      <p:pic>
        <p:nvPicPr>
          <p:cNvPr id="5" name="Picture 4" descr="A graph of emission&#10;&#10;Description automatically generated with medium confidence">
            <a:hlinkClick r:id="rId2"/>
            <a:extLst>
              <a:ext uri="{FF2B5EF4-FFF2-40B4-BE49-F238E27FC236}">
                <a16:creationId xmlns:a16="http://schemas.microsoft.com/office/drawing/2014/main" id="{29656963-12F6-97A3-987D-18818C7C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254" y="1825625"/>
            <a:ext cx="4801843" cy="4207801"/>
          </a:xfrm>
          <a:prstGeom prst="rect">
            <a:avLst/>
          </a:prstGeom>
        </p:spPr>
      </p:pic>
      <p:sp>
        <p:nvSpPr>
          <p:cNvPr id="6" name="Slide Number Placeholder 5">
            <a:extLst>
              <a:ext uri="{FF2B5EF4-FFF2-40B4-BE49-F238E27FC236}">
                <a16:creationId xmlns:a16="http://schemas.microsoft.com/office/drawing/2014/main" id="{93AAA6CC-3143-C52C-0BDA-1AE5E6964CD0}"/>
              </a:ext>
            </a:extLst>
          </p:cNvPr>
          <p:cNvSpPr>
            <a:spLocks noGrp="1"/>
          </p:cNvSpPr>
          <p:nvPr>
            <p:ph type="sldNum" sz="quarter" idx="12"/>
          </p:nvPr>
        </p:nvSpPr>
        <p:spPr/>
        <p:txBody>
          <a:bodyPr/>
          <a:lstStyle/>
          <a:p>
            <a:fld id="{C1934BC5-F4F7-4358-8C2B-8BFE237F92F9}" type="slidenum">
              <a:rPr lang="en-US" smtClean="0"/>
              <a:t>136</a:t>
            </a:fld>
            <a:endParaRPr lang="en-US"/>
          </a:p>
        </p:txBody>
      </p:sp>
    </p:spTree>
    <p:extLst>
      <p:ext uri="{BB962C8B-B14F-4D97-AF65-F5344CB8AC3E}">
        <p14:creationId xmlns:p14="http://schemas.microsoft.com/office/powerpoint/2010/main" val="5952962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2BA7-B7AD-1DCE-1AB1-1263AD78D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79F6E-5F9A-AD1A-EC1A-3CBA9F2DEA18}"/>
              </a:ext>
            </a:extLst>
          </p:cNvPr>
          <p:cNvSpPr>
            <a:spLocks noGrp="1"/>
          </p:cNvSpPr>
          <p:nvPr>
            <p:ph type="title"/>
          </p:nvPr>
        </p:nvSpPr>
        <p:spPr>
          <a:xfrm>
            <a:off x="571500" y="365125"/>
            <a:ext cx="11049000" cy="1325563"/>
          </a:xfrm>
        </p:spPr>
        <p:txBody>
          <a:bodyPr/>
          <a:lstStyle/>
          <a:p>
            <a:r>
              <a:rPr lang="en-US" dirty="0"/>
              <a:t>Photoluminescence Spectroscopy</a:t>
            </a:r>
          </a:p>
        </p:txBody>
      </p:sp>
      <p:sp>
        <p:nvSpPr>
          <p:cNvPr id="3" name="Content Placeholder 2">
            <a:extLst>
              <a:ext uri="{FF2B5EF4-FFF2-40B4-BE49-F238E27FC236}">
                <a16:creationId xmlns:a16="http://schemas.microsoft.com/office/drawing/2014/main" id="{4170801F-40DA-7523-1FD8-AE3AE1D97F17}"/>
              </a:ext>
            </a:extLst>
          </p:cNvPr>
          <p:cNvSpPr>
            <a:spLocks noGrp="1"/>
          </p:cNvSpPr>
          <p:nvPr>
            <p:ph idx="1"/>
          </p:nvPr>
        </p:nvSpPr>
        <p:spPr/>
        <p:txBody>
          <a:bodyPr>
            <a:normAutofit fontScale="92500" lnSpcReduction="20000"/>
          </a:bodyPr>
          <a:lstStyle/>
          <a:p>
            <a:r>
              <a:rPr lang="en-US" b="1" dirty="0"/>
              <a:t>Further Reading:</a:t>
            </a:r>
          </a:p>
          <a:p>
            <a:pPr lvl="1"/>
            <a:r>
              <a:rPr lang="en-US" dirty="0" err="1"/>
              <a:t>Libretexts</a:t>
            </a:r>
            <a:r>
              <a:rPr lang="en-US" dirty="0"/>
              <a:t>. (2022a, August 28). </a:t>
            </a:r>
            <a:r>
              <a:rPr lang="en-US" b="1" dirty="0"/>
              <a:t>Photoluminescence, phosphorescence, and fluorescence spectroscopy. </a:t>
            </a:r>
            <a:r>
              <a:rPr lang="en-US" dirty="0"/>
              <a:t>Chemistry </a:t>
            </a:r>
            <a:r>
              <a:rPr lang="en-US" dirty="0" err="1"/>
              <a:t>LibreTexts</a:t>
            </a:r>
            <a:r>
              <a:rPr lang="en-US" dirty="0"/>
              <a:t>. </a:t>
            </a:r>
            <a:r>
              <a:rPr lang="en-US" dirty="0">
                <a:hlinkClick r:id="rId3"/>
              </a:rPr>
              <a:t>https://chem.libretexts.org/Bookshelves/Analytical_Chemistry/Physical_Methods_in_Chemistry_and_Nano_Science_%28Barron%29/04%3A_Chemical_Speciation/4.05%3A_Photoluminescence_Phosphorescence_and_Fluorescence_Spectroscopy</a:t>
            </a:r>
            <a:endParaRPr lang="en-US" dirty="0"/>
          </a:p>
          <a:p>
            <a:pPr lvl="1"/>
            <a:r>
              <a:rPr lang="en-US" dirty="0" err="1"/>
              <a:t>Libretexts</a:t>
            </a:r>
            <a:r>
              <a:rPr lang="en-US" dirty="0"/>
              <a:t>. (2020, August 11). </a:t>
            </a:r>
            <a:r>
              <a:rPr lang="en-US" b="1" dirty="0"/>
              <a:t>Photoluminescence Spectroscopy</a:t>
            </a:r>
            <a:r>
              <a:rPr lang="en-US" dirty="0"/>
              <a:t>. Chemistry </a:t>
            </a:r>
            <a:r>
              <a:rPr lang="en-US" dirty="0" err="1"/>
              <a:t>LibreTexts</a:t>
            </a:r>
            <a:r>
              <a:rPr lang="en-US" dirty="0"/>
              <a:t>. </a:t>
            </a:r>
            <a:r>
              <a:rPr lang="en-US" dirty="0">
                <a:hlinkClick r:id="rId4"/>
              </a:rPr>
              <a:t>https://chem.libretexts.org/Courses/Northeastern_University/10%3A_Spectroscopic_Methods/10.6%3A_Photoluminescence_Spectroscopy</a:t>
            </a:r>
            <a:endParaRPr lang="en-US" dirty="0"/>
          </a:p>
          <a:p>
            <a:pPr lvl="1"/>
            <a:r>
              <a:rPr lang="en-US" dirty="0"/>
              <a:t>Eaton-Magana, S., &amp; Breeding, C. M. (2016). </a:t>
            </a:r>
            <a:r>
              <a:rPr lang="en-US" b="1" dirty="0"/>
              <a:t>An introduction to photoluminescence spectroscopy for Diamond and its applications in gemology. </a:t>
            </a:r>
            <a:r>
              <a:rPr lang="en-US" dirty="0"/>
              <a:t>Gems &amp;amp; Gemology, 52(1), 2–17. </a:t>
            </a:r>
            <a:r>
              <a:rPr lang="en-US" dirty="0">
                <a:hlinkClick r:id="rId5"/>
              </a:rPr>
              <a:t>https://doi.org/10.5741/gems.52.1.2</a:t>
            </a:r>
            <a:endParaRPr lang="en-US" dirty="0"/>
          </a:p>
          <a:p>
            <a:pPr lvl="1"/>
            <a:r>
              <a:rPr lang="en-US" dirty="0"/>
              <a:t>Ibarra-Ruiz, A. M., Rodríguez </a:t>
            </a:r>
            <a:r>
              <a:rPr lang="en-US" dirty="0" err="1"/>
              <a:t>Burbano</a:t>
            </a:r>
            <a:r>
              <a:rPr lang="en-US" dirty="0"/>
              <a:t>, D. C., &amp; Capobianco, J. A. (2016). </a:t>
            </a:r>
            <a:r>
              <a:rPr lang="en-US" b="1" dirty="0"/>
              <a:t>Photoluminescent nanoplatforms in biomedical applications.</a:t>
            </a:r>
            <a:r>
              <a:rPr lang="en-US" dirty="0"/>
              <a:t> Advances in Physics: X, 1(2), 194–225. </a:t>
            </a:r>
            <a:r>
              <a:rPr lang="en-US" dirty="0">
                <a:hlinkClick r:id="rId6"/>
              </a:rPr>
              <a:t>https://doi.org/10.1080/23746149.2016.1165629</a:t>
            </a:r>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48DB8F61-376E-5E54-0946-BDB0DA378805}"/>
              </a:ext>
            </a:extLst>
          </p:cNvPr>
          <p:cNvSpPr>
            <a:spLocks noGrp="1"/>
          </p:cNvSpPr>
          <p:nvPr>
            <p:ph type="sldNum" sz="quarter" idx="12"/>
          </p:nvPr>
        </p:nvSpPr>
        <p:spPr/>
        <p:txBody>
          <a:bodyPr/>
          <a:lstStyle/>
          <a:p>
            <a:fld id="{C1934BC5-F4F7-4358-8C2B-8BFE237F92F9}" type="slidenum">
              <a:rPr lang="en-US" smtClean="0"/>
              <a:t>137</a:t>
            </a:fld>
            <a:endParaRPr lang="en-US"/>
          </a:p>
        </p:txBody>
      </p:sp>
    </p:spTree>
    <p:extLst>
      <p:ext uri="{BB962C8B-B14F-4D97-AF65-F5344CB8AC3E}">
        <p14:creationId xmlns:p14="http://schemas.microsoft.com/office/powerpoint/2010/main" val="24268776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00E7E-2020-D633-8006-F6874A0B8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95EB1-A0D8-4E4B-87B1-B1F388D26C2F}"/>
              </a:ext>
            </a:extLst>
          </p:cNvPr>
          <p:cNvSpPr>
            <a:spLocks noGrp="1"/>
          </p:cNvSpPr>
          <p:nvPr>
            <p:ph type="title"/>
          </p:nvPr>
        </p:nvSpPr>
        <p:spPr>
          <a:xfrm>
            <a:off x="838200" y="176629"/>
            <a:ext cx="10515600" cy="1325563"/>
          </a:xfrm>
        </p:spPr>
        <p:txBody>
          <a:bodyPr/>
          <a:lstStyle/>
          <a:p>
            <a:r>
              <a:rPr lang="en-US" dirty="0"/>
              <a:t>Technique Classification II – By Discipline</a:t>
            </a:r>
          </a:p>
        </p:txBody>
      </p:sp>
      <p:sp>
        <p:nvSpPr>
          <p:cNvPr id="4" name="TextBox 3">
            <a:extLst>
              <a:ext uri="{FF2B5EF4-FFF2-40B4-BE49-F238E27FC236}">
                <a16:creationId xmlns:a16="http://schemas.microsoft.com/office/drawing/2014/main" id="{B507D54D-AF8C-2BB7-B01C-E1AB29345B0A}"/>
              </a:ext>
            </a:extLst>
          </p:cNvPr>
          <p:cNvSpPr txBox="1"/>
          <p:nvPr/>
        </p:nvSpPr>
        <p:spPr>
          <a:xfrm>
            <a:off x="1251648" y="4117588"/>
            <a:ext cx="3344505" cy="707886"/>
          </a:xfrm>
          <a:prstGeom prst="rect">
            <a:avLst/>
          </a:prstGeom>
          <a:noFill/>
          <a:ln w="38100">
            <a:solidFill>
              <a:srgbClr val="C00000"/>
            </a:solidFill>
          </a:ln>
        </p:spPr>
        <p:txBody>
          <a:bodyPr wrap="none" rtlCol="0">
            <a:spAutoFit/>
          </a:bodyPr>
          <a:lstStyle/>
          <a:p>
            <a:pPr algn="ctr"/>
            <a:r>
              <a:rPr lang="en-US" sz="2000" b="1" dirty="0"/>
              <a:t>Material Science </a:t>
            </a:r>
          </a:p>
          <a:p>
            <a:pPr algn="ctr"/>
            <a:r>
              <a:rPr lang="en-US" sz="2000" b="1" dirty="0"/>
              <a:t>Techniques and Equipment</a:t>
            </a:r>
          </a:p>
        </p:txBody>
      </p:sp>
      <p:sp>
        <p:nvSpPr>
          <p:cNvPr id="5" name="TextBox 4">
            <a:extLst>
              <a:ext uri="{FF2B5EF4-FFF2-40B4-BE49-F238E27FC236}">
                <a16:creationId xmlns:a16="http://schemas.microsoft.com/office/drawing/2014/main" id="{50AF6D91-2F9E-25F7-5DD8-8D6B1594C508}"/>
              </a:ext>
            </a:extLst>
          </p:cNvPr>
          <p:cNvSpPr txBox="1"/>
          <p:nvPr/>
        </p:nvSpPr>
        <p:spPr>
          <a:xfrm>
            <a:off x="1246678" y="1339737"/>
            <a:ext cx="3344505" cy="707886"/>
          </a:xfrm>
          <a:prstGeom prst="rect">
            <a:avLst/>
          </a:prstGeom>
          <a:noFill/>
          <a:ln w="76200">
            <a:solidFill>
              <a:srgbClr val="00B050"/>
            </a:solidFill>
          </a:ln>
        </p:spPr>
        <p:txBody>
          <a:bodyPr wrap="none" rtlCol="0">
            <a:spAutoFit/>
          </a:bodyPr>
          <a:lstStyle/>
          <a:p>
            <a:pPr algn="ctr"/>
            <a:r>
              <a:rPr lang="en-US" sz="2000" b="1" dirty="0"/>
              <a:t>Microbiological </a:t>
            </a:r>
          </a:p>
          <a:p>
            <a:pPr algn="ctr"/>
            <a:r>
              <a:rPr lang="en-US" sz="2000" b="1" dirty="0"/>
              <a:t>Techniques and Equipment</a:t>
            </a:r>
          </a:p>
        </p:txBody>
      </p:sp>
      <p:sp>
        <p:nvSpPr>
          <p:cNvPr id="6" name="TextBox 5">
            <a:extLst>
              <a:ext uri="{FF2B5EF4-FFF2-40B4-BE49-F238E27FC236}">
                <a16:creationId xmlns:a16="http://schemas.microsoft.com/office/drawing/2014/main" id="{AA3F4AFA-DDEB-2729-C174-52BC17D3F3A4}"/>
              </a:ext>
            </a:extLst>
          </p:cNvPr>
          <p:cNvSpPr txBox="1"/>
          <p:nvPr/>
        </p:nvSpPr>
        <p:spPr>
          <a:xfrm>
            <a:off x="7465463" y="4117588"/>
            <a:ext cx="3049746" cy="707886"/>
          </a:xfrm>
          <a:prstGeom prst="rect">
            <a:avLst/>
          </a:prstGeom>
          <a:noFill/>
          <a:ln w="38100">
            <a:solidFill>
              <a:srgbClr val="0070C0"/>
            </a:solidFill>
          </a:ln>
        </p:spPr>
        <p:txBody>
          <a:bodyPr wrap="none" rtlCol="0">
            <a:spAutoFit/>
          </a:bodyPr>
          <a:lstStyle/>
          <a:p>
            <a:pPr algn="ctr"/>
            <a:r>
              <a:rPr lang="en-US" sz="2000" b="1" dirty="0"/>
              <a:t>Wettability Measurement</a:t>
            </a:r>
          </a:p>
          <a:p>
            <a:pPr algn="ctr"/>
            <a:r>
              <a:rPr lang="en-US" sz="2000" b="1" dirty="0"/>
              <a:t>Techniques and Equipment</a:t>
            </a:r>
          </a:p>
        </p:txBody>
      </p:sp>
      <p:sp>
        <p:nvSpPr>
          <p:cNvPr id="7" name="TextBox 6">
            <a:extLst>
              <a:ext uri="{FF2B5EF4-FFF2-40B4-BE49-F238E27FC236}">
                <a16:creationId xmlns:a16="http://schemas.microsoft.com/office/drawing/2014/main" id="{948C6E44-0AB6-9128-7B4D-D2653B9678C9}"/>
              </a:ext>
            </a:extLst>
          </p:cNvPr>
          <p:cNvSpPr txBox="1"/>
          <p:nvPr/>
        </p:nvSpPr>
        <p:spPr>
          <a:xfrm>
            <a:off x="7318085" y="1339737"/>
            <a:ext cx="3344505" cy="707886"/>
          </a:xfrm>
          <a:prstGeom prst="rect">
            <a:avLst/>
          </a:prstGeom>
          <a:noFill/>
          <a:ln w="38100">
            <a:solidFill>
              <a:srgbClr val="FFC000"/>
            </a:solidFill>
          </a:ln>
        </p:spPr>
        <p:txBody>
          <a:bodyPr wrap="none" rtlCol="0">
            <a:spAutoFit/>
          </a:bodyPr>
          <a:lstStyle/>
          <a:p>
            <a:pPr algn="ctr"/>
            <a:r>
              <a:rPr lang="en-US" sz="2000" b="1" dirty="0"/>
              <a:t>Electrical Measurement </a:t>
            </a:r>
          </a:p>
          <a:p>
            <a:pPr algn="ctr"/>
            <a:r>
              <a:rPr lang="en-US" sz="2000" b="1" dirty="0"/>
              <a:t>Techniques and Equipment</a:t>
            </a:r>
          </a:p>
        </p:txBody>
      </p:sp>
      <p:sp>
        <p:nvSpPr>
          <p:cNvPr id="8" name="TextBox 7">
            <a:extLst>
              <a:ext uri="{FF2B5EF4-FFF2-40B4-BE49-F238E27FC236}">
                <a16:creationId xmlns:a16="http://schemas.microsoft.com/office/drawing/2014/main" id="{78FE6900-4224-48F9-7FE8-698EE2A41353}"/>
              </a:ext>
            </a:extLst>
          </p:cNvPr>
          <p:cNvSpPr txBox="1"/>
          <p:nvPr/>
        </p:nvSpPr>
        <p:spPr>
          <a:xfrm>
            <a:off x="680700" y="2799523"/>
            <a:ext cx="2431948" cy="369332"/>
          </a:xfrm>
          <a:prstGeom prst="rect">
            <a:avLst/>
          </a:prstGeom>
          <a:noFill/>
        </p:spPr>
        <p:txBody>
          <a:bodyPr wrap="none" rtlCol="0">
            <a:spAutoFit/>
          </a:bodyPr>
          <a:lstStyle/>
          <a:p>
            <a:pPr algn="ctr"/>
            <a:r>
              <a:rPr lang="en-US" b="1" dirty="0"/>
              <a:t>Cell Adhesion Assays</a:t>
            </a:r>
          </a:p>
        </p:txBody>
      </p:sp>
      <p:sp>
        <p:nvSpPr>
          <p:cNvPr id="9" name="TextBox 8">
            <a:extLst>
              <a:ext uri="{FF2B5EF4-FFF2-40B4-BE49-F238E27FC236}">
                <a16:creationId xmlns:a16="http://schemas.microsoft.com/office/drawing/2014/main" id="{01E4C146-CAC5-19B2-0FD6-4EE99DA9B984}"/>
              </a:ext>
            </a:extLst>
          </p:cNvPr>
          <p:cNvSpPr txBox="1"/>
          <p:nvPr/>
        </p:nvSpPr>
        <p:spPr>
          <a:xfrm>
            <a:off x="3262123" y="2895707"/>
            <a:ext cx="2150590" cy="369332"/>
          </a:xfrm>
          <a:prstGeom prst="rect">
            <a:avLst/>
          </a:prstGeom>
          <a:noFill/>
        </p:spPr>
        <p:txBody>
          <a:bodyPr wrap="none" rtlCol="0">
            <a:spAutoFit/>
          </a:bodyPr>
          <a:lstStyle/>
          <a:p>
            <a:pPr algn="ctr"/>
            <a:r>
              <a:rPr lang="en-US" b="1" dirty="0"/>
              <a:t>Dead/Live Staining</a:t>
            </a:r>
          </a:p>
        </p:txBody>
      </p:sp>
      <p:sp>
        <p:nvSpPr>
          <p:cNvPr id="10" name="TextBox 9">
            <a:extLst>
              <a:ext uri="{FF2B5EF4-FFF2-40B4-BE49-F238E27FC236}">
                <a16:creationId xmlns:a16="http://schemas.microsoft.com/office/drawing/2014/main" id="{A79F6062-4827-AFCD-FCAE-D16F24DD38F7}"/>
              </a:ext>
            </a:extLst>
          </p:cNvPr>
          <p:cNvSpPr txBox="1"/>
          <p:nvPr/>
        </p:nvSpPr>
        <p:spPr>
          <a:xfrm>
            <a:off x="1458499" y="3353261"/>
            <a:ext cx="2021259" cy="369332"/>
          </a:xfrm>
          <a:prstGeom prst="rect">
            <a:avLst/>
          </a:prstGeom>
          <a:noFill/>
        </p:spPr>
        <p:txBody>
          <a:bodyPr wrap="none" rtlCol="0">
            <a:spAutoFit/>
          </a:bodyPr>
          <a:lstStyle/>
          <a:p>
            <a:pPr algn="ctr"/>
            <a:r>
              <a:rPr lang="en-US" b="1" dirty="0"/>
              <a:t>Metabolic Assays</a:t>
            </a:r>
          </a:p>
        </p:txBody>
      </p:sp>
      <p:sp>
        <p:nvSpPr>
          <p:cNvPr id="11" name="TextBox 10">
            <a:extLst>
              <a:ext uri="{FF2B5EF4-FFF2-40B4-BE49-F238E27FC236}">
                <a16:creationId xmlns:a16="http://schemas.microsoft.com/office/drawing/2014/main" id="{F1C184B9-EB41-71A5-3262-E00699D6B6E9}"/>
              </a:ext>
            </a:extLst>
          </p:cNvPr>
          <p:cNvSpPr txBox="1"/>
          <p:nvPr/>
        </p:nvSpPr>
        <p:spPr>
          <a:xfrm>
            <a:off x="705129" y="2191134"/>
            <a:ext cx="2407519" cy="369332"/>
          </a:xfrm>
          <a:prstGeom prst="rect">
            <a:avLst/>
          </a:prstGeom>
          <a:noFill/>
        </p:spPr>
        <p:txBody>
          <a:bodyPr wrap="none" rtlCol="0">
            <a:spAutoFit/>
          </a:bodyPr>
          <a:lstStyle/>
          <a:p>
            <a:pPr algn="ctr"/>
            <a:r>
              <a:rPr lang="en-US" b="1" dirty="0"/>
              <a:t>Confocal Microscopy</a:t>
            </a:r>
          </a:p>
        </p:txBody>
      </p:sp>
      <p:sp>
        <p:nvSpPr>
          <p:cNvPr id="12" name="TextBox 11">
            <a:extLst>
              <a:ext uri="{FF2B5EF4-FFF2-40B4-BE49-F238E27FC236}">
                <a16:creationId xmlns:a16="http://schemas.microsoft.com/office/drawing/2014/main" id="{24B4387A-3216-3D32-D69A-D297D3C9D16A}"/>
              </a:ext>
            </a:extLst>
          </p:cNvPr>
          <p:cNvSpPr txBox="1"/>
          <p:nvPr/>
        </p:nvSpPr>
        <p:spPr>
          <a:xfrm>
            <a:off x="3000180" y="2344681"/>
            <a:ext cx="2708435" cy="369332"/>
          </a:xfrm>
          <a:prstGeom prst="rect">
            <a:avLst/>
          </a:prstGeom>
          <a:noFill/>
        </p:spPr>
        <p:txBody>
          <a:bodyPr wrap="none" rtlCol="0">
            <a:spAutoFit/>
          </a:bodyPr>
          <a:lstStyle/>
          <a:p>
            <a:pPr algn="ctr"/>
            <a:r>
              <a:rPr lang="en-US" b="1" dirty="0"/>
              <a:t>Fluorescent Microscopy</a:t>
            </a:r>
          </a:p>
        </p:txBody>
      </p:sp>
      <p:sp>
        <p:nvSpPr>
          <p:cNvPr id="13" name="Rectangle 12">
            <a:extLst>
              <a:ext uri="{FF2B5EF4-FFF2-40B4-BE49-F238E27FC236}">
                <a16:creationId xmlns:a16="http://schemas.microsoft.com/office/drawing/2014/main" id="{04F10C43-9BF4-46E7-F15E-EBE57A3F6877}"/>
              </a:ext>
            </a:extLst>
          </p:cNvPr>
          <p:cNvSpPr/>
          <p:nvPr/>
        </p:nvSpPr>
        <p:spPr>
          <a:xfrm>
            <a:off x="626709" y="1261126"/>
            <a:ext cx="5155193" cy="261501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014776-41C6-6EFA-1DF2-8E7ED73D4932}"/>
              </a:ext>
            </a:extLst>
          </p:cNvPr>
          <p:cNvSpPr txBox="1"/>
          <p:nvPr/>
        </p:nvSpPr>
        <p:spPr>
          <a:xfrm>
            <a:off x="631679" y="4944233"/>
            <a:ext cx="2770438" cy="369332"/>
          </a:xfrm>
          <a:prstGeom prst="rect">
            <a:avLst/>
          </a:prstGeom>
          <a:noFill/>
        </p:spPr>
        <p:txBody>
          <a:bodyPr wrap="none" rtlCol="0">
            <a:spAutoFit/>
          </a:bodyPr>
          <a:lstStyle/>
          <a:p>
            <a:r>
              <a:rPr lang="en-US" dirty="0"/>
              <a:t>White Light Interferometry</a:t>
            </a:r>
          </a:p>
        </p:txBody>
      </p:sp>
      <p:sp>
        <p:nvSpPr>
          <p:cNvPr id="15" name="TextBox 14">
            <a:extLst>
              <a:ext uri="{FF2B5EF4-FFF2-40B4-BE49-F238E27FC236}">
                <a16:creationId xmlns:a16="http://schemas.microsoft.com/office/drawing/2014/main" id="{5217F654-924B-41BB-C528-F4D8AA845C35}"/>
              </a:ext>
            </a:extLst>
          </p:cNvPr>
          <p:cNvSpPr txBox="1"/>
          <p:nvPr/>
        </p:nvSpPr>
        <p:spPr>
          <a:xfrm>
            <a:off x="3561253" y="5087970"/>
            <a:ext cx="2059859" cy="369332"/>
          </a:xfrm>
          <a:prstGeom prst="rect">
            <a:avLst/>
          </a:prstGeom>
          <a:noFill/>
        </p:spPr>
        <p:txBody>
          <a:bodyPr wrap="none" rtlCol="0">
            <a:spAutoFit/>
          </a:bodyPr>
          <a:lstStyle/>
          <a:p>
            <a:r>
              <a:rPr lang="en-US" dirty="0"/>
              <a:t>Stylus Profilometry</a:t>
            </a:r>
          </a:p>
        </p:txBody>
      </p:sp>
      <p:sp>
        <p:nvSpPr>
          <p:cNvPr id="16" name="TextBox 15">
            <a:extLst>
              <a:ext uri="{FF2B5EF4-FFF2-40B4-BE49-F238E27FC236}">
                <a16:creationId xmlns:a16="http://schemas.microsoft.com/office/drawing/2014/main" id="{04B9D38F-CFD5-EE32-26A3-572F2FAD0495}"/>
              </a:ext>
            </a:extLst>
          </p:cNvPr>
          <p:cNvSpPr txBox="1"/>
          <p:nvPr/>
        </p:nvSpPr>
        <p:spPr>
          <a:xfrm>
            <a:off x="1261217" y="5321321"/>
            <a:ext cx="1511361" cy="369332"/>
          </a:xfrm>
          <a:prstGeom prst="rect">
            <a:avLst/>
          </a:prstGeom>
          <a:noFill/>
        </p:spPr>
        <p:txBody>
          <a:bodyPr wrap="square" rtlCol="0">
            <a:spAutoFit/>
          </a:bodyPr>
          <a:lstStyle/>
          <a:p>
            <a:r>
              <a:rPr lang="en-US" dirty="0"/>
              <a:t>Tensile Tests</a:t>
            </a:r>
          </a:p>
        </p:txBody>
      </p:sp>
      <p:sp>
        <p:nvSpPr>
          <p:cNvPr id="17" name="TextBox 16">
            <a:extLst>
              <a:ext uri="{FF2B5EF4-FFF2-40B4-BE49-F238E27FC236}">
                <a16:creationId xmlns:a16="http://schemas.microsoft.com/office/drawing/2014/main" id="{9C36FE8C-DB2D-0912-E8D6-11DB0C0F7589}"/>
              </a:ext>
            </a:extLst>
          </p:cNvPr>
          <p:cNvSpPr txBox="1"/>
          <p:nvPr/>
        </p:nvSpPr>
        <p:spPr>
          <a:xfrm>
            <a:off x="903545" y="5767374"/>
            <a:ext cx="1458604" cy="369332"/>
          </a:xfrm>
          <a:prstGeom prst="rect">
            <a:avLst/>
          </a:prstGeom>
          <a:noFill/>
        </p:spPr>
        <p:txBody>
          <a:bodyPr wrap="none" rtlCol="0">
            <a:spAutoFit/>
          </a:bodyPr>
          <a:lstStyle/>
          <a:p>
            <a:r>
              <a:rPr lang="en-US" dirty="0"/>
              <a:t>Pull-off Tests</a:t>
            </a:r>
          </a:p>
        </p:txBody>
      </p:sp>
      <p:sp>
        <p:nvSpPr>
          <p:cNvPr id="18" name="TextBox 17">
            <a:extLst>
              <a:ext uri="{FF2B5EF4-FFF2-40B4-BE49-F238E27FC236}">
                <a16:creationId xmlns:a16="http://schemas.microsoft.com/office/drawing/2014/main" id="{14473535-B554-6CF3-BD90-9FAB795C917A}"/>
              </a:ext>
            </a:extLst>
          </p:cNvPr>
          <p:cNvSpPr txBox="1"/>
          <p:nvPr/>
        </p:nvSpPr>
        <p:spPr>
          <a:xfrm>
            <a:off x="3212343" y="5530623"/>
            <a:ext cx="1863267" cy="369332"/>
          </a:xfrm>
          <a:prstGeom prst="rect">
            <a:avLst/>
          </a:prstGeom>
          <a:noFill/>
        </p:spPr>
        <p:txBody>
          <a:bodyPr wrap="none" rtlCol="0">
            <a:spAutoFit/>
          </a:bodyPr>
          <a:lstStyle/>
          <a:p>
            <a:r>
              <a:rPr lang="en-US" dirty="0"/>
              <a:t>Nanoindentation</a:t>
            </a:r>
          </a:p>
        </p:txBody>
      </p:sp>
      <p:sp>
        <p:nvSpPr>
          <p:cNvPr id="19" name="TextBox 18">
            <a:extLst>
              <a:ext uri="{FF2B5EF4-FFF2-40B4-BE49-F238E27FC236}">
                <a16:creationId xmlns:a16="http://schemas.microsoft.com/office/drawing/2014/main" id="{AD73BE3B-F78C-46FA-E25E-FB5724ABA603}"/>
              </a:ext>
            </a:extLst>
          </p:cNvPr>
          <p:cNvSpPr txBox="1"/>
          <p:nvPr/>
        </p:nvSpPr>
        <p:spPr>
          <a:xfrm>
            <a:off x="3836970" y="5987080"/>
            <a:ext cx="1508426" cy="369332"/>
          </a:xfrm>
          <a:prstGeom prst="rect">
            <a:avLst/>
          </a:prstGeom>
          <a:noFill/>
        </p:spPr>
        <p:txBody>
          <a:bodyPr wrap="none" rtlCol="0">
            <a:spAutoFit/>
          </a:bodyPr>
          <a:lstStyle/>
          <a:p>
            <a:r>
              <a:rPr lang="en-US" dirty="0"/>
              <a:t>Scratch Tests</a:t>
            </a:r>
          </a:p>
        </p:txBody>
      </p:sp>
      <p:sp>
        <p:nvSpPr>
          <p:cNvPr id="20" name="TextBox 19">
            <a:extLst>
              <a:ext uri="{FF2B5EF4-FFF2-40B4-BE49-F238E27FC236}">
                <a16:creationId xmlns:a16="http://schemas.microsoft.com/office/drawing/2014/main" id="{A623AA23-35F4-FBB8-EB51-0588B92A9FC0}"/>
              </a:ext>
            </a:extLst>
          </p:cNvPr>
          <p:cNvSpPr txBox="1"/>
          <p:nvPr/>
        </p:nvSpPr>
        <p:spPr>
          <a:xfrm>
            <a:off x="1808595" y="6115187"/>
            <a:ext cx="1433662" cy="369332"/>
          </a:xfrm>
          <a:prstGeom prst="rect">
            <a:avLst/>
          </a:prstGeom>
          <a:noFill/>
        </p:spPr>
        <p:txBody>
          <a:bodyPr wrap="none" rtlCol="0">
            <a:spAutoFit/>
          </a:bodyPr>
          <a:lstStyle/>
          <a:p>
            <a:r>
              <a:rPr lang="en-US" dirty="0"/>
              <a:t>Ellipsometry</a:t>
            </a:r>
          </a:p>
        </p:txBody>
      </p:sp>
      <p:sp>
        <p:nvSpPr>
          <p:cNvPr id="21" name="Rectangle 20">
            <a:extLst>
              <a:ext uri="{FF2B5EF4-FFF2-40B4-BE49-F238E27FC236}">
                <a16:creationId xmlns:a16="http://schemas.microsoft.com/office/drawing/2014/main" id="{BDDC644C-2235-17E1-4656-5AB04E9A0485}"/>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6F47234-5240-1C75-51A9-BD661818EE88}"/>
              </a:ext>
            </a:extLst>
          </p:cNvPr>
          <p:cNvSpPr txBox="1"/>
          <p:nvPr/>
        </p:nvSpPr>
        <p:spPr>
          <a:xfrm>
            <a:off x="6455913" y="2283618"/>
            <a:ext cx="4123629"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Electrochemical Impedance Spectroscopy </a:t>
            </a:r>
            <a:endParaRPr lang="en-US" dirty="0"/>
          </a:p>
        </p:txBody>
      </p:sp>
      <p:sp>
        <p:nvSpPr>
          <p:cNvPr id="23" name="TextBox 22">
            <a:extLst>
              <a:ext uri="{FF2B5EF4-FFF2-40B4-BE49-F238E27FC236}">
                <a16:creationId xmlns:a16="http://schemas.microsoft.com/office/drawing/2014/main" id="{58F68927-D844-A649-8D47-ACDD8C27178D}"/>
              </a:ext>
            </a:extLst>
          </p:cNvPr>
          <p:cNvSpPr txBox="1"/>
          <p:nvPr/>
        </p:nvSpPr>
        <p:spPr>
          <a:xfrm>
            <a:off x="8566306" y="3072286"/>
            <a:ext cx="2787494"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Four-Point Probe Technique</a:t>
            </a:r>
          </a:p>
        </p:txBody>
      </p:sp>
      <p:sp>
        <p:nvSpPr>
          <p:cNvPr id="25" name="Rectangle 24">
            <a:extLst>
              <a:ext uri="{FF2B5EF4-FFF2-40B4-BE49-F238E27FC236}">
                <a16:creationId xmlns:a16="http://schemas.microsoft.com/office/drawing/2014/main" id="{0A7DA098-2A51-28EA-D352-5A20976CE8E9}"/>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1BEB54-A358-8906-D022-A6BA682FA106}"/>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FFE92E4-FF0F-090C-909C-671654178361}"/>
              </a:ext>
            </a:extLst>
          </p:cNvPr>
          <p:cNvSpPr txBox="1"/>
          <p:nvPr/>
        </p:nvSpPr>
        <p:spPr>
          <a:xfrm>
            <a:off x="6774581" y="5014649"/>
            <a:ext cx="296061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Angle Measurements</a:t>
            </a:r>
          </a:p>
        </p:txBody>
      </p:sp>
      <p:sp>
        <p:nvSpPr>
          <p:cNvPr id="28" name="TextBox 27">
            <a:extLst>
              <a:ext uri="{FF2B5EF4-FFF2-40B4-BE49-F238E27FC236}">
                <a16:creationId xmlns:a16="http://schemas.microsoft.com/office/drawing/2014/main" id="{45171AA7-7852-5C34-9EC3-4676915A6D54}"/>
              </a:ext>
            </a:extLst>
          </p:cNvPr>
          <p:cNvSpPr txBox="1"/>
          <p:nvPr/>
        </p:nvSpPr>
        <p:spPr>
          <a:xfrm>
            <a:off x="9104471" y="5457302"/>
            <a:ext cx="2399503" cy="369332"/>
          </a:xfrm>
          <a:prstGeom prst="rect">
            <a:avLst/>
          </a:prstGeom>
          <a:noFill/>
        </p:spPr>
        <p:txBody>
          <a:bodyPr wrap="none" rtlCol="0">
            <a:spAutoFit/>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Wilhelmy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Plate Method</a:t>
            </a:r>
          </a:p>
        </p:txBody>
      </p:sp>
      <p:sp>
        <p:nvSpPr>
          <p:cNvPr id="29" name="TextBox 28">
            <a:extLst>
              <a:ext uri="{FF2B5EF4-FFF2-40B4-BE49-F238E27FC236}">
                <a16:creationId xmlns:a16="http://schemas.microsoft.com/office/drawing/2014/main" id="{F9EF2C84-4134-EAC7-77AA-CA43DCFFBA50}"/>
              </a:ext>
            </a:extLst>
          </p:cNvPr>
          <p:cNvSpPr txBox="1"/>
          <p:nvPr/>
        </p:nvSpPr>
        <p:spPr>
          <a:xfrm>
            <a:off x="6549168" y="5575300"/>
            <a:ext cx="223804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Capillary Rise Method</a:t>
            </a:r>
          </a:p>
        </p:txBody>
      </p:sp>
      <p:sp>
        <p:nvSpPr>
          <p:cNvPr id="32" name="Slide Number Placeholder 31">
            <a:extLst>
              <a:ext uri="{FF2B5EF4-FFF2-40B4-BE49-F238E27FC236}">
                <a16:creationId xmlns:a16="http://schemas.microsoft.com/office/drawing/2014/main" id="{5FC55301-41D2-B51D-2427-14A185E1A2AD}"/>
              </a:ext>
            </a:extLst>
          </p:cNvPr>
          <p:cNvSpPr>
            <a:spLocks noGrp="1"/>
          </p:cNvSpPr>
          <p:nvPr>
            <p:ph type="sldNum" sz="quarter" idx="12"/>
          </p:nvPr>
        </p:nvSpPr>
        <p:spPr/>
        <p:txBody>
          <a:bodyPr/>
          <a:lstStyle/>
          <a:p>
            <a:fld id="{C1934BC5-F4F7-4358-8C2B-8BFE237F92F9}" type="slidenum">
              <a:rPr lang="en-US" smtClean="0"/>
              <a:t>138</a:t>
            </a:fld>
            <a:endParaRPr lang="en-US"/>
          </a:p>
        </p:txBody>
      </p:sp>
    </p:spTree>
    <p:extLst>
      <p:ext uri="{BB962C8B-B14F-4D97-AF65-F5344CB8AC3E}">
        <p14:creationId xmlns:p14="http://schemas.microsoft.com/office/powerpoint/2010/main" val="20951985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A079-73FB-D3F2-FDB7-201E6B3E53BA}"/>
              </a:ext>
            </a:extLst>
          </p:cNvPr>
          <p:cNvSpPr>
            <a:spLocks noGrp="1"/>
          </p:cNvSpPr>
          <p:nvPr>
            <p:ph type="title"/>
          </p:nvPr>
        </p:nvSpPr>
        <p:spPr/>
        <p:txBody>
          <a:bodyPr/>
          <a:lstStyle/>
          <a:p>
            <a:r>
              <a:rPr lang="en-US" dirty="0"/>
              <a:t>Bright-Field Microscopy</a:t>
            </a:r>
          </a:p>
        </p:txBody>
      </p:sp>
      <p:sp>
        <p:nvSpPr>
          <p:cNvPr id="3" name="Content Placeholder 2">
            <a:extLst>
              <a:ext uri="{FF2B5EF4-FFF2-40B4-BE49-F238E27FC236}">
                <a16:creationId xmlns:a16="http://schemas.microsoft.com/office/drawing/2014/main" id="{4448FA0A-C104-A4A4-5AFC-FC91D8CB9EF5}"/>
              </a:ext>
            </a:extLst>
          </p:cNvPr>
          <p:cNvSpPr>
            <a:spLocks noGrp="1"/>
          </p:cNvSpPr>
          <p:nvPr>
            <p:ph idx="1"/>
          </p:nvPr>
        </p:nvSpPr>
        <p:spPr>
          <a:xfrm>
            <a:off x="838200" y="1825625"/>
            <a:ext cx="6101615"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Bright-field microscopy is a basic optical microscopy technique where specimens are observed under white light illumination</a:t>
            </a:r>
          </a:p>
          <a:p>
            <a:pPr marL="742950" lvl="1" indent="-285750" algn="l">
              <a:buFont typeface="Arial" panose="020B0604020202020204" pitchFamily="34" charset="0"/>
              <a:buChar char="•"/>
            </a:pPr>
            <a:r>
              <a:rPr lang="en-US" b="0" i="0" dirty="0">
                <a:solidFill>
                  <a:srgbClr val="0D0D0D"/>
                </a:solidFill>
                <a:effectLst/>
                <a:latin typeface="Söhne"/>
              </a:rPr>
              <a:t>It provides contrast based on the absorption and scattering of light by the specimen, producing a dark image against a bright background</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Bright-field microscopy operates by passing light from the illumination source through the specimen</a:t>
            </a:r>
          </a:p>
          <a:p>
            <a:pPr marL="742950" lvl="1" indent="-285750" algn="l">
              <a:buFont typeface="Arial" panose="020B0604020202020204" pitchFamily="34" charset="0"/>
              <a:buChar char="•"/>
            </a:pPr>
            <a:r>
              <a:rPr lang="en-US" b="0" i="0" dirty="0">
                <a:solidFill>
                  <a:srgbClr val="0D0D0D"/>
                </a:solidFill>
                <a:effectLst/>
                <a:latin typeface="Söhne"/>
              </a:rPr>
              <a:t>The specimen absorbs or scatters some of the light, resulting in regions of varying intensity that form the image observed through the objective lens</a:t>
            </a:r>
          </a:p>
          <a:p>
            <a:endParaRPr lang="en-US" dirty="0"/>
          </a:p>
        </p:txBody>
      </p:sp>
      <p:pic>
        <p:nvPicPr>
          <p:cNvPr id="2050" name="Picture 2">
            <a:hlinkClick r:id="rId2"/>
            <a:extLst>
              <a:ext uri="{FF2B5EF4-FFF2-40B4-BE49-F238E27FC236}">
                <a16:creationId xmlns:a16="http://schemas.microsoft.com/office/drawing/2014/main" id="{1719F727-55AD-90C5-7220-26BB06B5F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285" y="1374776"/>
            <a:ext cx="4886168" cy="480218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7EE506A-AB35-913B-92BC-73F9BE63E210}"/>
              </a:ext>
            </a:extLst>
          </p:cNvPr>
          <p:cNvSpPr>
            <a:spLocks noGrp="1"/>
          </p:cNvSpPr>
          <p:nvPr>
            <p:ph type="sldNum" sz="quarter" idx="12"/>
          </p:nvPr>
        </p:nvSpPr>
        <p:spPr/>
        <p:txBody>
          <a:bodyPr/>
          <a:lstStyle/>
          <a:p>
            <a:fld id="{C1934BC5-F4F7-4358-8C2B-8BFE237F92F9}" type="slidenum">
              <a:rPr lang="en-US" smtClean="0"/>
              <a:t>139</a:t>
            </a:fld>
            <a:endParaRPr lang="en-US"/>
          </a:p>
        </p:txBody>
      </p:sp>
    </p:spTree>
    <p:extLst>
      <p:ext uri="{BB962C8B-B14F-4D97-AF65-F5344CB8AC3E}">
        <p14:creationId xmlns:p14="http://schemas.microsoft.com/office/powerpoint/2010/main" val="113071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EF01F-9956-2E47-E32D-0AE155C4A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BA044-A147-E016-702C-AD0186A2D714}"/>
              </a:ext>
            </a:extLst>
          </p:cNvPr>
          <p:cNvSpPr>
            <a:spLocks noGrp="1"/>
          </p:cNvSpPr>
          <p:nvPr>
            <p:ph type="title"/>
          </p:nvPr>
        </p:nvSpPr>
        <p:spPr/>
        <p:txBody>
          <a:bodyPr/>
          <a:lstStyle/>
          <a:p>
            <a:r>
              <a:rPr lang="en-US" dirty="0"/>
              <a:t>What’s “nano” and why is it important?</a:t>
            </a:r>
          </a:p>
        </p:txBody>
      </p:sp>
      <p:sp>
        <p:nvSpPr>
          <p:cNvPr id="3" name="Content Placeholder 2">
            <a:extLst>
              <a:ext uri="{FF2B5EF4-FFF2-40B4-BE49-F238E27FC236}">
                <a16:creationId xmlns:a16="http://schemas.microsoft.com/office/drawing/2014/main" id="{396AD499-AD8C-F893-50D7-57DBDAF3635E}"/>
              </a:ext>
            </a:extLst>
          </p:cNvPr>
          <p:cNvSpPr>
            <a:spLocks noGrp="1"/>
          </p:cNvSpPr>
          <p:nvPr>
            <p:ph idx="1"/>
          </p:nvPr>
        </p:nvSpPr>
        <p:spPr/>
        <p:txBody>
          <a:bodyPr>
            <a:normAutofit/>
          </a:bodyPr>
          <a:lstStyle/>
          <a:p>
            <a:r>
              <a:rPr lang="en-US" dirty="0"/>
              <a:t>In surface science, the term "nano" refers to structures or features existing at the nanoscale, typically ranging from 1 to 100 nanometers in size</a:t>
            </a:r>
          </a:p>
          <a:p>
            <a:r>
              <a:rPr lang="en-US" dirty="0"/>
              <a:t>At this scale, materials exhibit properties distinct from their micro/macro counterparts due to their high surface area-to-volume ratio and quantum effects, which can significantly influence their interactions with other materials</a:t>
            </a:r>
          </a:p>
          <a:p>
            <a:r>
              <a:rPr lang="en-US" dirty="0"/>
              <a:t>Due to their small size and properties, nanostructured biomaterial surfaces can play an important role in directing cellular behavior and tissue integration processes</a:t>
            </a:r>
          </a:p>
        </p:txBody>
      </p:sp>
      <p:sp>
        <p:nvSpPr>
          <p:cNvPr id="5" name="Slide Number Placeholder 4">
            <a:extLst>
              <a:ext uri="{FF2B5EF4-FFF2-40B4-BE49-F238E27FC236}">
                <a16:creationId xmlns:a16="http://schemas.microsoft.com/office/drawing/2014/main" id="{3606E209-B894-3875-D40B-A3BB15F9F5A4}"/>
              </a:ext>
            </a:extLst>
          </p:cNvPr>
          <p:cNvSpPr>
            <a:spLocks noGrp="1"/>
          </p:cNvSpPr>
          <p:nvPr>
            <p:ph type="sldNum" sz="quarter" idx="12"/>
          </p:nvPr>
        </p:nvSpPr>
        <p:spPr/>
        <p:txBody>
          <a:bodyPr/>
          <a:lstStyle/>
          <a:p>
            <a:fld id="{C1934BC5-F4F7-4358-8C2B-8BFE237F92F9}" type="slidenum">
              <a:rPr lang="en-US" smtClean="0"/>
              <a:t>14</a:t>
            </a:fld>
            <a:endParaRPr lang="en-US"/>
          </a:p>
        </p:txBody>
      </p:sp>
    </p:spTree>
    <p:extLst>
      <p:ext uri="{BB962C8B-B14F-4D97-AF65-F5344CB8AC3E}">
        <p14:creationId xmlns:p14="http://schemas.microsoft.com/office/powerpoint/2010/main" val="20353559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E293D-E845-7D42-34E0-CA1C2CE8B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2706A-B5C3-0718-0175-C96C6E57F8DB}"/>
              </a:ext>
            </a:extLst>
          </p:cNvPr>
          <p:cNvSpPr>
            <a:spLocks noGrp="1"/>
          </p:cNvSpPr>
          <p:nvPr>
            <p:ph type="title"/>
          </p:nvPr>
        </p:nvSpPr>
        <p:spPr/>
        <p:txBody>
          <a:bodyPr/>
          <a:lstStyle/>
          <a:p>
            <a:r>
              <a:rPr lang="en-US" dirty="0"/>
              <a:t>Bright-Field Microscopy</a:t>
            </a:r>
          </a:p>
        </p:txBody>
      </p:sp>
      <p:sp>
        <p:nvSpPr>
          <p:cNvPr id="3" name="Content Placeholder 2">
            <a:extLst>
              <a:ext uri="{FF2B5EF4-FFF2-40B4-BE49-F238E27FC236}">
                <a16:creationId xmlns:a16="http://schemas.microsoft.com/office/drawing/2014/main" id="{A64EE7DF-A4DC-1685-A398-9FC1FE76271C}"/>
              </a:ext>
            </a:extLst>
          </p:cNvPr>
          <p:cNvSpPr>
            <a:spLocks noGrp="1"/>
          </p:cNvSpPr>
          <p:nvPr>
            <p:ph idx="1"/>
          </p:nvPr>
        </p:nvSpPr>
        <p:spPr>
          <a:xfrm>
            <a:off x="838199" y="1825625"/>
            <a:ext cx="6140117" cy="4667250"/>
          </a:xfrm>
        </p:spPr>
        <p:txBody>
          <a:bodyPr>
            <a:normAutofit fontScale="77500" lnSpcReduction="20000"/>
          </a:bodyPr>
          <a:lstStyle/>
          <a:p>
            <a:r>
              <a:rPr lang="en-US" b="1" i="0" dirty="0">
                <a:solidFill>
                  <a:srgbClr val="0D0D0D"/>
                </a:solidFill>
                <a:effectLst/>
                <a:latin typeface="Söhne"/>
              </a:rPr>
              <a:t>Modes of Operation</a:t>
            </a:r>
            <a:r>
              <a:rPr lang="en-US" b="0" i="0" dirty="0">
                <a:solidFill>
                  <a:srgbClr val="0D0D0D"/>
                </a:solidFill>
                <a:effectLst/>
                <a:latin typeface="Söhne"/>
              </a:rPr>
              <a:t>:</a:t>
            </a:r>
          </a:p>
          <a:p>
            <a:pPr lvl="1"/>
            <a:r>
              <a:rPr lang="en-US" b="1" i="0" dirty="0">
                <a:solidFill>
                  <a:srgbClr val="0D0D0D"/>
                </a:solidFill>
                <a:effectLst/>
                <a:latin typeface="Söhne"/>
              </a:rPr>
              <a:t>Transmission Mode: </a:t>
            </a:r>
            <a:r>
              <a:rPr lang="en-US" i="0" dirty="0">
                <a:solidFill>
                  <a:srgbClr val="0D0D0D"/>
                </a:solidFill>
                <a:effectLst/>
                <a:latin typeface="Söhne"/>
              </a:rPr>
              <a:t>light passes through the specimen, and the resulting image is formed by the light that is transmitted through the sample. This mode is commonly used for observing thin, transparent specimens such as stained cells or tissue sections</a:t>
            </a:r>
          </a:p>
          <a:p>
            <a:pPr lvl="1"/>
            <a:r>
              <a:rPr lang="en-US" b="1" i="0" dirty="0">
                <a:solidFill>
                  <a:srgbClr val="0D0D0D"/>
                </a:solidFill>
                <a:effectLst/>
                <a:latin typeface="Söhne"/>
              </a:rPr>
              <a:t>Reflection Mode: </a:t>
            </a:r>
            <a:r>
              <a:rPr lang="en-US" i="0" dirty="0">
                <a:solidFill>
                  <a:srgbClr val="0D0D0D"/>
                </a:solidFill>
                <a:effectLst/>
                <a:latin typeface="Söhne"/>
              </a:rPr>
              <a:t>the specimen is illuminated from above, and the image is formed by the light that is reflected off the specimen's surface. This mode is suitable for observing opaque or reflective specimens such as metal surfaces or thick biological samples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Observation of stained or unstained biological samples such as cells, tissues, and microorganisms</a:t>
            </a:r>
          </a:p>
          <a:p>
            <a:pPr marL="742950" lvl="1" indent="-285750" algn="l">
              <a:buFont typeface="Arial" panose="020B0604020202020204" pitchFamily="34" charset="0"/>
              <a:buChar char="•"/>
            </a:pPr>
            <a:r>
              <a:rPr lang="en-US" b="0" i="0" dirty="0">
                <a:solidFill>
                  <a:srgbClr val="0D0D0D"/>
                </a:solidFill>
                <a:effectLst/>
                <a:latin typeface="Söhne"/>
              </a:rPr>
              <a:t>Examination of fixed or live specimens in various fields including microbiology, histology, and material science</a:t>
            </a:r>
          </a:p>
          <a:p>
            <a:pPr marL="742950" lvl="1" indent="-285750" algn="l">
              <a:buFont typeface="Arial" panose="020B0604020202020204" pitchFamily="34" charset="0"/>
              <a:buChar char="•"/>
            </a:pPr>
            <a:r>
              <a:rPr lang="en-US" b="0" i="0" dirty="0">
                <a:solidFill>
                  <a:srgbClr val="0D0D0D"/>
                </a:solidFill>
                <a:effectLst/>
                <a:latin typeface="Söhne"/>
              </a:rPr>
              <a:t>Basic educational and routine laboratory use for specimen visualization and analysis</a:t>
            </a:r>
          </a:p>
          <a:p>
            <a:endParaRPr lang="en-US" dirty="0"/>
          </a:p>
        </p:txBody>
      </p:sp>
      <p:pic>
        <p:nvPicPr>
          <p:cNvPr id="5" name="Picture 4" descr="A close-up of a blue and brown background&#10;&#10;Description automatically generated">
            <a:hlinkClick r:id="rId2"/>
            <a:extLst>
              <a:ext uri="{FF2B5EF4-FFF2-40B4-BE49-F238E27FC236}">
                <a16:creationId xmlns:a16="http://schemas.microsoft.com/office/drawing/2014/main" id="{D2C0F3D3-3BD2-1F16-8CEF-050D34510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945" y="4191630"/>
            <a:ext cx="5050055" cy="1953615"/>
          </a:xfrm>
          <a:prstGeom prst="rect">
            <a:avLst/>
          </a:prstGeom>
        </p:spPr>
      </p:pic>
      <p:pic>
        <p:nvPicPr>
          <p:cNvPr id="6" name="Picture 5">
            <a:hlinkClick r:id="rId4"/>
            <a:extLst>
              <a:ext uri="{FF2B5EF4-FFF2-40B4-BE49-F238E27FC236}">
                <a16:creationId xmlns:a16="http://schemas.microsoft.com/office/drawing/2014/main" id="{E5183954-8069-DC75-D73F-EF089CE5AED7}"/>
              </a:ext>
            </a:extLst>
          </p:cNvPr>
          <p:cNvPicPr>
            <a:picLocks noChangeAspect="1"/>
          </p:cNvPicPr>
          <p:nvPr/>
        </p:nvPicPr>
        <p:blipFill>
          <a:blip r:embed="rId5"/>
          <a:stretch>
            <a:fillRect/>
          </a:stretch>
        </p:blipFill>
        <p:spPr>
          <a:xfrm>
            <a:off x="7186351" y="1390650"/>
            <a:ext cx="4961242" cy="2667630"/>
          </a:xfrm>
          <a:prstGeom prst="rect">
            <a:avLst/>
          </a:prstGeom>
        </p:spPr>
      </p:pic>
      <p:sp>
        <p:nvSpPr>
          <p:cNvPr id="8" name="Slide Number Placeholder 7">
            <a:extLst>
              <a:ext uri="{FF2B5EF4-FFF2-40B4-BE49-F238E27FC236}">
                <a16:creationId xmlns:a16="http://schemas.microsoft.com/office/drawing/2014/main" id="{93247CD4-3FB7-66EE-9DF7-D9E36CB5B5B0}"/>
              </a:ext>
            </a:extLst>
          </p:cNvPr>
          <p:cNvSpPr>
            <a:spLocks noGrp="1"/>
          </p:cNvSpPr>
          <p:nvPr>
            <p:ph type="sldNum" sz="quarter" idx="12"/>
          </p:nvPr>
        </p:nvSpPr>
        <p:spPr/>
        <p:txBody>
          <a:bodyPr/>
          <a:lstStyle/>
          <a:p>
            <a:fld id="{C1934BC5-F4F7-4358-8C2B-8BFE237F92F9}" type="slidenum">
              <a:rPr lang="en-US" smtClean="0"/>
              <a:t>140</a:t>
            </a:fld>
            <a:endParaRPr lang="en-US"/>
          </a:p>
        </p:txBody>
      </p:sp>
    </p:spTree>
    <p:extLst>
      <p:ext uri="{BB962C8B-B14F-4D97-AF65-F5344CB8AC3E}">
        <p14:creationId xmlns:p14="http://schemas.microsoft.com/office/powerpoint/2010/main" val="10492857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3FD9-B9F5-DF61-26BC-0C2BB2838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1AF8F-BC3F-227E-56B9-C58430A5ACB6}"/>
              </a:ext>
            </a:extLst>
          </p:cNvPr>
          <p:cNvSpPr>
            <a:spLocks noGrp="1"/>
          </p:cNvSpPr>
          <p:nvPr>
            <p:ph type="title"/>
          </p:nvPr>
        </p:nvSpPr>
        <p:spPr/>
        <p:txBody>
          <a:bodyPr/>
          <a:lstStyle/>
          <a:p>
            <a:r>
              <a:rPr lang="en-US" dirty="0"/>
              <a:t>Bright-Field Microscopy</a:t>
            </a:r>
          </a:p>
        </p:txBody>
      </p:sp>
      <p:sp>
        <p:nvSpPr>
          <p:cNvPr id="3" name="Content Placeholder 2">
            <a:extLst>
              <a:ext uri="{FF2B5EF4-FFF2-40B4-BE49-F238E27FC236}">
                <a16:creationId xmlns:a16="http://schemas.microsoft.com/office/drawing/2014/main" id="{8EB98DD2-88A3-B80E-2C09-9FC8437508F0}"/>
              </a:ext>
            </a:extLst>
          </p:cNvPr>
          <p:cNvSpPr>
            <a:spLocks noGrp="1"/>
          </p:cNvSpPr>
          <p:nvPr>
            <p:ph idx="1"/>
          </p:nvPr>
        </p:nvSpPr>
        <p:spPr>
          <a:xfrm>
            <a:off x="838201" y="1825625"/>
            <a:ext cx="5676900" cy="4667250"/>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Simple and easy to use, requiring minimal sample preparation</a:t>
            </a:r>
          </a:p>
          <a:p>
            <a:pPr marL="742950" lvl="1" indent="-285750" algn="l">
              <a:buFont typeface="Arial" panose="020B0604020202020204" pitchFamily="34" charset="0"/>
              <a:buChar char="•"/>
            </a:pPr>
            <a:r>
              <a:rPr lang="en-US" b="0" i="0" dirty="0">
                <a:solidFill>
                  <a:srgbClr val="0D0D0D"/>
                </a:solidFill>
                <a:effectLst/>
                <a:latin typeface="Söhne"/>
              </a:rPr>
              <a:t>Wide availability and compatibility with a variety of specimens and staining techniques</a:t>
            </a:r>
          </a:p>
          <a:p>
            <a:pPr marL="742950" lvl="1" indent="-285750" algn="l">
              <a:buFont typeface="Arial" panose="020B0604020202020204" pitchFamily="34" charset="0"/>
              <a:buChar char="•"/>
            </a:pPr>
            <a:r>
              <a:rPr lang="en-US" b="0" i="0" dirty="0">
                <a:solidFill>
                  <a:srgbClr val="0D0D0D"/>
                </a:solidFill>
                <a:effectLst/>
                <a:latin typeface="Söhne"/>
              </a:rPr>
              <a:t>Provides good resolution and contrast for observation of cellular morphology and structural details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contrast and sensitivity, particularly for transparent or low-contrast specimens</a:t>
            </a:r>
          </a:p>
          <a:p>
            <a:pPr marL="742950" lvl="1" indent="-285750" algn="l">
              <a:buFont typeface="Arial" panose="020B0604020202020204" pitchFamily="34" charset="0"/>
              <a:buChar char="•"/>
            </a:pPr>
            <a:r>
              <a:rPr lang="en-US" b="0" i="0" dirty="0">
                <a:solidFill>
                  <a:srgbClr val="0D0D0D"/>
                </a:solidFill>
                <a:effectLst/>
                <a:latin typeface="Söhne"/>
              </a:rPr>
              <a:t>Cannot distinguish between different cellular components without staining</a:t>
            </a:r>
          </a:p>
          <a:p>
            <a:pPr marL="742950" lvl="1" indent="-285750" algn="l">
              <a:buFont typeface="Arial" panose="020B0604020202020204" pitchFamily="34" charset="0"/>
              <a:buChar char="•"/>
            </a:pPr>
            <a:r>
              <a:rPr lang="en-US" b="0" i="0" dirty="0">
                <a:solidFill>
                  <a:srgbClr val="0D0D0D"/>
                </a:solidFill>
                <a:effectLst/>
                <a:latin typeface="Söhne"/>
              </a:rPr>
              <a:t>Prone to artifacts such as glare, halos, and uneven illumination, which may affect image quality</a:t>
            </a:r>
          </a:p>
          <a:p>
            <a:endParaRPr lang="en-US" dirty="0"/>
          </a:p>
        </p:txBody>
      </p:sp>
      <p:pic>
        <p:nvPicPr>
          <p:cNvPr id="3074" name="Picture 2" descr="Light optical microscopy specimen preparation">
            <a:hlinkClick r:id="rId2"/>
            <a:extLst>
              <a:ext uri="{FF2B5EF4-FFF2-40B4-BE49-F238E27FC236}">
                <a16:creationId xmlns:a16="http://schemas.microsoft.com/office/drawing/2014/main" id="{7CEE4474-8395-7601-281D-9915D4DCC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7" y="1633538"/>
            <a:ext cx="5468616" cy="411002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CBDD93D-E1DE-CE2D-5FB4-EC0BBC241947}"/>
              </a:ext>
            </a:extLst>
          </p:cNvPr>
          <p:cNvSpPr>
            <a:spLocks noGrp="1"/>
          </p:cNvSpPr>
          <p:nvPr>
            <p:ph type="sldNum" sz="quarter" idx="12"/>
          </p:nvPr>
        </p:nvSpPr>
        <p:spPr/>
        <p:txBody>
          <a:bodyPr/>
          <a:lstStyle/>
          <a:p>
            <a:fld id="{C1934BC5-F4F7-4358-8C2B-8BFE237F92F9}" type="slidenum">
              <a:rPr lang="en-US" smtClean="0"/>
              <a:t>141</a:t>
            </a:fld>
            <a:endParaRPr lang="en-US"/>
          </a:p>
        </p:txBody>
      </p:sp>
    </p:spTree>
    <p:extLst>
      <p:ext uri="{BB962C8B-B14F-4D97-AF65-F5344CB8AC3E}">
        <p14:creationId xmlns:p14="http://schemas.microsoft.com/office/powerpoint/2010/main" val="42578555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5E68-FE20-4625-B261-8EAD0AEF1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C647-8A82-0C75-B10A-6AD62F9D608B}"/>
              </a:ext>
            </a:extLst>
          </p:cNvPr>
          <p:cNvSpPr>
            <a:spLocks noGrp="1"/>
          </p:cNvSpPr>
          <p:nvPr>
            <p:ph type="title"/>
          </p:nvPr>
        </p:nvSpPr>
        <p:spPr/>
        <p:txBody>
          <a:bodyPr/>
          <a:lstStyle/>
          <a:p>
            <a:r>
              <a:rPr lang="en-US" dirty="0"/>
              <a:t>Bright-Field Microscopy</a:t>
            </a:r>
          </a:p>
        </p:txBody>
      </p:sp>
      <p:sp>
        <p:nvSpPr>
          <p:cNvPr id="3" name="Content Placeholder 2">
            <a:extLst>
              <a:ext uri="{FF2B5EF4-FFF2-40B4-BE49-F238E27FC236}">
                <a16:creationId xmlns:a16="http://schemas.microsoft.com/office/drawing/2014/main" id="{6DD3688E-6458-D0E2-E263-18B6D88347B0}"/>
              </a:ext>
            </a:extLst>
          </p:cNvPr>
          <p:cNvSpPr>
            <a:spLocks noGrp="1"/>
          </p:cNvSpPr>
          <p:nvPr>
            <p:ph idx="1"/>
          </p:nvPr>
        </p:nvSpPr>
        <p:spPr/>
        <p:txBody>
          <a:bodyPr/>
          <a:lstStyle/>
          <a:p>
            <a:r>
              <a:rPr lang="en-US" b="1" dirty="0"/>
              <a:t>Further Reading:</a:t>
            </a:r>
          </a:p>
          <a:p>
            <a:pPr lvl="1"/>
            <a:r>
              <a:rPr lang="en-US" dirty="0" err="1"/>
              <a:t>Schädler</a:t>
            </a:r>
            <a:r>
              <a:rPr lang="en-US" dirty="0"/>
              <a:t>, K. (2021, September). </a:t>
            </a:r>
            <a:r>
              <a:rPr lang="en-US" b="1" dirty="0"/>
              <a:t>An introduction to the light microscope, light microscopy techniques and applications</a:t>
            </a:r>
            <a:r>
              <a:rPr lang="en-US" dirty="0"/>
              <a:t>. </a:t>
            </a:r>
            <a:r>
              <a:rPr lang="en-US" dirty="0" err="1"/>
              <a:t>TechnologyNetworks</a:t>
            </a:r>
            <a:r>
              <a:rPr lang="en-US" dirty="0"/>
              <a:t>. </a:t>
            </a:r>
            <a:r>
              <a:rPr lang="en-US" dirty="0">
                <a:hlinkClick r:id="rId2"/>
              </a:rPr>
              <a:t>https://www.technologynetworks.com/analysis/articles/an-introduction-to-the-light-microscope-light-microscopy-techniques-and-applications-351924</a:t>
            </a:r>
            <a:endParaRPr lang="en-US" dirty="0"/>
          </a:p>
          <a:p>
            <a:pPr lvl="1"/>
            <a:r>
              <a:rPr lang="en-US" dirty="0" err="1"/>
              <a:t>PhDNest</a:t>
            </a:r>
            <a:r>
              <a:rPr lang="en-US" dirty="0"/>
              <a:t>. (2021, September 28). </a:t>
            </a:r>
            <a:r>
              <a:rPr lang="en-US" b="1" dirty="0"/>
              <a:t>Bright field microscope: Definition, parts, diagram, principle, application. </a:t>
            </a:r>
            <a:r>
              <a:rPr lang="en-US" dirty="0" err="1"/>
              <a:t>PhDNest</a:t>
            </a:r>
            <a:r>
              <a:rPr lang="en-US" dirty="0"/>
              <a:t>. </a:t>
            </a:r>
            <a:r>
              <a:rPr lang="en-US" dirty="0">
                <a:hlinkClick r:id="rId3"/>
              </a:rPr>
              <a:t>https://www.phdnest.com/bright-field-microscope-definition-parts-diagram/</a:t>
            </a:r>
            <a:endParaRPr lang="en-US" dirty="0"/>
          </a:p>
          <a:p>
            <a:pPr lvl="1"/>
            <a:r>
              <a:rPr lang="en-US" dirty="0">
                <a:effectLst/>
              </a:rPr>
              <a:t>Ingle, R. (2022, October 25). </a:t>
            </a:r>
            <a:r>
              <a:rPr lang="en-US" b="1" i="1" dirty="0">
                <a:effectLst/>
              </a:rPr>
              <a:t>How does bright-field microscopy allow images to be visualized?</a:t>
            </a:r>
            <a:r>
              <a:rPr lang="en-US" b="1" dirty="0">
                <a:effectLst/>
              </a:rPr>
              <a:t> </a:t>
            </a:r>
            <a:r>
              <a:rPr lang="en-US" dirty="0" err="1">
                <a:effectLst/>
              </a:rPr>
              <a:t>AZoOptics</a:t>
            </a:r>
            <a:r>
              <a:rPr lang="en-US" dirty="0">
                <a:effectLst/>
              </a:rPr>
              <a:t>. </a:t>
            </a:r>
            <a:r>
              <a:rPr lang="en-US" dirty="0">
                <a:effectLst/>
                <a:hlinkClick r:id="rId4"/>
              </a:rPr>
              <a:t>https://www.azooptics.com/Article.aspx?ArticleID=2343</a:t>
            </a:r>
            <a:endParaRPr lang="en-US" dirty="0">
              <a:effectLst/>
            </a:endParaRPr>
          </a:p>
          <a:p>
            <a:pPr lvl="1"/>
            <a:endParaRPr lang="en-US" dirty="0"/>
          </a:p>
        </p:txBody>
      </p:sp>
      <p:sp>
        <p:nvSpPr>
          <p:cNvPr id="5" name="Slide Number Placeholder 4">
            <a:extLst>
              <a:ext uri="{FF2B5EF4-FFF2-40B4-BE49-F238E27FC236}">
                <a16:creationId xmlns:a16="http://schemas.microsoft.com/office/drawing/2014/main" id="{9B85C9F6-F517-A298-79D0-8ECB17C6EEF5}"/>
              </a:ext>
            </a:extLst>
          </p:cNvPr>
          <p:cNvSpPr>
            <a:spLocks noGrp="1"/>
          </p:cNvSpPr>
          <p:nvPr>
            <p:ph type="sldNum" sz="quarter" idx="12"/>
          </p:nvPr>
        </p:nvSpPr>
        <p:spPr/>
        <p:txBody>
          <a:bodyPr/>
          <a:lstStyle/>
          <a:p>
            <a:fld id="{C1934BC5-F4F7-4358-8C2B-8BFE237F92F9}" type="slidenum">
              <a:rPr lang="en-US" smtClean="0"/>
              <a:t>142</a:t>
            </a:fld>
            <a:endParaRPr lang="en-US"/>
          </a:p>
        </p:txBody>
      </p:sp>
    </p:spTree>
    <p:extLst>
      <p:ext uri="{BB962C8B-B14F-4D97-AF65-F5344CB8AC3E}">
        <p14:creationId xmlns:p14="http://schemas.microsoft.com/office/powerpoint/2010/main" val="12147237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E635-0482-1F25-4CCA-56333972B9D7}"/>
              </a:ext>
            </a:extLst>
          </p:cNvPr>
          <p:cNvSpPr>
            <a:spLocks noGrp="1"/>
          </p:cNvSpPr>
          <p:nvPr>
            <p:ph type="title"/>
          </p:nvPr>
        </p:nvSpPr>
        <p:spPr/>
        <p:txBody>
          <a:bodyPr/>
          <a:lstStyle/>
          <a:p>
            <a:r>
              <a:rPr lang="en-US" dirty="0"/>
              <a:t>Phase Contrast Microscopy</a:t>
            </a:r>
          </a:p>
        </p:txBody>
      </p:sp>
      <p:sp>
        <p:nvSpPr>
          <p:cNvPr id="3" name="Content Placeholder 2">
            <a:extLst>
              <a:ext uri="{FF2B5EF4-FFF2-40B4-BE49-F238E27FC236}">
                <a16:creationId xmlns:a16="http://schemas.microsoft.com/office/drawing/2014/main" id="{E521BB74-C4FE-B07C-C8D4-D56F1359A54A}"/>
              </a:ext>
            </a:extLst>
          </p:cNvPr>
          <p:cNvSpPr>
            <a:spLocks noGrp="1"/>
          </p:cNvSpPr>
          <p:nvPr>
            <p:ph idx="1"/>
          </p:nvPr>
        </p:nvSpPr>
        <p:spPr>
          <a:xfrm>
            <a:off x="838200" y="1825625"/>
            <a:ext cx="6111240"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Phase contrast microscopy is an optical microscopy technique that enhances the contrast of transparent, unstained specimens by converting phase shifts into intensity differences</a:t>
            </a:r>
          </a:p>
          <a:p>
            <a:pPr marL="742950" lvl="1" indent="-285750" algn="l">
              <a:buFont typeface="Arial" panose="020B0604020202020204" pitchFamily="34" charset="0"/>
              <a:buChar char="•"/>
            </a:pPr>
            <a:r>
              <a:rPr lang="en-US" b="0" i="0" dirty="0">
                <a:solidFill>
                  <a:srgbClr val="0D0D0D"/>
                </a:solidFill>
                <a:effectLst/>
                <a:latin typeface="Söhne"/>
              </a:rPr>
              <a:t>It allows for the visualization of transparent specimens, such as living cells, without the need for staining</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Phase contrast microscopy operates by introducing a phase shift between direct and diffracted light passing through the specimen</a:t>
            </a:r>
          </a:p>
          <a:p>
            <a:pPr marL="742950" lvl="1" indent="-285750" algn="l">
              <a:buFont typeface="Arial" panose="020B0604020202020204" pitchFamily="34" charset="0"/>
              <a:buChar char="•"/>
            </a:pPr>
            <a:r>
              <a:rPr lang="en-US" b="0" i="0" dirty="0">
                <a:solidFill>
                  <a:srgbClr val="0D0D0D"/>
                </a:solidFill>
                <a:effectLst/>
                <a:latin typeface="Söhne"/>
              </a:rPr>
              <a:t>This phase shift is converted into intensity differences by phase contrast optics, resulting in enhanced contrast in the final image</a:t>
            </a:r>
          </a:p>
        </p:txBody>
      </p:sp>
      <p:pic>
        <p:nvPicPr>
          <p:cNvPr id="4100" name="Picture 4">
            <a:hlinkClick r:id="rId2"/>
            <a:extLst>
              <a:ext uri="{FF2B5EF4-FFF2-40B4-BE49-F238E27FC236}">
                <a16:creationId xmlns:a16="http://schemas.microsoft.com/office/drawing/2014/main" id="{4DCE2927-BDBF-D9C3-5D24-ABE4572A8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099" y="1624806"/>
            <a:ext cx="4752975" cy="4752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56A75AE-9DF2-299B-EB60-00A7C0942A3F}"/>
              </a:ext>
            </a:extLst>
          </p:cNvPr>
          <p:cNvSpPr>
            <a:spLocks noGrp="1"/>
          </p:cNvSpPr>
          <p:nvPr>
            <p:ph type="sldNum" sz="quarter" idx="12"/>
          </p:nvPr>
        </p:nvSpPr>
        <p:spPr/>
        <p:txBody>
          <a:bodyPr/>
          <a:lstStyle/>
          <a:p>
            <a:fld id="{C1934BC5-F4F7-4358-8C2B-8BFE237F92F9}" type="slidenum">
              <a:rPr lang="en-US" smtClean="0"/>
              <a:t>143</a:t>
            </a:fld>
            <a:endParaRPr lang="en-US"/>
          </a:p>
        </p:txBody>
      </p:sp>
    </p:spTree>
    <p:extLst>
      <p:ext uri="{BB962C8B-B14F-4D97-AF65-F5344CB8AC3E}">
        <p14:creationId xmlns:p14="http://schemas.microsoft.com/office/powerpoint/2010/main" val="33475690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410D-F500-E659-06F6-C1881C21A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6F46E-9BE1-CDAE-9E2C-C9A45E5F080C}"/>
              </a:ext>
            </a:extLst>
          </p:cNvPr>
          <p:cNvSpPr>
            <a:spLocks noGrp="1"/>
          </p:cNvSpPr>
          <p:nvPr>
            <p:ph type="title"/>
          </p:nvPr>
        </p:nvSpPr>
        <p:spPr/>
        <p:txBody>
          <a:bodyPr/>
          <a:lstStyle/>
          <a:p>
            <a:r>
              <a:rPr lang="en-US" dirty="0"/>
              <a:t>Phase Contrast Microscopy</a:t>
            </a:r>
          </a:p>
        </p:txBody>
      </p:sp>
      <p:sp>
        <p:nvSpPr>
          <p:cNvPr id="3" name="Content Placeholder 2">
            <a:extLst>
              <a:ext uri="{FF2B5EF4-FFF2-40B4-BE49-F238E27FC236}">
                <a16:creationId xmlns:a16="http://schemas.microsoft.com/office/drawing/2014/main" id="{169DC4AE-A435-1C5E-2AFF-9F89ED130E96}"/>
              </a:ext>
            </a:extLst>
          </p:cNvPr>
          <p:cNvSpPr>
            <a:spLocks noGrp="1"/>
          </p:cNvSpPr>
          <p:nvPr>
            <p:ph idx="1"/>
          </p:nvPr>
        </p:nvSpPr>
        <p:spPr>
          <a:xfrm>
            <a:off x="838200" y="1825625"/>
            <a:ext cx="6162675"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Standard Phase Contrast</a:t>
            </a:r>
            <a:endParaRPr lang="en-US" b="1" dirty="0">
              <a:solidFill>
                <a:srgbClr val="0D0D0D"/>
              </a:solidFill>
              <a:latin typeface="Söhne"/>
            </a:endParaRPr>
          </a:p>
          <a:p>
            <a:pPr marL="1200150" lvl="2" indent="-285750"/>
            <a:r>
              <a:rPr lang="en-US" b="0" i="0" dirty="0">
                <a:solidFill>
                  <a:srgbClr val="0D0D0D"/>
                </a:solidFill>
                <a:effectLst/>
                <a:latin typeface="Söhne"/>
              </a:rPr>
              <a:t>Observes transparent specimens with enhanced contrast under bright-field illumination</a:t>
            </a:r>
          </a:p>
          <a:p>
            <a:pPr marL="742950" lvl="1" indent="-285750" algn="l">
              <a:buFont typeface="Arial" panose="020B0604020202020204" pitchFamily="34" charset="0"/>
              <a:buChar char="•"/>
            </a:pPr>
            <a:r>
              <a:rPr lang="en-US" b="1" dirty="0">
                <a:solidFill>
                  <a:srgbClr val="0D0D0D"/>
                </a:solidFill>
                <a:effectLst/>
                <a:latin typeface="Söhne"/>
              </a:rPr>
              <a:t>Dark-field Phase Contrast</a:t>
            </a:r>
            <a:endParaRPr lang="en-US" b="1" dirty="0">
              <a:solidFill>
                <a:srgbClr val="0D0D0D"/>
              </a:solidFill>
              <a:latin typeface="Söhne"/>
            </a:endParaRPr>
          </a:p>
          <a:p>
            <a:pPr marL="1200150" lvl="2" indent="-285750"/>
            <a:r>
              <a:rPr lang="en-US" b="0" i="0" dirty="0">
                <a:solidFill>
                  <a:srgbClr val="0D0D0D"/>
                </a:solidFill>
                <a:effectLst/>
                <a:latin typeface="Söhne"/>
              </a:rPr>
              <a:t>Illuminates the specimen with oblique or annular light to further increase contrast and reveal fine details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Live cell imaging and observation of dynamic processes in cell culture, microbiology, and developmental biology</a:t>
            </a:r>
          </a:p>
          <a:p>
            <a:pPr marL="742950" lvl="1" indent="-285750" algn="l">
              <a:buFont typeface="Arial" panose="020B0604020202020204" pitchFamily="34" charset="0"/>
              <a:buChar char="•"/>
            </a:pPr>
            <a:r>
              <a:rPr lang="en-US" b="0" i="0" dirty="0">
                <a:solidFill>
                  <a:srgbClr val="0D0D0D"/>
                </a:solidFill>
                <a:effectLst/>
                <a:latin typeface="Söhne"/>
              </a:rPr>
              <a:t>Examination of unstained biological specimens such as cells, tissues, and microorganisms with minimal sample preparation</a:t>
            </a:r>
          </a:p>
          <a:p>
            <a:pPr marL="742950" lvl="1" indent="-285750" algn="l">
              <a:buFont typeface="Arial" panose="020B0604020202020204" pitchFamily="34" charset="0"/>
              <a:buChar char="•"/>
            </a:pPr>
            <a:r>
              <a:rPr lang="en-US" b="0" i="0" dirty="0">
                <a:solidFill>
                  <a:srgbClr val="0D0D0D"/>
                </a:solidFill>
                <a:effectLst/>
                <a:latin typeface="Söhne"/>
              </a:rPr>
              <a:t>Education and research in biological sciences, particularly for studying cellular morphology and behavior in vitro</a:t>
            </a:r>
          </a:p>
        </p:txBody>
      </p:sp>
      <p:pic>
        <p:nvPicPr>
          <p:cNvPr id="5122" name="Picture 2" descr="Real-time brightfield, darkfield, and phase contrast imaging in a  light-emitting diode array microscope">
            <a:hlinkClick r:id="rId2"/>
            <a:extLst>
              <a:ext uri="{FF2B5EF4-FFF2-40B4-BE49-F238E27FC236}">
                <a16:creationId xmlns:a16="http://schemas.microsoft.com/office/drawing/2014/main" id="{9A1C073E-6D99-114E-DA5F-1CB1E8A61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1619919"/>
            <a:ext cx="4962525" cy="43903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458F2CD-AE9E-8D33-2CD0-E5DC0E02BFF1}"/>
              </a:ext>
            </a:extLst>
          </p:cNvPr>
          <p:cNvSpPr>
            <a:spLocks noGrp="1"/>
          </p:cNvSpPr>
          <p:nvPr>
            <p:ph type="sldNum" sz="quarter" idx="12"/>
          </p:nvPr>
        </p:nvSpPr>
        <p:spPr/>
        <p:txBody>
          <a:bodyPr/>
          <a:lstStyle/>
          <a:p>
            <a:fld id="{C1934BC5-F4F7-4358-8C2B-8BFE237F92F9}" type="slidenum">
              <a:rPr lang="en-US" smtClean="0"/>
              <a:t>144</a:t>
            </a:fld>
            <a:endParaRPr lang="en-US"/>
          </a:p>
        </p:txBody>
      </p:sp>
    </p:spTree>
    <p:extLst>
      <p:ext uri="{BB962C8B-B14F-4D97-AF65-F5344CB8AC3E}">
        <p14:creationId xmlns:p14="http://schemas.microsoft.com/office/powerpoint/2010/main" val="4789349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04BB-1003-D1EF-6056-1A4D583A3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7CE65-958E-1DE4-D946-B4C634855230}"/>
              </a:ext>
            </a:extLst>
          </p:cNvPr>
          <p:cNvSpPr>
            <a:spLocks noGrp="1"/>
          </p:cNvSpPr>
          <p:nvPr>
            <p:ph type="title"/>
          </p:nvPr>
        </p:nvSpPr>
        <p:spPr/>
        <p:txBody>
          <a:bodyPr/>
          <a:lstStyle/>
          <a:p>
            <a:r>
              <a:rPr lang="en-US" dirty="0"/>
              <a:t>Phase Contrast Microscopy</a:t>
            </a:r>
          </a:p>
        </p:txBody>
      </p:sp>
      <p:sp>
        <p:nvSpPr>
          <p:cNvPr id="3" name="Content Placeholder 2">
            <a:extLst>
              <a:ext uri="{FF2B5EF4-FFF2-40B4-BE49-F238E27FC236}">
                <a16:creationId xmlns:a16="http://schemas.microsoft.com/office/drawing/2014/main" id="{DCAE493C-7E6B-ACCA-3395-BAFFA2E6473E}"/>
              </a:ext>
            </a:extLst>
          </p:cNvPr>
          <p:cNvSpPr>
            <a:spLocks noGrp="1"/>
          </p:cNvSpPr>
          <p:nvPr>
            <p:ph idx="1"/>
          </p:nvPr>
        </p:nvSpPr>
        <p:spPr>
          <a:xfrm>
            <a:off x="838200" y="1825625"/>
            <a:ext cx="6226743"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Enhances contrast and visibility of transparent specimens without the need for staining or labeling</a:t>
            </a:r>
          </a:p>
          <a:p>
            <a:pPr marL="742950" lvl="1" indent="-285750" algn="l">
              <a:buFont typeface="Arial" panose="020B0604020202020204" pitchFamily="34" charset="0"/>
              <a:buChar char="•"/>
            </a:pPr>
            <a:r>
              <a:rPr lang="en-US" b="0" i="0" dirty="0">
                <a:solidFill>
                  <a:srgbClr val="0D0D0D"/>
                </a:solidFill>
                <a:effectLst/>
                <a:latin typeface="Söhne"/>
              </a:rPr>
              <a:t>Enables real-time observation of live cells and dynamic biological processes</a:t>
            </a:r>
          </a:p>
          <a:p>
            <a:pPr marL="742950" lvl="1" indent="-285750" algn="l">
              <a:buFont typeface="Arial" panose="020B0604020202020204" pitchFamily="34" charset="0"/>
              <a:buChar char="•"/>
            </a:pPr>
            <a:r>
              <a:rPr lang="en-US" b="0" i="0" dirty="0">
                <a:solidFill>
                  <a:srgbClr val="0D0D0D"/>
                </a:solidFill>
                <a:effectLst/>
                <a:latin typeface="Söhne"/>
              </a:rPr>
              <a:t>Compatible with standard bright-field microscopy setups, making it accessible and easy to use</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resolution compared to fluorescence microscopy techniques for visualizing specific cellular components or molecules</a:t>
            </a:r>
          </a:p>
          <a:p>
            <a:pPr marL="742950" lvl="1" indent="-285750" algn="l">
              <a:buFont typeface="Arial" panose="020B0604020202020204" pitchFamily="34" charset="0"/>
              <a:buChar char="•"/>
            </a:pPr>
            <a:r>
              <a:rPr lang="en-US" b="0" i="0" dirty="0">
                <a:solidFill>
                  <a:srgbClr val="0D0D0D"/>
                </a:solidFill>
                <a:effectLst/>
                <a:latin typeface="Söhne"/>
              </a:rPr>
              <a:t>Prone to optical artifacts such as halos and glare, which may affect image quality and interpretation</a:t>
            </a:r>
          </a:p>
          <a:p>
            <a:pPr marL="742950" lvl="1" indent="-285750" algn="l">
              <a:buFont typeface="Arial" panose="020B0604020202020204" pitchFamily="34" charset="0"/>
              <a:buChar char="•"/>
            </a:pPr>
            <a:r>
              <a:rPr lang="en-US" b="0" i="0" dirty="0">
                <a:solidFill>
                  <a:srgbClr val="0D0D0D"/>
                </a:solidFill>
                <a:effectLst/>
                <a:latin typeface="Söhne"/>
              </a:rPr>
              <a:t>Less effective for specimens with thick or uneven regions, where phase contrast may be less pronounced</a:t>
            </a:r>
          </a:p>
        </p:txBody>
      </p:sp>
      <p:pic>
        <p:nvPicPr>
          <p:cNvPr id="4" name="Picture 3">
            <a:hlinkClick r:id="rId3"/>
            <a:extLst>
              <a:ext uri="{FF2B5EF4-FFF2-40B4-BE49-F238E27FC236}">
                <a16:creationId xmlns:a16="http://schemas.microsoft.com/office/drawing/2014/main" id="{234FA9E3-6F0C-1ACC-1984-4B4F834D5AC7}"/>
              </a:ext>
            </a:extLst>
          </p:cNvPr>
          <p:cNvPicPr>
            <a:picLocks noChangeAspect="1"/>
          </p:cNvPicPr>
          <p:nvPr/>
        </p:nvPicPr>
        <p:blipFill>
          <a:blip r:embed="rId4"/>
          <a:stretch>
            <a:fillRect/>
          </a:stretch>
        </p:blipFill>
        <p:spPr>
          <a:xfrm>
            <a:off x="6981865" y="2085974"/>
            <a:ext cx="5105359" cy="3405187"/>
          </a:xfrm>
          <a:prstGeom prst="rect">
            <a:avLst/>
          </a:prstGeom>
        </p:spPr>
      </p:pic>
      <p:sp>
        <p:nvSpPr>
          <p:cNvPr id="6" name="Slide Number Placeholder 5">
            <a:extLst>
              <a:ext uri="{FF2B5EF4-FFF2-40B4-BE49-F238E27FC236}">
                <a16:creationId xmlns:a16="http://schemas.microsoft.com/office/drawing/2014/main" id="{09E4043C-7AA3-D819-99E3-01C90EC31837}"/>
              </a:ext>
            </a:extLst>
          </p:cNvPr>
          <p:cNvSpPr>
            <a:spLocks noGrp="1"/>
          </p:cNvSpPr>
          <p:nvPr>
            <p:ph type="sldNum" sz="quarter" idx="12"/>
          </p:nvPr>
        </p:nvSpPr>
        <p:spPr/>
        <p:txBody>
          <a:bodyPr/>
          <a:lstStyle/>
          <a:p>
            <a:fld id="{C1934BC5-F4F7-4358-8C2B-8BFE237F92F9}" type="slidenum">
              <a:rPr lang="en-US" smtClean="0"/>
              <a:t>145</a:t>
            </a:fld>
            <a:endParaRPr lang="en-US"/>
          </a:p>
        </p:txBody>
      </p:sp>
    </p:spTree>
    <p:extLst>
      <p:ext uri="{BB962C8B-B14F-4D97-AF65-F5344CB8AC3E}">
        <p14:creationId xmlns:p14="http://schemas.microsoft.com/office/powerpoint/2010/main" val="7774932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5808-AE9B-9238-33B8-2E3E6784F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74EC5-5C71-F6B1-6A11-5EDD85A8BE5C}"/>
              </a:ext>
            </a:extLst>
          </p:cNvPr>
          <p:cNvSpPr>
            <a:spLocks noGrp="1"/>
          </p:cNvSpPr>
          <p:nvPr>
            <p:ph type="title"/>
          </p:nvPr>
        </p:nvSpPr>
        <p:spPr/>
        <p:txBody>
          <a:bodyPr/>
          <a:lstStyle/>
          <a:p>
            <a:r>
              <a:rPr lang="en-US" dirty="0"/>
              <a:t>Phase Contrast Microscopy</a:t>
            </a:r>
          </a:p>
        </p:txBody>
      </p:sp>
      <p:sp>
        <p:nvSpPr>
          <p:cNvPr id="3" name="Content Placeholder 2">
            <a:extLst>
              <a:ext uri="{FF2B5EF4-FFF2-40B4-BE49-F238E27FC236}">
                <a16:creationId xmlns:a16="http://schemas.microsoft.com/office/drawing/2014/main" id="{1687B604-2936-A17E-48FA-877F01874CE8}"/>
              </a:ext>
            </a:extLst>
          </p:cNvPr>
          <p:cNvSpPr>
            <a:spLocks noGrp="1"/>
          </p:cNvSpPr>
          <p:nvPr>
            <p:ph idx="1"/>
          </p:nvPr>
        </p:nvSpPr>
        <p:spPr/>
        <p:txBody>
          <a:bodyPr>
            <a:normAutofit fontScale="92500" lnSpcReduction="20000"/>
          </a:bodyPr>
          <a:lstStyle/>
          <a:p>
            <a:r>
              <a:rPr lang="en-US" b="1" dirty="0"/>
              <a:t>Further Reading:</a:t>
            </a:r>
          </a:p>
          <a:p>
            <a:pPr lvl="1"/>
            <a:r>
              <a:rPr lang="en-US" dirty="0"/>
              <a:t>Murphy, D. B., Oldfield, R., Schwartz, S., &amp; Davidson, M. W. (n.d.). </a:t>
            </a:r>
            <a:r>
              <a:rPr lang="en-US" b="1" dirty="0"/>
              <a:t>Introduction to phase contrast microscopy.</a:t>
            </a:r>
            <a:r>
              <a:rPr lang="en-US" dirty="0"/>
              <a:t> Nikon’s </a:t>
            </a:r>
            <a:r>
              <a:rPr lang="en-US" dirty="0" err="1"/>
              <a:t>MicroscopyU</a:t>
            </a:r>
            <a:r>
              <a:rPr lang="en-US" dirty="0"/>
              <a:t>. </a:t>
            </a:r>
            <a:r>
              <a:rPr lang="en-US" dirty="0">
                <a:hlinkClick r:id="rId2"/>
              </a:rPr>
              <a:t>https://www.microscopyu.com/techniques/phase-contrast/introduction-to-phase-contrast-microscopy</a:t>
            </a:r>
            <a:endParaRPr lang="en-US" dirty="0"/>
          </a:p>
          <a:p>
            <a:pPr lvl="1"/>
            <a:r>
              <a:rPr lang="en-US" dirty="0">
                <a:effectLst/>
              </a:rPr>
              <a:t>Abramowitz, M., &amp; Davidson, M. W. (n.d.). </a:t>
            </a:r>
            <a:r>
              <a:rPr lang="en-US" b="1" dirty="0">
                <a:effectLst/>
              </a:rPr>
              <a:t>Introduction to phase contrast.</a:t>
            </a:r>
            <a:r>
              <a:rPr lang="en-US" dirty="0">
                <a:effectLst/>
              </a:rPr>
              <a:t> Olympus LS. </a:t>
            </a:r>
            <a:r>
              <a:rPr lang="en-US" dirty="0">
                <a:effectLst/>
                <a:hlinkClick r:id="rId3"/>
              </a:rPr>
              <a:t>https://www.olympus-lifescience.com/en/microscope-resource/primer/techniques/phasecontrast/phase/</a:t>
            </a:r>
            <a:endParaRPr lang="en-US" dirty="0">
              <a:effectLst/>
            </a:endParaRPr>
          </a:p>
          <a:p>
            <a:pPr lvl="1"/>
            <a:r>
              <a:rPr lang="en-US" dirty="0">
                <a:effectLst/>
              </a:rPr>
              <a:t>Teledyne Photometrics. (2020, March 23). </a:t>
            </a:r>
            <a:r>
              <a:rPr lang="en-US" b="1" dirty="0">
                <a:effectLst/>
              </a:rPr>
              <a:t>It’s not just a phase – learn more about phase-contrast microscopy. </a:t>
            </a:r>
            <a:r>
              <a:rPr lang="en-US" dirty="0">
                <a:effectLst/>
                <a:hlinkClick r:id="rId4"/>
              </a:rPr>
              <a:t>https://www.photometrics.com/learn/microscopy-basics/phase-contrast-microscopy</a:t>
            </a:r>
            <a:endParaRPr lang="en-US" dirty="0">
              <a:effectLst/>
            </a:endParaRPr>
          </a:p>
          <a:p>
            <a:pPr lvl="1"/>
            <a:r>
              <a:rPr lang="en-US" dirty="0">
                <a:effectLst/>
              </a:rPr>
              <a:t>Sanderson, J. B. (2001). </a:t>
            </a:r>
            <a:r>
              <a:rPr lang="en-US" b="1" dirty="0">
                <a:effectLst/>
              </a:rPr>
              <a:t>Phase contrast microscopy.</a:t>
            </a:r>
            <a:r>
              <a:rPr lang="en-US" dirty="0">
                <a:effectLst/>
              </a:rPr>
              <a:t> Encyclopedia of Life Sciences. </a:t>
            </a:r>
            <a:r>
              <a:rPr lang="en-US" dirty="0">
                <a:effectLst/>
                <a:hlinkClick r:id="rId5"/>
              </a:rPr>
              <a:t>https://www.researchgate.net/publication/229834793_Phase_Contrast_Microscopy</a:t>
            </a:r>
            <a:endParaRPr lang="en-US" dirty="0">
              <a:effectLst/>
            </a:endParaRPr>
          </a:p>
          <a:p>
            <a:pPr lvl="1"/>
            <a:r>
              <a:rPr lang="en-US" dirty="0" err="1">
                <a:effectLst/>
              </a:rPr>
              <a:t>Zabler</a:t>
            </a:r>
            <a:r>
              <a:rPr lang="en-US" dirty="0">
                <a:effectLst/>
              </a:rPr>
              <a:t>, S. (2018). </a:t>
            </a:r>
            <a:r>
              <a:rPr lang="en-US" b="1" dirty="0">
                <a:effectLst/>
              </a:rPr>
              <a:t>Phase-contrast and dark-field imaging.</a:t>
            </a:r>
            <a:r>
              <a:rPr lang="en-US" dirty="0">
                <a:effectLst/>
              </a:rPr>
              <a:t> </a:t>
            </a:r>
            <a:r>
              <a:rPr lang="en-US" i="1" dirty="0">
                <a:effectLst/>
              </a:rPr>
              <a:t>Journal of Imaging</a:t>
            </a:r>
            <a:r>
              <a:rPr lang="en-US" dirty="0">
                <a:effectLst/>
              </a:rPr>
              <a:t>, </a:t>
            </a:r>
            <a:r>
              <a:rPr lang="en-US" i="1" dirty="0">
                <a:effectLst/>
              </a:rPr>
              <a:t>4</a:t>
            </a:r>
            <a:r>
              <a:rPr lang="en-US" dirty="0">
                <a:effectLst/>
              </a:rPr>
              <a:t>(10), 113. </a:t>
            </a:r>
            <a:r>
              <a:rPr lang="en-US" dirty="0">
                <a:effectLst/>
                <a:hlinkClick r:id="rId6"/>
              </a:rPr>
              <a:t>https://doi.org/10.3390/jimaging4100113</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BA5E143A-6F5A-9A43-FE24-E46DFD2B5BB1}"/>
              </a:ext>
            </a:extLst>
          </p:cNvPr>
          <p:cNvSpPr>
            <a:spLocks noGrp="1"/>
          </p:cNvSpPr>
          <p:nvPr>
            <p:ph type="sldNum" sz="quarter" idx="12"/>
          </p:nvPr>
        </p:nvSpPr>
        <p:spPr/>
        <p:txBody>
          <a:bodyPr/>
          <a:lstStyle/>
          <a:p>
            <a:fld id="{C1934BC5-F4F7-4358-8C2B-8BFE237F92F9}" type="slidenum">
              <a:rPr lang="en-US" smtClean="0"/>
              <a:t>146</a:t>
            </a:fld>
            <a:endParaRPr lang="en-US"/>
          </a:p>
        </p:txBody>
      </p:sp>
    </p:spTree>
    <p:extLst>
      <p:ext uri="{BB962C8B-B14F-4D97-AF65-F5344CB8AC3E}">
        <p14:creationId xmlns:p14="http://schemas.microsoft.com/office/powerpoint/2010/main" val="14355604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04F6-87D7-7F22-9003-90311D9307A9}"/>
              </a:ext>
            </a:extLst>
          </p:cNvPr>
          <p:cNvSpPr>
            <a:spLocks noGrp="1"/>
          </p:cNvSpPr>
          <p:nvPr>
            <p:ph type="title"/>
          </p:nvPr>
        </p:nvSpPr>
        <p:spPr/>
        <p:txBody>
          <a:bodyPr/>
          <a:lstStyle/>
          <a:p>
            <a:r>
              <a:rPr lang="lv-LV" dirty="0"/>
              <a:t>Fluorescence </a:t>
            </a:r>
            <a:r>
              <a:rPr lang="en-US" dirty="0"/>
              <a:t>Microscopy</a:t>
            </a:r>
          </a:p>
        </p:txBody>
      </p:sp>
      <p:sp>
        <p:nvSpPr>
          <p:cNvPr id="3" name="Content Placeholder 2">
            <a:extLst>
              <a:ext uri="{FF2B5EF4-FFF2-40B4-BE49-F238E27FC236}">
                <a16:creationId xmlns:a16="http://schemas.microsoft.com/office/drawing/2014/main" id="{3230C8DA-CFFF-3BA5-5D00-AB0D3C743C96}"/>
              </a:ext>
            </a:extLst>
          </p:cNvPr>
          <p:cNvSpPr>
            <a:spLocks noGrp="1"/>
          </p:cNvSpPr>
          <p:nvPr>
            <p:ph idx="1"/>
          </p:nvPr>
        </p:nvSpPr>
        <p:spPr>
          <a:xfrm>
            <a:off x="838200" y="1825625"/>
            <a:ext cx="6284495"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Fluorescence microscopy is a technique used to visualize fluorescently labeled specimens by exciting them with specific wavelengths of light and capturing emitted fluorescence</a:t>
            </a:r>
          </a:p>
          <a:p>
            <a:pPr marL="742950" lvl="1" indent="-285750" algn="l">
              <a:buFont typeface="Arial" panose="020B0604020202020204" pitchFamily="34" charset="0"/>
              <a:buChar char="•"/>
            </a:pPr>
            <a:r>
              <a:rPr lang="en-US" b="0" i="0" dirty="0">
                <a:solidFill>
                  <a:srgbClr val="0D0D0D"/>
                </a:solidFill>
                <a:effectLst/>
                <a:latin typeface="Söhne"/>
              </a:rPr>
              <a:t>It allows for high-resolution imaging of biological samples and fluorescently labeled molecules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Fluorescence microscopy operates by illuminating the sample with light of a specific wavelength, known as the excitation wavelength, which excites fluorescent molecules in the sample</a:t>
            </a:r>
          </a:p>
          <a:p>
            <a:pPr marL="742950" lvl="1" indent="-285750" algn="l">
              <a:buFont typeface="Arial" panose="020B0604020202020204" pitchFamily="34" charset="0"/>
              <a:buChar char="•"/>
            </a:pPr>
            <a:r>
              <a:rPr lang="en-US" b="0" i="0" dirty="0">
                <a:solidFill>
                  <a:srgbClr val="0D0D0D"/>
                </a:solidFill>
                <a:effectLst/>
                <a:latin typeface="Söhne"/>
              </a:rPr>
              <a:t>These molecules then emit light at longer wavelengths, known as the emission wavelength, which is captured by the microscope to generate an image</a:t>
            </a:r>
          </a:p>
          <a:p>
            <a:endParaRPr lang="en-US" dirty="0"/>
          </a:p>
        </p:txBody>
      </p:sp>
      <p:pic>
        <p:nvPicPr>
          <p:cNvPr id="4" name="Picture 3">
            <a:hlinkClick r:id="rId2"/>
            <a:extLst>
              <a:ext uri="{FF2B5EF4-FFF2-40B4-BE49-F238E27FC236}">
                <a16:creationId xmlns:a16="http://schemas.microsoft.com/office/drawing/2014/main" id="{636FE0B2-F2EC-EA19-7A1B-FD534D21E355}"/>
              </a:ext>
            </a:extLst>
          </p:cNvPr>
          <p:cNvPicPr>
            <a:picLocks noChangeAspect="1"/>
          </p:cNvPicPr>
          <p:nvPr/>
        </p:nvPicPr>
        <p:blipFill>
          <a:blip r:embed="rId3"/>
          <a:stretch>
            <a:fillRect/>
          </a:stretch>
        </p:blipFill>
        <p:spPr>
          <a:xfrm>
            <a:off x="7334249" y="1779163"/>
            <a:ext cx="4817645" cy="3750099"/>
          </a:xfrm>
          <a:prstGeom prst="rect">
            <a:avLst/>
          </a:prstGeom>
        </p:spPr>
      </p:pic>
      <p:sp>
        <p:nvSpPr>
          <p:cNvPr id="6" name="Slide Number Placeholder 5">
            <a:extLst>
              <a:ext uri="{FF2B5EF4-FFF2-40B4-BE49-F238E27FC236}">
                <a16:creationId xmlns:a16="http://schemas.microsoft.com/office/drawing/2014/main" id="{2015811D-8D20-5FC1-746D-37F60373BB00}"/>
              </a:ext>
            </a:extLst>
          </p:cNvPr>
          <p:cNvSpPr>
            <a:spLocks noGrp="1"/>
          </p:cNvSpPr>
          <p:nvPr>
            <p:ph type="sldNum" sz="quarter" idx="12"/>
          </p:nvPr>
        </p:nvSpPr>
        <p:spPr/>
        <p:txBody>
          <a:bodyPr/>
          <a:lstStyle/>
          <a:p>
            <a:fld id="{C1934BC5-F4F7-4358-8C2B-8BFE237F92F9}" type="slidenum">
              <a:rPr lang="en-US" smtClean="0"/>
              <a:t>147</a:t>
            </a:fld>
            <a:endParaRPr lang="en-US"/>
          </a:p>
        </p:txBody>
      </p:sp>
    </p:spTree>
    <p:extLst>
      <p:ext uri="{BB962C8B-B14F-4D97-AF65-F5344CB8AC3E}">
        <p14:creationId xmlns:p14="http://schemas.microsoft.com/office/powerpoint/2010/main" val="5977054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85FC-EFE2-519A-22E1-D0474E424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64A52-4743-89DD-5C35-B797FAEDFBDC}"/>
              </a:ext>
            </a:extLst>
          </p:cNvPr>
          <p:cNvSpPr>
            <a:spLocks noGrp="1"/>
          </p:cNvSpPr>
          <p:nvPr>
            <p:ph type="title"/>
          </p:nvPr>
        </p:nvSpPr>
        <p:spPr/>
        <p:txBody>
          <a:bodyPr/>
          <a:lstStyle/>
          <a:p>
            <a:r>
              <a:rPr lang="lv-LV" dirty="0"/>
              <a:t>Fluorescence </a:t>
            </a:r>
            <a:r>
              <a:rPr lang="en-US" dirty="0"/>
              <a:t>Microscopy</a:t>
            </a:r>
          </a:p>
        </p:txBody>
      </p:sp>
      <p:sp>
        <p:nvSpPr>
          <p:cNvPr id="3" name="Content Placeholder 2">
            <a:extLst>
              <a:ext uri="{FF2B5EF4-FFF2-40B4-BE49-F238E27FC236}">
                <a16:creationId xmlns:a16="http://schemas.microsoft.com/office/drawing/2014/main" id="{3D493F59-524A-6895-165A-8D94FC59EEEE}"/>
              </a:ext>
            </a:extLst>
          </p:cNvPr>
          <p:cNvSpPr>
            <a:spLocks noGrp="1"/>
          </p:cNvSpPr>
          <p:nvPr>
            <p:ph idx="1"/>
          </p:nvPr>
        </p:nvSpPr>
        <p:spPr>
          <a:xfrm>
            <a:off x="838200" y="1825625"/>
            <a:ext cx="6236368" cy="4351338"/>
          </a:xfrm>
        </p:spPr>
        <p:txBody>
          <a:bodyPr>
            <a:normAutofit/>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Visualization of cellular structures, organelles, and molecular interactions in biology and biomedical research</a:t>
            </a:r>
          </a:p>
          <a:p>
            <a:pPr marL="742950" lvl="1" indent="-285750" algn="l">
              <a:buFont typeface="Arial" panose="020B0604020202020204" pitchFamily="34" charset="0"/>
              <a:buChar char="•"/>
            </a:pPr>
            <a:r>
              <a:rPr lang="en-US" b="0" i="0" dirty="0">
                <a:solidFill>
                  <a:srgbClr val="0D0D0D"/>
                </a:solidFill>
                <a:effectLst/>
                <a:latin typeface="Söhne"/>
              </a:rPr>
              <a:t>Tracking and quantification of fluorescently labeled molecules in live cells and tissues</a:t>
            </a:r>
          </a:p>
          <a:p>
            <a:pPr marL="742950" lvl="1" indent="-285750" algn="l">
              <a:buFont typeface="Arial" panose="020B0604020202020204" pitchFamily="34" charset="0"/>
              <a:buChar char="•"/>
            </a:pPr>
            <a:r>
              <a:rPr lang="en-US" b="0" i="0" dirty="0">
                <a:solidFill>
                  <a:srgbClr val="0D0D0D"/>
                </a:solidFill>
                <a:effectLst/>
                <a:latin typeface="Söhne"/>
              </a:rPr>
              <a:t>Fluorescence imaging in neuroscience, immunology, oncology, and developmental biology for understanding disease mechanisms and cellular processes</a:t>
            </a:r>
          </a:p>
          <a:p>
            <a:endParaRPr lang="en-US" dirty="0"/>
          </a:p>
        </p:txBody>
      </p:sp>
      <p:pic>
        <p:nvPicPr>
          <p:cNvPr id="4" name="Picture 3">
            <a:hlinkClick r:id="rId2"/>
            <a:extLst>
              <a:ext uri="{FF2B5EF4-FFF2-40B4-BE49-F238E27FC236}">
                <a16:creationId xmlns:a16="http://schemas.microsoft.com/office/drawing/2014/main" id="{216FC46A-6342-3A47-FD70-51E5ADF47EF3}"/>
              </a:ext>
            </a:extLst>
          </p:cNvPr>
          <p:cNvPicPr>
            <a:picLocks noChangeAspect="1"/>
          </p:cNvPicPr>
          <p:nvPr/>
        </p:nvPicPr>
        <p:blipFill>
          <a:blip r:embed="rId3"/>
          <a:stretch>
            <a:fillRect/>
          </a:stretch>
        </p:blipFill>
        <p:spPr>
          <a:xfrm>
            <a:off x="7074568" y="1933575"/>
            <a:ext cx="5102379" cy="3619500"/>
          </a:xfrm>
          <a:prstGeom prst="rect">
            <a:avLst/>
          </a:prstGeom>
        </p:spPr>
      </p:pic>
      <p:sp>
        <p:nvSpPr>
          <p:cNvPr id="6" name="Slide Number Placeholder 5">
            <a:extLst>
              <a:ext uri="{FF2B5EF4-FFF2-40B4-BE49-F238E27FC236}">
                <a16:creationId xmlns:a16="http://schemas.microsoft.com/office/drawing/2014/main" id="{9D1839EA-D1C6-E9C2-747C-69378D671C1F}"/>
              </a:ext>
            </a:extLst>
          </p:cNvPr>
          <p:cNvSpPr>
            <a:spLocks noGrp="1"/>
          </p:cNvSpPr>
          <p:nvPr>
            <p:ph type="sldNum" sz="quarter" idx="12"/>
          </p:nvPr>
        </p:nvSpPr>
        <p:spPr/>
        <p:txBody>
          <a:bodyPr/>
          <a:lstStyle/>
          <a:p>
            <a:fld id="{C1934BC5-F4F7-4358-8C2B-8BFE237F92F9}" type="slidenum">
              <a:rPr lang="en-US" smtClean="0"/>
              <a:t>148</a:t>
            </a:fld>
            <a:endParaRPr lang="en-US"/>
          </a:p>
        </p:txBody>
      </p:sp>
    </p:spTree>
    <p:extLst>
      <p:ext uri="{BB962C8B-B14F-4D97-AF65-F5344CB8AC3E}">
        <p14:creationId xmlns:p14="http://schemas.microsoft.com/office/powerpoint/2010/main" val="26276690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D9E4-ECE0-9963-878A-491437CF8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65E11-4C71-3397-A05B-9542E5ABF4A9}"/>
              </a:ext>
            </a:extLst>
          </p:cNvPr>
          <p:cNvSpPr>
            <a:spLocks noGrp="1"/>
          </p:cNvSpPr>
          <p:nvPr>
            <p:ph type="title"/>
          </p:nvPr>
        </p:nvSpPr>
        <p:spPr/>
        <p:txBody>
          <a:bodyPr/>
          <a:lstStyle/>
          <a:p>
            <a:r>
              <a:rPr lang="lv-LV" dirty="0"/>
              <a:t>Fluorescence </a:t>
            </a:r>
            <a:r>
              <a:rPr lang="en-US" dirty="0"/>
              <a:t>Microscopy</a:t>
            </a:r>
          </a:p>
        </p:txBody>
      </p:sp>
      <p:sp>
        <p:nvSpPr>
          <p:cNvPr id="3" name="Content Placeholder 2">
            <a:extLst>
              <a:ext uri="{FF2B5EF4-FFF2-40B4-BE49-F238E27FC236}">
                <a16:creationId xmlns:a16="http://schemas.microsoft.com/office/drawing/2014/main" id="{49296048-89DE-A1AD-E8DE-D17D62F8C357}"/>
              </a:ext>
            </a:extLst>
          </p:cNvPr>
          <p:cNvSpPr>
            <a:spLocks noGrp="1"/>
          </p:cNvSpPr>
          <p:nvPr>
            <p:ph idx="1"/>
          </p:nvPr>
        </p:nvSpPr>
        <p:spPr>
          <a:xfrm>
            <a:off x="838200" y="1825625"/>
            <a:ext cx="6412832"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High sensitivity and specificity for detecting fluorescently labeled molecules, even at low concentrations</a:t>
            </a:r>
          </a:p>
          <a:p>
            <a:pPr marL="742950" lvl="1" indent="-285750" algn="l">
              <a:buFont typeface="Arial" panose="020B0604020202020204" pitchFamily="34" charset="0"/>
              <a:buChar char="•"/>
            </a:pPr>
            <a:r>
              <a:rPr lang="en-US" b="0" i="0" dirty="0">
                <a:solidFill>
                  <a:srgbClr val="0D0D0D"/>
                </a:solidFill>
                <a:effectLst/>
                <a:latin typeface="Söhne"/>
              </a:rPr>
              <a:t>Compatibility with a wide range of fluorescent dyes and probes for multiplexed imaging of multiple targets</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various sample types, including cells, tissues, and thin sections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resolution compared to techniques such as electron microscopy, particularly in samples with high background fluorescence or autofluorescence</a:t>
            </a:r>
          </a:p>
          <a:p>
            <a:pPr marL="742950" lvl="1" indent="-285750" algn="l">
              <a:buFont typeface="Arial" panose="020B0604020202020204" pitchFamily="34" charset="0"/>
              <a:buChar char="•"/>
            </a:pPr>
            <a:r>
              <a:rPr lang="en-US" b="0" i="0" dirty="0">
                <a:solidFill>
                  <a:srgbClr val="0D0D0D"/>
                </a:solidFill>
                <a:effectLst/>
                <a:latin typeface="Söhne"/>
              </a:rPr>
              <a:t>Photobleaching and phototoxicity effects can occur, leading to reduced signal intensity and sample damage during prolonged imaging</a:t>
            </a:r>
          </a:p>
          <a:p>
            <a:pPr marL="742950" lvl="1" indent="-285750" algn="l">
              <a:buFont typeface="Arial" panose="020B0604020202020204" pitchFamily="34" charset="0"/>
              <a:buChar char="•"/>
            </a:pPr>
            <a:r>
              <a:rPr lang="en-US" b="0" i="0" dirty="0">
                <a:solidFill>
                  <a:srgbClr val="0D0D0D"/>
                </a:solidFill>
                <a:effectLst/>
                <a:latin typeface="Söhne"/>
              </a:rPr>
              <a:t>Depth penetration is limited in thick samples or tissues due to light scattering and absorption</a:t>
            </a:r>
          </a:p>
          <a:p>
            <a:endParaRPr lang="en-US" dirty="0"/>
          </a:p>
        </p:txBody>
      </p:sp>
      <p:pic>
        <p:nvPicPr>
          <p:cNvPr id="6146" name="Picture 2">
            <a:hlinkClick r:id="rId2"/>
            <a:extLst>
              <a:ext uri="{FF2B5EF4-FFF2-40B4-BE49-F238E27FC236}">
                <a16:creationId xmlns:a16="http://schemas.microsoft.com/office/drawing/2014/main" id="{ABBC6B80-0FA6-62F5-4F8F-D925DC29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447" y="1209675"/>
            <a:ext cx="4452216" cy="508555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A0E6214-158C-22DB-571A-72E54DB92175}"/>
              </a:ext>
            </a:extLst>
          </p:cNvPr>
          <p:cNvSpPr>
            <a:spLocks noGrp="1"/>
          </p:cNvSpPr>
          <p:nvPr>
            <p:ph type="sldNum" sz="quarter" idx="12"/>
          </p:nvPr>
        </p:nvSpPr>
        <p:spPr/>
        <p:txBody>
          <a:bodyPr/>
          <a:lstStyle/>
          <a:p>
            <a:fld id="{C1934BC5-F4F7-4358-8C2B-8BFE237F92F9}" type="slidenum">
              <a:rPr lang="en-US" smtClean="0"/>
              <a:t>149</a:t>
            </a:fld>
            <a:endParaRPr lang="en-US"/>
          </a:p>
        </p:txBody>
      </p:sp>
    </p:spTree>
    <p:extLst>
      <p:ext uri="{BB962C8B-B14F-4D97-AF65-F5344CB8AC3E}">
        <p14:creationId xmlns:p14="http://schemas.microsoft.com/office/powerpoint/2010/main" val="425603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5B39-D157-DF6D-F77D-2A7422EE9C85}"/>
              </a:ext>
            </a:extLst>
          </p:cNvPr>
          <p:cNvSpPr>
            <a:spLocks noGrp="1"/>
          </p:cNvSpPr>
          <p:nvPr>
            <p:ph type="title"/>
          </p:nvPr>
        </p:nvSpPr>
        <p:spPr/>
        <p:txBody>
          <a:bodyPr/>
          <a:lstStyle/>
          <a:p>
            <a:r>
              <a:rPr lang="en-US" dirty="0"/>
              <a:t>What’s “nano” and why is it important?</a:t>
            </a:r>
          </a:p>
        </p:txBody>
      </p:sp>
      <p:sp>
        <p:nvSpPr>
          <p:cNvPr id="3" name="Content Placeholder 2">
            <a:extLst>
              <a:ext uri="{FF2B5EF4-FFF2-40B4-BE49-F238E27FC236}">
                <a16:creationId xmlns:a16="http://schemas.microsoft.com/office/drawing/2014/main" id="{2ADD26B8-C6EE-CF48-45F7-9F425D398A40}"/>
              </a:ext>
            </a:extLst>
          </p:cNvPr>
          <p:cNvSpPr>
            <a:spLocks noGrp="1"/>
          </p:cNvSpPr>
          <p:nvPr>
            <p:ph idx="1"/>
          </p:nvPr>
        </p:nvSpPr>
        <p:spPr>
          <a:xfrm>
            <a:off x="838200" y="1825625"/>
            <a:ext cx="10515600" cy="4441825"/>
          </a:xfrm>
        </p:spPr>
        <p:txBody>
          <a:bodyPr>
            <a:normAutofit/>
          </a:bodyPr>
          <a:lstStyle/>
          <a:p>
            <a:r>
              <a:rPr lang="en-US" dirty="0"/>
              <a:t>By providing tailored cues for cell adhesion, proliferation, and differentiation, these surfaces can promote tissue regeneration and enhance the formation of functional biological interfaces</a:t>
            </a:r>
          </a:p>
          <a:p>
            <a:r>
              <a:rPr lang="en-US" dirty="0"/>
              <a:t>Moreover, nanostructured biomaterial surfaces offer unique advantages in drug delivery applications</a:t>
            </a:r>
          </a:p>
          <a:p>
            <a:r>
              <a:rPr lang="en-US" dirty="0"/>
              <a:t>Their high surface area allows for efficient loading and controlled release of therapeutic agents, improving drug delivery efficacy and minimizing adverse effects</a:t>
            </a:r>
          </a:p>
          <a:p>
            <a:r>
              <a:rPr lang="en-US" dirty="0"/>
              <a:t>This capability makes them valuable for delivering drugs to specific targets within the body, such as diseased tissues or wounds</a:t>
            </a:r>
          </a:p>
        </p:txBody>
      </p:sp>
      <p:sp>
        <p:nvSpPr>
          <p:cNvPr id="5" name="Slide Number Placeholder 4">
            <a:extLst>
              <a:ext uri="{FF2B5EF4-FFF2-40B4-BE49-F238E27FC236}">
                <a16:creationId xmlns:a16="http://schemas.microsoft.com/office/drawing/2014/main" id="{80E2B05D-4640-E712-E3DC-7FFF6669DBB8}"/>
              </a:ext>
            </a:extLst>
          </p:cNvPr>
          <p:cNvSpPr>
            <a:spLocks noGrp="1"/>
          </p:cNvSpPr>
          <p:nvPr>
            <p:ph type="sldNum" sz="quarter" idx="12"/>
          </p:nvPr>
        </p:nvSpPr>
        <p:spPr/>
        <p:txBody>
          <a:bodyPr/>
          <a:lstStyle/>
          <a:p>
            <a:fld id="{C1934BC5-F4F7-4358-8C2B-8BFE237F92F9}" type="slidenum">
              <a:rPr lang="en-US" smtClean="0"/>
              <a:t>15</a:t>
            </a:fld>
            <a:endParaRPr lang="en-US"/>
          </a:p>
        </p:txBody>
      </p:sp>
    </p:spTree>
    <p:extLst>
      <p:ext uri="{BB962C8B-B14F-4D97-AF65-F5344CB8AC3E}">
        <p14:creationId xmlns:p14="http://schemas.microsoft.com/office/powerpoint/2010/main" val="30918820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6C30B-50BC-B9F2-787E-D37AAE50A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FA857-12A4-BE64-DFE9-54DC660A6827}"/>
              </a:ext>
            </a:extLst>
          </p:cNvPr>
          <p:cNvSpPr>
            <a:spLocks noGrp="1"/>
          </p:cNvSpPr>
          <p:nvPr>
            <p:ph type="title"/>
          </p:nvPr>
        </p:nvSpPr>
        <p:spPr>
          <a:xfrm>
            <a:off x="571500" y="365125"/>
            <a:ext cx="11049000" cy="1325563"/>
          </a:xfrm>
        </p:spPr>
        <p:txBody>
          <a:bodyPr/>
          <a:lstStyle/>
          <a:p>
            <a:r>
              <a:rPr lang="lv-LV" dirty="0"/>
              <a:t>Fluorescence </a:t>
            </a:r>
            <a:r>
              <a:rPr lang="en-US" dirty="0"/>
              <a:t>Microscopy</a:t>
            </a:r>
          </a:p>
        </p:txBody>
      </p:sp>
      <p:sp>
        <p:nvSpPr>
          <p:cNvPr id="3" name="Content Placeholder 2">
            <a:extLst>
              <a:ext uri="{FF2B5EF4-FFF2-40B4-BE49-F238E27FC236}">
                <a16:creationId xmlns:a16="http://schemas.microsoft.com/office/drawing/2014/main" id="{6965EBA9-C320-C1FC-554B-CDD1C3AFC908}"/>
              </a:ext>
            </a:extLst>
          </p:cNvPr>
          <p:cNvSpPr>
            <a:spLocks noGrp="1"/>
          </p:cNvSpPr>
          <p:nvPr>
            <p:ph idx="1"/>
          </p:nvPr>
        </p:nvSpPr>
        <p:spPr>
          <a:xfrm>
            <a:off x="838200" y="1825625"/>
            <a:ext cx="10515600" cy="4667250"/>
          </a:xfrm>
        </p:spPr>
        <p:txBody>
          <a:bodyPr>
            <a:normAutofit fontScale="70000" lnSpcReduction="20000"/>
          </a:bodyPr>
          <a:lstStyle/>
          <a:p>
            <a:r>
              <a:rPr lang="en-US" b="1" dirty="0"/>
              <a:t>Further Reading:</a:t>
            </a:r>
          </a:p>
          <a:p>
            <a:pPr lvl="1"/>
            <a:r>
              <a:rPr lang="en-US" dirty="0"/>
              <a:t>Spring, K. R., &amp; Davidson, M. W. (n.d.). </a:t>
            </a:r>
            <a:r>
              <a:rPr lang="en-US" b="1" dirty="0"/>
              <a:t>Introduction to fluorescence microscopy.</a:t>
            </a:r>
            <a:r>
              <a:rPr lang="en-US" dirty="0"/>
              <a:t> Nikon’s </a:t>
            </a:r>
            <a:r>
              <a:rPr lang="en-US" dirty="0" err="1"/>
              <a:t>MicroscopyU</a:t>
            </a:r>
            <a:r>
              <a:rPr lang="en-US" dirty="0"/>
              <a:t>. </a:t>
            </a:r>
            <a:r>
              <a:rPr lang="en-US" dirty="0">
                <a:hlinkClick r:id="rId2"/>
              </a:rPr>
              <a:t>https://www.microscopyu.com/techniques/fluorescence/introduction-to-fluorescence-microscopy</a:t>
            </a:r>
            <a:endParaRPr lang="en-US" dirty="0"/>
          </a:p>
          <a:p>
            <a:pPr lvl="1"/>
            <a:r>
              <a:rPr lang="en-US" dirty="0"/>
              <a:t>Chakravarty, P. R. (n.d.). </a:t>
            </a:r>
            <a:r>
              <a:rPr lang="en-US" b="1" dirty="0"/>
              <a:t>Fluorescence microscopy: A basic introduction. </a:t>
            </a:r>
            <a:r>
              <a:rPr lang="en-US" dirty="0" err="1"/>
              <a:t>GoldBio</a:t>
            </a:r>
            <a:r>
              <a:rPr lang="en-US" dirty="0"/>
              <a:t>. </a:t>
            </a:r>
            <a:r>
              <a:rPr lang="en-US" dirty="0">
                <a:hlinkClick r:id="rId3"/>
              </a:rPr>
              <a:t>https://goldbio.com/articles/article/fluorescence-microscopy-a-basic-introduction</a:t>
            </a:r>
            <a:endParaRPr lang="en-US" dirty="0"/>
          </a:p>
          <a:p>
            <a:pPr lvl="1"/>
            <a:r>
              <a:rPr lang="en-US" dirty="0">
                <a:effectLst/>
              </a:rPr>
              <a:t>Sanderson, M. J., Smith, I., Parker, I., &amp; Bootman, M. D. (2014). </a:t>
            </a:r>
            <a:r>
              <a:rPr lang="en-US" b="1" dirty="0">
                <a:effectLst/>
              </a:rPr>
              <a:t>Fluorescence microscopy. </a:t>
            </a:r>
            <a:r>
              <a:rPr lang="en-US" i="1" dirty="0">
                <a:effectLst/>
              </a:rPr>
              <a:t>Cold Spring Harbor Protocols</a:t>
            </a:r>
            <a:r>
              <a:rPr lang="en-US" dirty="0">
                <a:effectLst/>
              </a:rPr>
              <a:t>, </a:t>
            </a:r>
            <a:r>
              <a:rPr lang="en-US" i="1" dirty="0">
                <a:effectLst/>
              </a:rPr>
              <a:t>2014</a:t>
            </a:r>
            <a:r>
              <a:rPr lang="en-US" dirty="0">
                <a:effectLst/>
              </a:rPr>
              <a:t>(10). </a:t>
            </a:r>
            <a:r>
              <a:rPr lang="en-US" dirty="0">
                <a:effectLst/>
                <a:hlinkClick r:id="rId4"/>
              </a:rPr>
              <a:t>https://doi.org/10.1101/pdb.top071795</a:t>
            </a:r>
            <a:endParaRPr lang="en-US" dirty="0">
              <a:effectLst/>
            </a:endParaRPr>
          </a:p>
          <a:p>
            <a:pPr lvl="1"/>
            <a:r>
              <a:rPr lang="en-US" dirty="0" err="1">
                <a:effectLst/>
              </a:rPr>
              <a:t>Ockenga</a:t>
            </a:r>
            <a:r>
              <a:rPr lang="en-US" dirty="0">
                <a:effectLst/>
              </a:rPr>
              <a:t>, W., &amp; DeRose, J. (2011, June 13). </a:t>
            </a:r>
            <a:r>
              <a:rPr lang="en-US" b="1" dirty="0">
                <a:effectLst/>
              </a:rPr>
              <a:t>An introduction to fluorescence.</a:t>
            </a:r>
            <a:r>
              <a:rPr lang="en-US" dirty="0">
                <a:effectLst/>
              </a:rPr>
              <a:t> Science Lab | Leica Microsystems. </a:t>
            </a:r>
            <a:r>
              <a:rPr lang="en-US" dirty="0">
                <a:effectLst/>
                <a:hlinkClick r:id="rId5"/>
              </a:rPr>
              <a:t>https://www.leica-microsystems.com/science-lab/life-science/an-introduction-to-fluorescence/</a:t>
            </a:r>
            <a:endParaRPr lang="en-US" dirty="0">
              <a:effectLst/>
            </a:endParaRPr>
          </a:p>
          <a:p>
            <a:pPr lvl="1"/>
            <a:r>
              <a:rPr lang="en-US" dirty="0">
                <a:effectLst/>
              </a:rPr>
              <a:t>Elson, D., </a:t>
            </a:r>
            <a:r>
              <a:rPr lang="en-US" dirty="0" err="1">
                <a:effectLst/>
              </a:rPr>
              <a:t>Requejo</a:t>
            </a:r>
            <a:r>
              <a:rPr lang="en-US" dirty="0">
                <a:effectLst/>
              </a:rPr>
              <a:t>-Isidro, J., Munro, I., </a:t>
            </a:r>
            <a:r>
              <a:rPr lang="en-US" dirty="0" err="1">
                <a:effectLst/>
              </a:rPr>
              <a:t>Reavell</a:t>
            </a:r>
            <a:r>
              <a:rPr lang="en-US" dirty="0">
                <a:effectLst/>
              </a:rPr>
              <a:t>, F., Siegel, J., </a:t>
            </a:r>
            <a:r>
              <a:rPr lang="en-US" dirty="0" err="1">
                <a:effectLst/>
              </a:rPr>
              <a:t>Suhling</a:t>
            </a:r>
            <a:r>
              <a:rPr lang="en-US" dirty="0">
                <a:effectLst/>
              </a:rPr>
              <a:t>, K., </a:t>
            </a:r>
            <a:r>
              <a:rPr lang="en-US" dirty="0" err="1">
                <a:effectLst/>
              </a:rPr>
              <a:t>Tadrous</a:t>
            </a:r>
            <a:r>
              <a:rPr lang="en-US" dirty="0">
                <a:effectLst/>
              </a:rPr>
              <a:t>, P., Benninger, R., Lanigan, P., McGinty, J., Talbot, C., Treanor, B., Webb, S., Sandison, A., Wallace, A., Davis, D., Lever, J., Neil, M., Phillips, D., … French, P. (2004). </a:t>
            </a:r>
            <a:r>
              <a:rPr lang="en-US" b="1" dirty="0">
                <a:effectLst/>
              </a:rPr>
              <a:t>Time-domain fluorescence lifetime imaging applied to biological tissue. </a:t>
            </a:r>
            <a:r>
              <a:rPr lang="en-US" i="1" dirty="0">
                <a:effectLst/>
              </a:rPr>
              <a:t>Photochemical &amp;amp; Photobiological Sciences</a:t>
            </a:r>
            <a:r>
              <a:rPr lang="en-US" dirty="0">
                <a:effectLst/>
              </a:rPr>
              <a:t>, </a:t>
            </a:r>
            <a:r>
              <a:rPr lang="en-US" i="1" dirty="0">
                <a:effectLst/>
              </a:rPr>
              <a:t>3</a:t>
            </a:r>
            <a:r>
              <a:rPr lang="en-US" dirty="0">
                <a:effectLst/>
              </a:rPr>
              <a:t>(8), 795–801. </a:t>
            </a:r>
            <a:r>
              <a:rPr lang="en-US" dirty="0">
                <a:effectLst/>
                <a:hlinkClick r:id="rId6"/>
              </a:rPr>
              <a:t>https://www.researchgate.net/publication/8414654_Time-domain_fluorescence_lifetime_imaging_applied_to_biological_tissue</a:t>
            </a:r>
            <a:endParaRPr lang="en-US" dirty="0">
              <a:effectLst/>
            </a:endParaRPr>
          </a:p>
          <a:p>
            <a:pPr lvl="1"/>
            <a:r>
              <a:rPr lang="en-US" dirty="0" err="1">
                <a:effectLst/>
              </a:rPr>
              <a:t>Piwoński</a:t>
            </a:r>
            <a:r>
              <a:rPr lang="en-US" dirty="0">
                <a:effectLst/>
              </a:rPr>
              <a:t>, H., </a:t>
            </a:r>
            <a:r>
              <a:rPr lang="en-US" dirty="0" err="1">
                <a:effectLst/>
              </a:rPr>
              <a:t>Nozue</a:t>
            </a:r>
            <a:r>
              <a:rPr lang="en-US" dirty="0">
                <a:effectLst/>
              </a:rPr>
              <a:t>, S., &amp; </a:t>
            </a:r>
            <a:r>
              <a:rPr lang="en-US" dirty="0" err="1">
                <a:effectLst/>
              </a:rPr>
              <a:t>Habuchi</a:t>
            </a:r>
            <a:r>
              <a:rPr lang="en-US" dirty="0">
                <a:effectLst/>
              </a:rPr>
              <a:t>, S. (2022). </a:t>
            </a:r>
            <a:r>
              <a:rPr lang="en-US" b="1" dirty="0">
                <a:effectLst/>
              </a:rPr>
              <a:t>The pursuit of shortwave infrared-emitting nanoparticles with bright fluorescence through molecular design and excited-state engineering of molecular aggregates</a:t>
            </a:r>
            <a:r>
              <a:rPr lang="en-US" dirty="0">
                <a:effectLst/>
              </a:rPr>
              <a:t>. ACS Nanoscience Au, 2(4), 253–283. </a:t>
            </a:r>
            <a:r>
              <a:rPr lang="en-US" dirty="0">
                <a:effectLst/>
                <a:hlinkClick r:id="rId7"/>
              </a:rPr>
              <a:t>https://doi.org/10.1021/acsnanoscienceau.1c00038</a:t>
            </a:r>
            <a:endParaRPr lang="en-US" dirty="0">
              <a:effectLst/>
            </a:endParaRPr>
          </a:p>
          <a:p>
            <a:pPr lvl="1"/>
            <a:r>
              <a:rPr lang="en-US" dirty="0">
                <a:effectLst/>
              </a:rPr>
              <a:t>Pansare, V. J., Hejazi, S., Faenza, W. J., &amp; </a:t>
            </a:r>
            <a:r>
              <a:rPr lang="en-US" dirty="0" err="1">
                <a:effectLst/>
              </a:rPr>
              <a:t>Prud’homme</a:t>
            </a:r>
            <a:r>
              <a:rPr lang="en-US" dirty="0">
                <a:effectLst/>
              </a:rPr>
              <a:t>, R. K. (2012). </a:t>
            </a:r>
            <a:r>
              <a:rPr lang="en-US" b="1" dirty="0">
                <a:effectLst/>
              </a:rPr>
              <a:t>Review of long-wavelength optical and NIR imaging materials: Contrast Agents, fluorophores, and multifunctional nano carriers.</a:t>
            </a:r>
            <a:r>
              <a:rPr lang="en-US" dirty="0">
                <a:effectLst/>
              </a:rPr>
              <a:t> Chemistry of Materials, 24(5), 812–827. </a:t>
            </a:r>
            <a:r>
              <a:rPr lang="en-US" dirty="0">
                <a:effectLst/>
                <a:hlinkClick r:id="rId8"/>
              </a:rPr>
              <a:t>https://doi.org/10.1021/cm2028367</a:t>
            </a:r>
            <a:endParaRPr lang="en-US" dirty="0">
              <a:effectLst/>
            </a:endParaRPr>
          </a:p>
        </p:txBody>
      </p:sp>
      <p:sp>
        <p:nvSpPr>
          <p:cNvPr id="5" name="Slide Number Placeholder 4">
            <a:extLst>
              <a:ext uri="{FF2B5EF4-FFF2-40B4-BE49-F238E27FC236}">
                <a16:creationId xmlns:a16="http://schemas.microsoft.com/office/drawing/2014/main" id="{7E3B2835-9873-5DB5-BFC4-4BC95E49244B}"/>
              </a:ext>
            </a:extLst>
          </p:cNvPr>
          <p:cNvSpPr>
            <a:spLocks noGrp="1"/>
          </p:cNvSpPr>
          <p:nvPr>
            <p:ph type="sldNum" sz="quarter" idx="12"/>
          </p:nvPr>
        </p:nvSpPr>
        <p:spPr/>
        <p:txBody>
          <a:bodyPr/>
          <a:lstStyle/>
          <a:p>
            <a:fld id="{C1934BC5-F4F7-4358-8C2B-8BFE237F92F9}" type="slidenum">
              <a:rPr lang="en-US" smtClean="0"/>
              <a:t>150</a:t>
            </a:fld>
            <a:endParaRPr lang="en-US"/>
          </a:p>
        </p:txBody>
      </p:sp>
    </p:spTree>
    <p:extLst>
      <p:ext uri="{BB962C8B-B14F-4D97-AF65-F5344CB8AC3E}">
        <p14:creationId xmlns:p14="http://schemas.microsoft.com/office/powerpoint/2010/main" val="32885543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F7B7-21C8-D5C5-BFF6-020939F4D84D}"/>
              </a:ext>
            </a:extLst>
          </p:cNvPr>
          <p:cNvSpPr>
            <a:spLocks noGrp="1"/>
          </p:cNvSpPr>
          <p:nvPr>
            <p:ph type="title"/>
          </p:nvPr>
        </p:nvSpPr>
        <p:spPr/>
        <p:txBody>
          <a:bodyPr/>
          <a:lstStyle/>
          <a:p>
            <a:r>
              <a:rPr lang="en-US" dirty="0"/>
              <a:t>Confocal Microscopy</a:t>
            </a:r>
          </a:p>
        </p:txBody>
      </p:sp>
      <p:sp>
        <p:nvSpPr>
          <p:cNvPr id="3" name="Content Placeholder 2">
            <a:extLst>
              <a:ext uri="{FF2B5EF4-FFF2-40B4-BE49-F238E27FC236}">
                <a16:creationId xmlns:a16="http://schemas.microsoft.com/office/drawing/2014/main" id="{565F12C4-C839-94C7-A05B-453CA81F0FB6}"/>
              </a:ext>
            </a:extLst>
          </p:cNvPr>
          <p:cNvSpPr>
            <a:spLocks noGrp="1"/>
          </p:cNvSpPr>
          <p:nvPr>
            <p:ph idx="1"/>
          </p:nvPr>
        </p:nvSpPr>
        <p:spPr>
          <a:xfrm>
            <a:off x="838199" y="1825625"/>
            <a:ext cx="5705475"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Confocal microscopy is an optical imaging technique that uses point illumination and a pinhole aperture to improve image resolution and contrast</a:t>
            </a:r>
          </a:p>
          <a:p>
            <a:pPr marL="742950" lvl="1" indent="-285750" algn="l">
              <a:buFont typeface="Arial" panose="020B0604020202020204" pitchFamily="34" charset="0"/>
              <a:buChar char="•"/>
            </a:pPr>
            <a:r>
              <a:rPr lang="en-US" b="0" i="0" dirty="0">
                <a:solidFill>
                  <a:srgbClr val="0D0D0D"/>
                </a:solidFill>
                <a:effectLst/>
                <a:latin typeface="Söhne"/>
              </a:rPr>
              <a:t>It provides three-dimensional imaging of fluorescently labeled specimens with optical sectioning capabilities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Confocal microscopy operates by scanning a focused laser beam across the sample and collecting emitted fluorescence through a pinhole aperture placed in front of the detector</a:t>
            </a:r>
          </a:p>
          <a:p>
            <a:pPr marL="742950" lvl="1" indent="-285750" algn="l">
              <a:buFont typeface="Arial" panose="020B0604020202020204" pitchFamily="34" charset="0"/>
              <a:buChar char="•"/>
            </a:pPr>
            <a:r>
              <a:rPr lang="en-US" b="0" i="0" dirty="0">
                <a:solidFill>
                  <a:srgbClr val="0D0D0D"/>
                </a:solidFill>
                <a:effectLst/>
                <a:latin typeface="Söhne"/>
              </a:rPr>
              <a:t>The pinhole eliminates out-of-focus light, resulting in improved optical sectioning and resolution</a:t>
            </a:r>
          </a:p>
          <a:p>
            <a:endParaRPr lang="en-US" dirty="0"/>
          </a:p>
        </p:txBody>
      </p:sp>
      <p:pic>
        <p:nvPicPr>
          <p:cNvPr id="4" name="Picture 3">
            <a:hlinkClick r:id="rId2"/>
            <a:extLst>
              <a:ext uri="{FF2B5EF4-FFF2-40B4-BE49-F238E27FC236}">
                <a16:creationId xmlns:a16="http://schemas.microsoft.com/office/drawing/2014/main" id="{83255EA5-FE66-59E8-4E9E-C3E81E8F0157}"/>
              </a:ext>
            </a:extLst>
          </p:cNvPr>
          <p:cNvPicPr>
            <a:picLocks noChangeAspect="1"/>
          </p:cNvPicPr>
          <p:nvPr/>
        </p:nvPicPr>
        <p:blipFill>
          <a:blip r:embed="rId3"/>
          <a:stretch>
            <a:fillRect/>
          </a:stretch>
        </p:blipFill>
        <p:spPr>
          <a:xfrm>
            <a:off x="7067550" y="1690688"/>
            <a:ext cx="4829175" cy="4028419"/>
          </a:xfrm>
          <a:prstGeom prst="rect">
            <a:avLst/>
          </a:prstGeom>
        </p:spPr>
      </p:pic>
      <p:sp>
        <p:nvSpPr>
          <p:cNvPr id="6" name="Slide Number Placeholder 5">
            <a:extLst>
              <a:ext uri="{FF2B5EF4-FFF2-40B4-BE49-F238E27FC236}">
                <a16:creationId xmlns:a16="http://schemas.microsoft.com/office/drawing/2014/main" id="{641C1ADB-A085-55F5-971D-A455D8644F3E}"/>
              </a:ext>
            </a:extLst>
          </p:cNvPr>
          <p:cNvSpPr>
            <a:spLocks noGrp="1"/>
          </p:cNvSpPr>
          <p:nvPr>
            <p:ph type="sldNum" sz="quarter" idx="12"/>
          </p:nvPr>
        </p:nvSpPr>
        <p:spPr/>
        <p:txBody>
          <a:bodyPr/>
          <a:lstStyle/>
          <a:p>
            <a:fld id="{C1934BC5-F4F7-4358-8C2B-8BFE237F92F9}" type="slidenum">
              <a:rPr lang="en-US" smtClean="0"/>
              <a:t>151</a:t>
            </a:fld>
            <a:endParaRPr lang="en-US"/>
          </a:p>
        </p:txBody>
      </p:sp>
    </p:spTree>
    <p:extLst>
      <p:ext uri="{BB962C8B-B14F-4D97-AF65-F5344CB8AC3E}">
        <p14:creationId xmlns:p14="http://schemas.microsoft.com/office/powerpoint/2010/main" val="26457067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1797-F832-E0F7-61D2-69E316052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6F507-7B76-4DDD-F22C-A6147271EEAF}"/>
              </a:ext>
            </a:extLst>
          </p:cNvPr>
          <p:cNvSpPr>
            <a:spLocks noGrp="1"/>
          </p:cNvSpPr>
          <p:nvPr>
            <p:ph type="title"/>
          </p:nvPr>
        </p:nvSpPr>
        <p:spPr/>
        <p:txBody>
          <a:bodyPr/>
          <a:lstStyle/>
          <a:p>
            <a:r>
              <a:rPr lang="en-US" dirty="0"/>
              <a:t>Confocal Microscopy</a:t>
            </a:r>
          </a:p>
        </p:txBody>
      </p:sp>
      <p:sp>
        <p:nvSpPr>
          <p:cNvPr id="3" name="Content Placeholder 2">
            <a:extLst>
              <a:ext uri="{FF2B5EF4-FFF2-40B4-BE49-F238E27FC236}">
                <a16:creationId xmlns:a16="http://schemas.microsoft.com/office/drawing/2014/main" id="{64DE2987-9115-54CE-7A4A-D1AB804C836B}"/>
              </a:ext>
            </a:extLst>
          </p:cNvPr>
          <p:cNvSpPr>
            <a:spLocks noGrp="1"/>
          </p:cNvSpPr>
          <p:nvPr>
            <p:ph idx="1"/>
          </p:nvPr>
        </p:nvSpPr>
        <p:spPr>
          <a:xfrm>
            <a:off x="838200" y="1825624"/>
            <a:ext cx="6149741" cy="3834031"/>
          </a:xfrm>
        </p:spPr>
        <p:txBody>
          <a:bodyPr>
            <a:normAutofit/>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Single-point Scanning</a:t>
            </a:r>
            <a:endParaRPr lang="en-US" b="1" dirty="0">
              <a:solidFill>
                <a:srgbClr val="0D0D0D"/>
              </a:solidFill>
              <a:latin typeface="Söhne"/>
            </a:endParaRPr>
          </a:p>
          <a:p>
            <a:pPr marL="1200150" lvl="2" indent="-285750"/>
            <a:r>
              <a:rPr lang="en-US" b="0" i="0" dirty="0">
                <a:solidFill>
                  <a:srgbClr val="0D0D0D"/>
                </a:solidFill>
                <a:effectLst/>
                <a:latin typeface="Söhne"/>
              </a:rPr>
              <a:t>Scans a focused laser beam point-by-point across the sample to generate an image</a:t>
            </a:r>
          </a:p>
          <a:p>
            <a:pPr marL="742950" lvl="1" indent="-285750" algn="l">
              <a:buFont typeface="Arial" panose="020B0604020202020204" pitchFamily="34" charset="0"/>
              <a:buChar char="•"/>
            </a:pPr>
            <a:r>
              <a:rPr lang="en-US" b="1" dirty="0">
                <a:solidFill>
                  <a:srgbClr val="0D0D0D"/>
                </a:solidFill>
                <a:effectLst/>
                <a:latin typeface="Söhne"/>
              </a:rPr>
              <a:t>Multipoint Scanning</a:t>
            </a:r>
            <a:endParaRPr lang="en-US" b="1" dirty="0">
              <a:solidFill>
                <a:srgbClr val="0D0D0D"/>
              </a:solidFill>
              <a:latin typeface="Söhne"/>
            </a:endParaRPr>
          </a:p>
          <a:p>
            <a:pPr marL="1200150" lvl="2" indent="-285750"/>
            <a:r>
              <a:rPr lang="en-US" b="0" i="0" dirty="0">
                <a:solidFill>
                  <a:srgbClr val="0D0D0D"/>
                </a:solidFill>
                <a:effectLst/>
                <a:latin typeface="Söhne"/>
              </a:rPr>
              <a:t>Simultaneously scans multiple points across the sample to improve imaging speed</a:t>
            </a:r>
          </a:p>
          <a:p>
            <a:pPr marL="742950" lvl="1" indent="-285750" algn="l">
              <a:buFont typeface="Arial" panose="020B0604020202020204" pitchFamily="34" charset="0"/>
              <a:buChar char="•"/>
            </a:pPr>
            <a:r>
              <a:rPr lang="en-US" b="1" dirty="0">
                <a:solidFill>
                  <a:srgbClr val="0D0D0D"/>
                </a:solidFill>
                <a:effectLst/>
                <a:latin typeface="Söhne"/>
              </a:rPr>
              <a:t>Line Scanning</a:t>
            </a:r>
            <a:endParaRPr lang="en-US" b="1" dirty="0">
              <a:solidFill>
                <a:srgbClr val="0D0D0D"/>
              </a:solidFill>
              <a:latin typeface="Söhne"/>
            </a:endParaRPr>
          </a:p>
          <a:p>
            <a:pPr marL="1200150" lvl="2" indent="-285750"/>
            <a:r>
              <a:rPr lang="en-US" b="0" i="0" dirty="0">
                <a:solidFill>
                  <a:srgbClr val="0D0D0D"/>
                </a:solidFill>
                <a:effectLst/>
                <a:latin typeface="Söhne"/>
              </a:rPr>
              <a:t>Scans a line across the sample to capture images with faster acquisition times</a:t>
            </a:r>
          </a:p>
          <a:p>
            <a:endParaRPr lang="en-US" dirty="0"/>
          </a:p>
        </p:txBody>
      </p:sp>
      <p:pic>
        <p:nvPicPr>
          <p:cNvPr id="4" name="Picture 3">
            <a:hlinkClick r:id="rId2"/>
            <a:extLst>
              <a:ext uri="{FF2B5EF4-FFF2-40B4-BE49-F238E27FC236}">
                <a16:creationId xmlns:a16="http://schemas.microsoft.com/office/drawing/2014/main" id="{578EB577-82A4-C813-5307-72C0FA953CA4}"/>
              </a:ext>
            </a:extLst>
          </p:cNvPr>
          <p:cNvPicPr>
            <a:picLocks noChangeAspect="1"/>
          </p:cNvPicPr>
          <p:nvPr/>
        </p:nvPicPr>
        <p:blipFill>
          <a:blip r:embed="rId3"/>
          <a:stretch>
            <a:fillRect/>
          </a:stretch>
        </p:blipFill>
        <p:spPr>
          <a:xfrm>
            <a:off x="6987940" y="1192777"/>
            <a:ext cx="5070997" cy="4973865"/>
          </a:xfrm>
          <a:prstGeom prst="rect">
            <a:avLst/>
          </a:prstGeom>
        </p:spPr>
      </p:pic>
      <p:sp>
        <p:nvSpPr>
          <p:cNvPr id="6" name="Slide Number Placeholder 5">
            <a:extLst>
              <a:ext uri="{FF2B5EF4-FFF2-40B4-BE49-F238E27FC236}">
                <a16:creationId xmlns:a16="http://schemas.microsoft.com/office/drawing/2014/main" id="{C25F5172-8507-87C8-E560-3216DB27243C}"/>
              </a:ext>
            </a:extLst>
          </p:cNvPr>
          <p:cNvSpPr>
            <a:spLocks noGrp="1"/>
          </p:cNvSpPr>
          <p:nvPr>
            <p:ph type="sldNum" sz="quarter" idx="12"/>
          </p:nvPr>
        </p:nvSpPr>
        <p:spPr/>
        <p:txBody>
          <a:bodyPr/>
          <a:lstStyle/>
          <a:p>
            <a:fld id="{C1934BC5-F4F7-4358-8C2B-8BFE237F92F9}" type="slidenum">
              <a:rPr lang="en-US" smtClean="0"/>
              <a:t>152</a:t>
            </a:fld>
            <a:endParaRPr lang="en-US"/>
          </a:p>
        </p:txBody>
      </p:sp>
    </p:spTree>
    <p:extLst>
      <p:ext uri="{BB962C8B-B14F-4D97-AF65-F5344CB8AC3E}">
        <p14:creationId xmlns:p14="http://schemas.microsoft.com/office/powerpoint/2010/main" val="5163374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4F2C-7219-EFAD-E776-0AD5B1CFE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AEE7F-DA41-3B18-35D2-1DDA9BB94C78}"/>
              </a:ext>
            </a:extLst>
          </p:cNvPr>
          <p:cNvSpPr>
            <a:spLocks noGrp="1"/>
          </p:cNvSpPr>
          <p:nvPr>
            <p:ph type="title"/>
          </p:nvPr>
        </p:nvSpPr>
        <p:spPr/>
        <p:txBody>
          <a:bodyPr/>
          <a:lstStyle/>
          <a:p>
            <a:r>
              <a:rPr lang="en-US" dirty="0"/>
              <a:t>Confocal Microscopy</a:t>
            </a:r>
          </a:p>
        </p:txBody>
      </p:sp>
      <p:sp>
        <p:nvSpPr>
          <p:cNvPr id="3" name="Content Placeholder 2">
            <a:extLst>
              <a:ext uri="{FF2B5EF4-FFF2-40B4-BE49-F238E27FC236}">
                <a16:creationId xmlns:a16="http://schemas.microsoft.com/office/drawing/2014/main" id="{CAB953DF-2433-BC5D-57B7-2AEB44A3E2A1}"/>
              </a:ext>
            </a:extLst>
          </p:cNvPr>
          <p:cNvSpPr>
            <a:spLocks noGrp="1"/>
          </p:cNvSpPr>
          <p:nvPr>
            <p:ph idx="1"/>
          </p:nvPr>
        </p:nvSpPr>
        <p:spPr>
          <a:xfrm>
            <a:off x="838200" y="1825624"/>
            <a:ext cx="6063114" cy="4007285"/>
          </a:xfrm>
        </p:spPr>
        <p:txBody>
          <a:bodyPr>
            <a:normAutofit/>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Visualization of cellular structures, organelles, and molecular interactions in biology and biomedical research</a:t>
            </a:r>
          </a:p>
          <a:p>
            <a:pPr marL="742950" lvl="1" indent="-285750" algn="l">
              <a:buFont typeface="Arial" panose="020B0604020202020204" pitchFamily="34" charset="0"/>
              <a:buChar char="•"/>
            </a:pPr>
            <a:r>
              <a:rPr lang="en-US" b="0" i="0" dirty="0">
                <a:solidFill>
                  <a:srgbClr val="0D0D0D"/>
                </a:solidFill>
                <a:effectLst/>
                <a:latin typeface="Söhne"/>
              </a:rPr>
              <a:t>Three-dimensional imaging of live cells and tissues for studying dynamic processes and cellular dynamics</a:t>
            </a:r>
          </a:p>
          <a:p>
            <a:pPr marL="742950" lvl="1" indent="-285750" algn="l">
              <a:buFont typeface="Arial" panose="020B0604020202020204" pitchFamily="34" charset="0"/>
              <a:buChar char="•"/>
            </a:pPr>
            <a:r>
              <a:rPr lang="en-US" b="0" i="0" dirty="0">
                <a:solidFill>
                  <a:srgbClr val="0D0D0D"/>
                </a:solidFill>
                <a:effectLst/>
                <a:latin typeface="Söhne"/>
              </a:rPr>
              <a:t>High-resolution imaging of thick samples and tissues with optical sectioning capabilities in neuroscience, developmental biology, and oncology</a:t>
            </a:r>
          </a:p>
          <a:p>
            <a:endParaRPr lang="en-US" dirty="0"/>
          </a:p>
        </p:txBody>
      </p:sp>
      <p:pic>
        <p:nvPicPr>
          <p:cNvPr id="4" name="Picture 3">
            <a:hlinkClick r:id="rId2"/>
            <a:extLst>
              <a:ext uri="{FF2B5EF4-FFF2-40B4-BE49-F238E27FC236}">
                <a16:creationId xmlns:a16="http://schemas.microsoft.com/office/drawing/2014/main" id="{C4445085-E21F-5750-2B6F-2B5F4ABC26EB}"/>
              </a:ext>
            </a:extLst>
          </p:cNvPr>
          <p:cNvPicPr>
            <a:picLocks noChangeAspect="1"/>
          </p:cNvPicPr>
          <p:nvPr/>
        </p:nvPicPr>
        <p:blipFill>
          <a:blip r:embed="rId3"/>
          <a:stretch>
            <a:fillRect/>
          </a:stretch>
        </p:blipFill>
        <p:spPr>
          <a:xfrm>
            <a:off x="6901314" y="1825624"/>
            <a:ext cx="5046792" cy="3903663"/>
          </a:xfrm>
          <a:prstGeom prst="rect">
            <a:avLst/>
          </a:prstGeom>
        </p:spPr>
      </p:pic>
      <p:sp>
        <p:nvSpPr>
          <p:cNvPr id="6" name="Slide Number Placeholder 5">
            <a:extLst>
              <a:ext uri="{FF2B5EF4-FFF2-40B4-BE49-F238E27FC236}">
                <a16:creationId xmlns:a16="http://schemas.microsoft.com/office/drawing/2014/main" id="{89683DA4-5A87-F7F5-19BA-D60FC78C2DA8}"/>
              </a:ext>
            </a:extLst>
          </p:cNvPr>
          <p:cNvSpPr>
            <a:spLocks noGrp="1"/>
          </p:cNvSpPr>
          <p:nvPr>
            <p:ph type="sldNum" sz="quarter" idx="12"/>
          </p:nvPr>
        </p:nvSpPr>
        <p:spPr/>
        <p:txBody>
          <a:bodyPr/>
          <a:lstStyle/>
          <a:p>
            <a:fld id="{C1934BC5-F4F7-4358-8C2B-8BFE237F92F9}" type="slidenum">
              <a:rPr lang="en-US" smtClean="0"/>
              <a:t>153</a:t>
            </a:fld>
            <a:endParaRPr lang="en-US"/>
          </a:p>
        </p:txBody>
      </p:sp>
    </p:spTree>
    <p:extLst>
      <p:ext uri="{BB962C8B-B14F-4D97-AF65-F5344CB8AC3E}">
        <p14:creationId xmlns:p14="http://schemas.microsoft.com/office/powerpoint/2010/main" val="1660324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FE26B-8FD3-16BB-4812-D9323C8B1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D7BE2-ABC9-EDF1-F89D-3DBBE3ECA9D2}"/>
              </a:ext>
            </a:extLst>
          </p:cNvPr>
          <p:cNvSpPr>
            <a:spLocks noGrp="1"/>
          </p:cNvSpPr>
          <p:nvPr>
            <p:ph type="title"/>
          </p:nvPr>
        </p:nvSpPr>
        <p:spPr/>
        <p:txBody>
          <a:bodyPr/>
          <a:lstStyle/>
          <a:p>
            <a:r>
              <a:rPr lang="en-US" dirty="0"/>
              <a:t>Confocal Microscopy</a:t>
            </a:r>
          </a:p>
        </p:txBody>
      </p:sp>
      <p:sp>
        <p:nvSpPr>
          <p:cNvPr id="3" name="Content Placeholder 2">
            <a:extLst>
              <a:ext uri="{FF2B5EF4-FFF2-40B4-BE49-F238E27FC236}">
                <a16:creationId xmlns:a16="http://schemas.microsoft.com/office/drawing/2014/main" id="{17D1F4AD-BA80-477E-C4AB-D42DBC46F4C8}"/>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Improved resolution and contrast compared to conventional widefield fluorescence microscopy, particularly in thick samples</a:t>
            </a:r>
          </a:p>
          <a:p>
            <a:pPr marL="742950" lvl="1" indent="-285750" algn="l">
              <a:buFont typeface="Arial" panose="020B0604020202020204" pitchFamily="34" charset="0"/>
              <a:buChar char="•"/>
            </a:pPr>
            <a:r>
              <a:rPr lang="en-US" b="0" i="0" dirty="0">
                <a:solidFill>
                  <a:srgbClr val="0D0D0D"/>
                </a:solidFill>
                <a:effectLst/>
                <a:latin typeface="Söhne"/>
              </a:rPr>
              <a:t>Optical sectioning capability allows for the reconstruction of three-dimensional structures and elimination of out-of-focus blur</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various sample types, including cells, tissues, and small organisms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Complex instrumentation and image processing techniques may require specialized training for operation and analysis</a:t>
            </a:r>
          </a:p>
          <a:p>
            <a:pPr marL="742950" lvl="1" indent="-285750" algn="l">
              <a:buFont typeface="Arial" panose="020B0604020202020204" pitchFamily="34" charset="0"/>
              <a:buChar char="•"/>
            </a:pPr>
            <a:r>
              <a:rPr lang="en-US" b="0" i="0" dirty="0">
                <a:solidFill>
                  <a:srgbClr val="0D0D0D"/>
                </a:solidFill>
                <a:effectLst/>
                <a:latin typeface="Söhne"/>
              </a:rPr>
              <a:t>Reduced penetration depth in thick samples compared to techniques such as two-photon microscopy</a:t>
            </a:r>
          </a:p>
          <a:p>
            <a:pPr marL="742950" lvl="1" indent="-285750" algn="l">
              <a:buFont typeface="Arial" panose="020B0604020202020204" pitchFamily="34" charset="0"/>
              <a:buChar char="•"/>
            </a:pPr>
            <a:r>
              <a:rPr lang="en-US" b="0" i="0" dirty="0">
                <a:solidFill>
                  <a:srgbClr val="0D0D0D"/>
                </a:solidFill>
                <a:effectLst/>
                <a:latin typeface="Söhne"/>
              </a:rPr>
              <a:t>Potential photobleaching and phototoxicity effects on samples during prolonged imaging sessions</a:t>
            </a:r>
          </a:p>
          <a:p>
            <a:endParaRPr lang="en-US" dirty="0"/>
          </a:p>
        </p:txBody>
      </p:sp>
      <p:sp>
        <p:nvSpPr>
          <p:cNvPr id="5" name="Slide Number Placeholder 4">
            <a:extLst>
              <a:ext uri="{FF2B5EF4-FFF2-40B4-BE49-F238E27FC236}">
                <a16:creationId xmlns:a16="http://schemas.microsoft.com/office/drawing/2014/main" id="{CB5261E0-6DDC-AFE2-02A2-FE5419903364}"/>
              </a:ext>
            </a:extLst>
          </p:cNvPr>
          <p:cNvSpPr>
            <a:spLocks noGrp="1"/>
          </p:cNvSpPr>
          <p:nvPr>
            <p:ph type="sldNum" sz="quarter" idx="12"/>
          </p:nvPr>
        </p:nvSpPr>
        <p:spPr/>
        <p:txBody>
          <a:bodyPr/>
          <a:lstStyle/>
          <a:p>
            <a:fld id="{C1934BC5-F4F7-4358-8C2B-8BFE237F92F9}" type="slidenum">
              <a:rPr lang="en-US" smtClean="0"/>
              <a:t>154</a:t>
            </a:fld>
            <a:endParaRPr lang="en-US"/>
          </a:p>
        </p:txBody>
      </p:sp>
    </p:spTree>
    <p:extLst>
      <p:ext uri="{BB962C8B-B14F-4D97-AF65-F5344CB8AC3E}">
        <p14:creationId xmlns:p14="http://schemas.microsoft.com/office/powerpoint/2010/main" val="9743870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3D843-2676-25BB-70C8-4480ACEFD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E6281-6202-DFEB-8CA2-A0ACD3B3450E}"/>
              </a:ext>
            </a:extLst>
          </p:cNvPr>
          <p:cNvSpPr>
            <a:spLocks noGrp="1"/>
          </p:cNvSpPr>
          <p:nvPr>
            <p:ph type="title"/>
          </p:nvPr>
        </p:nvSpPr>
        <p:spPr>
          <a:xfrm>
            <a:off x="571500" y="365125"/>
            <a:ext cx="11049000" cy="1325563"/>
          </a:xfrm>
        </p:spPr>
        <p:txBody>
          <a:bodyPr/>
          <a:lstStyle/>
          <a:p>
            <a:r>
              <a:rPr lang="en-US" dirty="0"/>
              <a:t>Confocal Microscopy</a:t>
            </a:r>
          </a:p>
        </p:txBody>
      </p:sp>
      <p:sp>
        <p:nvSpPr>
          <p:cNvPr id="3" name="Content Placeholder 2">
            <a:extLst>
              <a:ext uri="{FF2B5EF4-FFF2-40B4-BE49-F238E27FC236}">
                <a16:creationId xmlns:a16="http://schemas.microsoft.com/office/drawing/2014/main" id="{60D313B4-75CE-EA4E-6670-4641E6C25FB1}"/>
              </a:ext>
            </a:extLst>
          </p:cNvPr>
          <p:cNvSpPr>
            <a:spLocks noGrp="1"/>
          </p:cNvSpPr>
          <p:nvPr>
            <p:ph idx="1"/>
          </p:nvPr>
        </p:nvSpPr>
        <p:spPr>
          <a:xfrm>
            <a:off x="838200" y="1825624"/>
            <a:ext cx="10515600" cy="4667251"/>
          </a:xfrm>
        </p:spPr>
        <p:txBody>
          <a:bodyPr>
            <a:normAutofit fontScale="70000" lnSpcReduction="20000"/>
          </a:bodyPr>
          <a:lstStyle/>
          <a:p>
            <a:r>
              <a:rPr lang="en-US" b="1" dirty="0"/>
              <a:t>Further Reading:</a:t>
            </a:r>
          </a:p>
          <a:p>
            <a:pPr lvl="1"/>
            <a:r>
              <a:rPr lang="en-US" dirty="0"/>
              <a:t>Paddock, S. W., Fellers, T. J., &amp; Davidson, M. W. (n.d.). </a:t>
            </a:r>
            <a:r>
              <a:rPr lang="en-US" b="1" dirty="0"/>
              <a:t>Introductory confocal concepts.</a:t>
            </a:r>
            <a:r>
              <a:rPr lang="en-US" dirty="0"/>
              <a:t> Nikon’s </a:t>
            </a:r>
            <a:r>
              <a:rPr lang="en-US" dirty="0" err="1"/>
              <a:t>MicroscopyU</a:t>
            </a:r>
            <a:r>
              <a:rPr lang="en-US" dirty="0"/>
              <a:t>. </a:t>
            </a:r>
            <a:r>
              <a:rPr lang="en-US" dirty="0">
                <a:hlinkClick r:id="rId2"/>
              </a:rPr>
              <a:t>https://www.microscopyu.com/techniques/confocal/introductory-confocal-concepts</a:t>
            </a:r>
            <a:endParaRPr lang="en-US" dirty="0"/>
          </a:p>
          <a:p>
            <a:pPr lvl="1"/>
            <a:r>
              <a:rPr lang="en-US" dirty="0"/>
              <a:t>Fellers, T. J., &amp; Davidson, M. W. (n.d.). </a:t>
            </a:r>
            <a:r>
              <a:rPr lang="en-US" b="1" dirty="0"/>
              <a:t>Introduction to confocal microscopy.</a:t>
            </a:r>
            <a:r>
              <a:rPr lang="en-US" dirty="0"/>
              <a:t> Olympus LS. </a:t>
            </a:r>
            <a:r>
              <a:rPr lang="en-US" dirty="0">
                <a:hlinkClick r:id="rId3"/>
              </a:rPr>
              <a:t>https://www.olympus-lifescience.com/en/microscope-resource/primer/techniques/confocal/confocalintro/</a:t>
            </a:r>
            <a:endParaRPr lang="en-US" dirty="0"/>
          </a:p>
          <a:p>
            <a:pPr lvl="1"/>
            <a:r>
              <a:rPr lang="en-US" dirty="0">
                <a:effectLst/>
              </a:rPr>
              <a:t>Ziegler, U., </a:t>
            </a:r>
            <a:r>
              <a:rPr lang="en-US" dirty="0" err="1">
                <a:effectLst/>
              </a:rPr>
              <a:t>Bittermann</a:t>
            </a:r>
            <a:r>
              <a:rPr lang="en-US" dirty="0">
                <a:effectLst/>
              </a:rPr>
              <a:t>, A. G., &amp; </a:t>
            </a:r>
            <a:r>
              <a:rPr lang="en-US" dirty="0" err="1">
                <a:effectLst/>
              </a:rPr>
              <a:t>Hoechli</a:t>
            </a:r>
            <a:r>
              <a:rPr lang="en-US" dirty="0">
                <a:effectLst/>
              </a:rPr>
              <a:t>, M. (n.d.). </a:t>
            </a:r>
            <a:r>
              <a:rPr lang="en-US" b="1" dirty="0">
                <a:effectLst/>
              </a:rPr>
              <a:t>Introduction to Confocal Laser Scanning Microscopy (Leica)</a:t>
            </a:r>
            <a:r>
              <a:rPr lang="en-US" dirty="0">
                <a:effectLst/>
              </a:rPr>
              <a:t>. UMass Chan Medical School. </a:t>
            </a:r>
            <a:r>
              <a:rPr lang="en-US" dirty="0">
                <a:effectLst/>
                <a:hlinkClick r:id="rId4"/>
              </a:rPr>
              <a:t>https://www.umassmed.edu/globalassets/maps/documents/confocal-explanation.pdf</a:t>
            </a:r>
            <a:endParaRPr lang="en-US" dirty="0">
              <a:effectLst/>
            </a:endParaRPr>
          </a:p>
          <a:p>
            <a:pPr lvl="1"/>
            <a:r>
              <a:rPr lang="en-US" dirty="0">
                <a:effectLst/>
              </a:rPr>
              <a:t>Teledyne Photometrics. (2021, March 17). </a:t>
            </a:r>
            <a:r>
              <a:rPr lang="en-US" b="1" dirty="0">
                <a:effectLst/>
              </a:rPr>
              <a:t>Introduction to spinning disk confocal microscopy.</a:t>
            </a:r>
            <a:r>
              <a:rPr lang="en-US" dirty="0">
                <a:effectLst/>
              </a:rPr>
              <a:t> </a:t>
            </a:r>
            <a:r>
              <a:rPr lang="en-US" dirty="0">
                <a:effectLst/>
                <a:hlinkClick r:id="rId5"/>
              </a:rPr>
              <a:t>https://www.photometrics.com/learn/spinning-disk-confocal-microscopy/introduction-to-spinning-disk-confocal</a:t>
            </a:r>
            <a:endParaRPr lang="en-US" dirty="0">
              <a:effectLst/>
            </a:endParaRPr>
          </a:p>
          <a:p>
            <a:pPr lvl="1"/>
            <a:r>
              <a:rPr lang="en-US" dirty="0">
                <a:effectLst/>
              </a:rPr>
              <a:t>St. Croix, C. M., Shand, S. H., &amp; Watkins, S. C. (2005). </a:t>
            </a:r>
            <a:r>
              <a:rPr lang="en-US" b="1" dirty="0">
                <a:effectLst/>
              </a:rPr>
              <a:t>Confocal Microscopy: Comparisons, applications, and Problems. </a:t>
            </a:r>
            <a:r>
              <a:rPr lang="en-US" i="1" dirty="0" err="1">
                <a:effectLst/>
              </a:rPr>
              <a:t>BioTechniques</a:t>
            </a:r>
            <a:r>
              <a:rPr lang="en-US" dirty="0">
                <a:effectLst/>
              </a:rPr>
              <a:t>, </a:t>
            </a:r>
            <a:r>
              <a:rPr lang="en-US" i="1" dirty="0">
                <a:effectLst/>
              </a:rPr>
              <a:t>39</a:t>
            </a:r>
            <a:r>
              <a:rPr lang="en-US" dirty="0">
                <a:effectLst/>
              </a:rPr>
              <a:t>(6S). </a:t>
            </a:r>
            <a:r>
              <a:rPr lang="en-US" dirty="0">
                <a:effectLst/>
                <a:hlinkClick r:id="rId6"/>
              </a:rPr>
              <a:t>https://doi.org/10.2144/000112089</a:t>
            </a:r>
            <a:endParaRPr lang="en-US" dirty="0">
              <a:effectLst/>
            </a:endParaRPr>
          </a:p>
          <a:p>
            <a:pPr lvl="1"/>
            <a:r>
              <a:rPr lang="en-US" dirty="0"/>
              <a:t>Villani, E., Baudouin, C., Efron, N., </a:t>
            </a:r>
            <a:r>
              <a:rPr lang="en-US" dirty="0" err="1"/>
              <a:t>Hamrah</a:t>
            </a:r>
            <a:r>
              <a:rPr lang="en-US" dirty="0"/>
              <a:t>, P., Kojima, T., Patel, S. V., </a:t>
            </a:r>
            <a:r>
              <a:rPr lang="en-US" dirty="0" err="1"/>
              <a:t>Pflugfelder</a:t>
            </a:r>
            <a:r>
              <a:rPr lang="en-US" dirty="0"/>
              <a:t>, S. C., </a:t>
            </a:r>
            <a:r>
              <a:rPr lang="en-US" dirty="0" err="1"/>
              <a:t>Zhivov</a:t>
            </a:r>
            <a:r>
              <a:rPr lang="en-US" dirty="0"/>
              <a:t>, A., &amp; </a:t>
            </a:r>
            <a:r>
              <a:rPr lang="en-US" dirty="0" err="1"/>
              <a:t>Dogru</a:t>
            </a:r>
            <a:r>
              <a:rPr lang="en-US" dirty="0"/>
              <a:t>, M. (2013). </a:t>
            </a:r>
            <a:r>
              <a:rPr lang="en-US" b="1" dirty="0"/>
              <a:t>In vivo confocal microscopy of the ocular surface: From bench to bedside</a:t>
            </a:r>
            <a:r>
              <a:rPr lang="en-US" dirty="0"/>
              <a:t>. Current Eye Research, 39(3), 213–231. </a:t>
            </a:r>
            <a:r>
              <a:rPr lang="en-US" dirty="0">
                <a:hlinkClick r:id="rId7"/>
              </a:rPr>
              <a:t>https://doi.org/10.3109/02713683.2013.842592</a:t>
            </a:r>
            <a:endParaRPr lang="lv-LV" dirty="0"/>
          </a:p>
          <a:p>
            <a:pPr lvl="1"/>
            <a:r>
              <a:rPr lang="en-US" dirty="0">
                <a:effectLst/>
              </a:rPr>
              <a:t>Jenkins, M. C., &amp; </a:t>
            </a:r>
            <a:r>
              <a:rPr lang="en-US" dirty="0" err="1">
                <a:effectLst/>
              </a:rPr>
              <a:t>Egelhaaf</a:t>
            </a:r>
            <a:r>
              <a:rPr lang="en-US" dirty="0">
                <a:effectLst/>
              </a:rPr>
              <a:t>, S. U. (2008). </a:t>
            </a:r>
            <a:r>
              <a:rPr lang="en-US" b="1" dirty="0">
                <a:effectLst/>
              </a:rPr>
              <a:t>Confocal microscopy of colloidal particles: Towards reliable, optimum coordinates.</a:t>
            </a:r>
            <a:r>
              <a:rPr lang="en-US" dirty="0">
                <a:effectLst/>
              </a:rPr>
              <a:t> </a:t>
            </a:r>
            <a:r>
              <a:rPr lang="en-US" i="1" dirty="0">
                <a:effectLst/>
              </a:rPr>
              <a:t>Advances in Colloid and Interface Science</a:t>
            </a:r>
            <a:r>
              <a:rPr lang="en-US" dirty="0">
                <a:effectLst/>
              </a:rPr>
              <a:t>, </a:t>
            </a:r>
            <a:r>
              <a:rPr lang="en-US" i="1" dirty="0">
                <a:effectLst/>
              </a:rPr>
              <a:t>136</a:t>
            </a:r>
            <a:r>
              <a:rPr lang="en-US" dirty="0">
                <a:effectLst/>
              </a:rPr>
              <a:t>(1–2), 65–92. </a:t>
            </a:r>
            <a:r>
              <a:rPr lang="en-US" dirty="0">
                <a:effectLst/>
                <a:hlinkClick r:id="rId8"/>
              </a:rPr>
              <a:t>https://arxiv.org/abs/0709.4052</a:t>
            </a:r>
            <a:endParaRPr lang="lv-LV" dirty="0">
              <a:effectLst/>
            </a:endParaRPr>
          </a:p>
        </p:txBody>
      </p:sp>
      <p:sp>
        <p:nvSpPr>
          <p:cNvPr id="5" name="Slide Number Placeholder 4">
            <a:extLst>
              <a:ext uri="{FF2B5EF4-FFF2-40B4-BE49-F238E27FC236}">
                <a16:creationId xmlns:a16="http://schemas.microsoft.com/office/drawing/2014/main" id="{DEEF0C82-1B70-D03F-3E6C-486C6FAC748F}"/>
              </a:ext>
            </a:extLst>
          </p:cNvPr>
          <p:cNvSpPr>
            <a:spLocks noGrp="1"/>
          </p:cNvSpPr>
          <p:nvPr>
            <p:ph type="sldNum" sz="quarter" idx="12"/>
          </p:nvPr>
        </p:nvSpPr>
        <p:spPr/>
        <p:txBody>
          <a:bodyPr/>
          <a:lstStyle/>
          <a:p>
            <a:fld id="{C1934BC5-F4F7-4358-8C2B-8BFE237F92F9}" type="slidenum">
              <a:rPr lang="en-US" smtClean="0"/>
              <a:t>155</a:t>
            </a:fld>
            <a:endParaRPr lang="en-US"/>
          </a:p>
        </p:txBody>
      </p:sp>
    </p:spTree>
    <p:extLst>
      <p:ext uri="{BB962C8B-B14F-4D97-AF65-F5344CB8AC3E}">
        <p14:creationId xmlns:p14="http://schemas.microsoft.com/office/powerpoint/2010/main" val="25684540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40E5-0956-4AFE-9E6C-953755236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67435-42C4-173A-E632-17DD04EE0C56}"/>
              </a:ext>
            </a:extLst>
          </p:cNvPr>
          <p:cNvSpPr>
            <a:spLocks noGrp="1"/>
          </p:cNvSpPr>
          <p:nvPr>
            <p:ph type="title"/>
          </p:nvPr>
        </p:nvSpPr>
        <p:spPr/>
        <p:txBody>
          <a:bodyPr/>
          <a:lstStyle/>
          <a:p>
            <a:r>
              <a:rPr lang="en-US" dirty="0"/>
              <a:t>Two-Photon Microscopy</a:t>
            </a:r>
          </a:p>
        </p:txBody>
      </p:sp>
      <p:sp>
        <p:nvSpPr>
          <p:cNvPr id="3" name="Content Placeholder 2">
            <a:extLst>
              <a:ext uri="{FF2B5EF4-FFF2-40B4-BE49-F238E27FC236}">
                <a16:creationId xmlns:a16="http://schemas.microsoft.com/office/drawing/2014/main" id="{842728AD-E355-072A-8AEB-90294F3F0BFC}"/>
              </a:ext>
            </a:extLst>
          </p:cNvPr>
          <p:cNvSpPr>
            <a:spLocks noGrp="1"/>
          </p:cNvSpPr>
          <p:nvPr>
            <p:ph idx="1"/>
          </p:nvPr>
        </p:nvSpPr>
        <p:spPr>
          <a:xfrm>
            <a:off x="838200" y="1825625"/>
            <a:ext cx="5658853"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Two-Photon Microscopy is an advanced fluorescence imaging technique that utilizes two-photon excitation to visualize specimens with high spatial resolution and minimal photodamage</a:t>
            </a:r>
          </a:p>
          <a:p>
            <a:pPr marL="742950" lvl="1" indent="-285750" algn="l">
              <a:buFont typeface="Arial" panose="020B0604020202020204" pitchFamily="34" charset="0"/>
              <a:buChar char="•"/>
            </a:pPr>
            <a:r>
              <a:rPr lang="en-US" b="0" i="0" dirty="0">
                <a:solidFill>
                  <a:srgbClr val="0D0D0D"/>
                </a:solidFill>
                <a:effectLst/>
                <a:latin typeface="Söhne"/>
              </a:rPr>
              <a:t>It is based on the nonlinear optical process where two photons of lower energy combine to excite a fluorophore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Two-Photon Microscopy operates by focusing pulsed laser light onto the specimen, where two photons simultaneously excite a fluorophore to a higher energy state</a:t>
            </a:r>
          </a:p>
          <a:p>
            <a:pPr marL="742950" lvl="1" indent="-285750" algn="l">
              <a:buFont typeface="Arial" panose="020B0604020202020204" pitchFamily="34" charset="0"/>
              <a:buChar char="•"/>
            </a:pPr>
            <a:r>
              <a:rPr lang="en-US" b="0" i="0" dirty="0">
                <a:solidFill>
                  <a:srgbClr val="0D0D0D"/>
                </a:solidFill>
                <a:effectLst/>
                <a:latin typeface="Söhne"/>
              </a:rPr>
              <a:t>The emitted fluorescence is detected and used to construct an image, typically in three dimensions</a:t>
            </a:r>
          </a:p>
        </p:txBody>
      </p:sp>
      <p:pic>
        <p:nvPicPr>
          <p:cNvPr id="5" name="Picture 4">
            <a:hlinkClick r:id="rId2"/>
            <a:extLst>
              <a:ext uri="{FF2B5EF4-FFF2-40B4-BE49-F238E27FC236}">
                <a16:creationId xmlns:a16="http://schemas.microsoft.com/office/drawing/2014/main" id="{C78DD8A9-B78D-7FE6-FB12-B455A474762D}"/>
              </a:ext>
            </a:extLst>
          </p:cNvPr>
          <p:cNvPicPr>
            <a:picLocks noChangeAspect="1"/>
          </p:cNvPicPr>
          <p:nvPr/>
        </p:nvPicPr>
        <p:blipFill>
          <a:blip r:embed="rId3"/>
          <a:stretch>
            <a:fillRect/>
          </a:stretch>
        </p:blipFill>
        <p:spPr>
          <a:xfrm>
            <a:off x="6563728" y="2105819"/>
            <a:ext cx="5547732" cy="3790950"/>
          </a:xfrm>
          <a:prstGeom prst="rect">
            <a:avLst/>
          </a:prstGeom>
        </p:spPr>
      </p:pic>
      <p:sp>
        <p:nvSpPr>
          <p:cNvPr id="7" name="Slide Number Placeholder 6">
            <a:extLst>
              <a:ext uri="{FF2B5EF4-FFF2-40B4-BE49-F238E27FC236}">
                <a16:creationId xmlns:a16="http://schemas.microsoft.com/office/drawing/2014/main" id="{EC282A8D-3FE7-3954-2542-3E6CB4C7CF36}"/>
              </a:ext>
            </a:extLst>
          </p:cNvPr>
          <p:cNvSpPr>
            <a:spLocks noGrp="1"/>
          </p:cNvSpPr>
          <p:nvPr>
            <p:ph type="sldNum" sz="quarter" idx="12"/>
          </p:nvPr>
        </p:nvSpPr>
        <p:spPr/>
        <p:txBody>
          <a:bodyPr/>
          <a:lstStyle/>
          <a:p>
            <a:fld id="{C1934BC5-F4F7-4358-8C2B-8BFE237F92F9}" type="slidenum">
              <a:rPr lang="en-US" smtClean="0"/>
              <a:t>156</a:t>
            </a:fld>
            <a:endParaRPr lang="en-US"/>
          </a:p>
        </p:txBody>
      </p:sp>
    </p:spTree>
    <p:extLst>
      <p:ext uri="{BB962C8B-B14F-4D97-AF65-F5344CB8AC3E}">
        <p14:creationId xmlns:p14="http://schemas.microsoft.com/office/powerpoint/2010/main" val="5179388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4955-E5CD-E7A7-2242-498B5D58C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08D99-8BDB-78AD-1713-A92F974DB9BE}"/>
              </a:ext>
            </a:extLst>
          </p:cNvPr>
          <p:cNvSpPr>
            <a:spLocks noGrp="1"/>
          </p:cNvSpPr>
          <p:nvPr>
            <p:ph type="title"/>
          </p:nvPr>
        </p:nvSpPr>
        <p:spPr/>
        <p:txBody>
          <a:bodyPr/>
          <a:lstStyle/>
          <a:p>
            <a:r>
              <a:rPr lang="en-US" dirty="0"/>
              <a:t>Two-Photon Microscopy</a:t>
            </a:r>
          </a:p>
        </p:txBody>
      </p:sp>
      <p:sp>
        <p:nvSpPr>
          <p:cNvPr id="3" name="Content Placeholder 2">
            <a:extLst>
              <a:ext uri="{FF2B5EF4-FFF2-40B4-BE49-F238E27FC236}">
                <a16:creationId xmlns:a16="http://schemas.microsoft.com/office/drawing/2014/main" id="{056E8295-B4D6-347B-3E76-C5C6E43EC41F}"/>
              </a:ext>
            </a:extLst>
          </p:cNvPr>
          <p:cNvSpPr>
            <a:spLocks noGrp="1"/>
          </p:cNvSpPr>
          <p:nvPr>
            <p:ph idx="1"/>
          </p:nvPr>
        </p:nvSpPr>
        <p:spPr>
          <a:xfrm>
            <a:off x="838200" y="1825625"/>
            <a:ext cx="6361497"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Point Scanning</a:t>
            </a:r>
            <a:r>
              <a:rPr lang="en-US" b="0" i="0" dirty="0">
                <a:solidFill>
                  <a:srgbClr val="0D0D0D"/>
                </a:solidFill>
                <a:effectLst/>
                <a:latin typeface="Söhne"/>
              </a:rPr>
              <a:t> </a:t>
            </a:r>
          </a:p>
          <a:p>
            <a:pPr marL="1200150" lvl="2" indent="-285750"/>
            <a:r>
              <a:rPr lang="en-US" b="0" i="0" dirty="0">
                <a:solidFill>
                  <a:srgbClr val="0D0D0D"/>
                </a:solidFill>
                <a:effectLst/>
                <a:latin typeface="Söhne"/>
              </a:rPr>
              <a:t>Utilizes a focused laser beam to raster scan the specimen point-by-point, generating images with high spatial resolution</a:t>
            </a:r>
          </a:p>
          <a:p>
            <a:pPr marL="742950" lvl="1" indent="-285750" algn="l">
              <a:buFont typeface="Arial" panose="020B0604020202020204" pitchFamily="34" charset="0"/>
              <a:buChar char="•"/>
            </a:pPr>
            <a:r>
              <a:rPr lang="en-US" b="1" dirty="0">
                <a:solidFill>
                  <a:srgbClr val="0D0D0D"/>
                </a:solidFill>
                <a:effectLst/>
                <a:latin typeface="Söhne"/>
              </a:rPr>
              <a:t>Multiphoton Imaging</a:t>
            </a:r>
          </a:p>
          <a:p>
            <a:pPr marL="1200150" lvl="2" indent="-285750"/>
            <a:r>
              <a:rPr lang="en-US" b="0" i="0" dirty="0">
                <a:solidFill>
                  <a:srgbClr val="0D0D0D"/>
                </a:solidFill>
                <a:effectLst/>
                <a:latin typeface="Söhne"/>
              </a:rPr>
              <a:t>Allows simultaneous excitation of multiple fluorophores, enabling multicolor imaging and colocalization studies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Imaging of thick and scattering specimens such as brain tissue, embryos, and organoids with high penetration depth and reduced photobleaching</a:t>
            </a:r>
          </a:p>
          <a:p>
            <a:pPr marL="742950" lvl="1" indent="-285750" algn="l">
              <a:buFont typeface="Arial" panose="020B0604020202020204" pitchFamily="34" charset="0"/>
              <a:buChar char="•"/>
            </a:pPr>
            <a:r>
              <a:rPr lang="en-US" b="0" i="0" dirty="0">
                <a:solidFill>
                  <a:srgbClr val="0D0D0D"/>
                </a:solidFill>
                <a:effectLst/>
                <a:latin typeface="Söhne"/>
              </a:rPr>
              <a:t>Live cell imaging of dynamic processes including neuronal activity, cell migration, and intracellular signaling</a:t>
            </a:r>
          </a:p>
          <a:p>
            <a:pPr marL="742950" lvl="1" indent="-285750" algn="l">
              <a:buFont typeface="Arial" panose="020B0604020202020204" pitchFamily="34" charset="0"/>
              <a:buChar char="•"/>
            </a:pPr>
            <a:r>
              <a:rPr lang="en-US" b="0" i="0" dirty="0">
                <a:solidFill>
                  <a:srgbClr val="0D0D0D"/>
                </a:solidFill>
                <a:effectLst/>
                <a:latin typeface="Söhne"/>
              </a:rPr>
              <a:t>Visualization of subcellular structures, organelles, and molecular interactions in biological samples</a:t>
            </a:r>
          </a:p>
        </p:txBody>
      </p:sp>
      <p:pic>
        <p:nvPicPr>
          <p:cNvPr id="4" name="Picture 3">
            <a:hlinkClick r:id="rId2"/>
            <a:extLst>
              <a:ext uri="{FF2B5EF4-FFF2-40B4-BE49-F238E27FC236}">
                <a16:creationId xmlns:a16="http://schemas.microsoft.com/office/drawing/2014/main" id="{0BD9FF38-1BF7-E324-A659-56E418E542E8}"/>
              </a:ext>
            </a:extLst>
          </p:cNvPr>
          <p:cNvPicPr>
            <a:picLocks noChangeAspect="1"/>
          </p:cNvPicPr>
          <p:nvPr/>
        </p:nvPicPr>
        <p:blipFill>
          <a:blip r:embed="rId3"/>
          <a:stretch>
            <a:fillRect/>
          </a:stretch>
        </p:blipFill>
        <p:spPr>
          <a:xfrm>
            <a:off x="7734300" y="1207682"/>
            <a:ext cx="4057650" cy="4969281"/>
          </a:xfrm>
          <a:prstGeom prst="rect">
            <a:avLst/>
          </a:prstGeom>
        </p:spPr>
      </p:pic>
      <p:sp>
        <p:nvSpPr>
          <p:cNvPr id="6" name="Slide Number Placeholder 5">
            <a:extLst>
              <a:ext uri="{FF2B5EF4-FFF2-40B4-BE49-F238E27FC236}">
                <a16:creationId xmlns:a16="http://schemas.microsoft.com/office/drawing/2014/main" id="{CFD3B56A-0AA6-3B49-3B4D-CF7FCD66A426}"/>
              </a:ext>
            </a:extLst>
          </p:cNvPr>
          <p:cNvSpPr>
            <a:spLocks noGrp="1"/>
          </p:cNvSpPr>
          <p:nvPr>
            <p:ph type="sldNum" sz="quarter" idx="12"/>
          </p:nvPr>
        </p:nvSpPr>
        <p:spPr/>
        <p:txBody>
          <a:bodyPr/>
          <a:lstStyle/>
          <a:p>
            <a:fld id="{C1934BC5-F4F7-4358-8C2B-8BFE237F92F9}" type="slidenum">
              <a:rPr lang="en-US" smtClean="0"/>
              <a:t>157</a:t>
            </a:fld>
            <a:endParaRPr lang="en-US"/>
          </a:p>
        </p:txBody>
      </p:sp>
    </p:spTree>
    <p:extLst>
      <p:ext uri="{BB962C8B-B14F-4D97-AF65-F5344CB8AC3E}">
        <p14:creationId xmlns:p14="http://schemas.microsoft.com/office/powerpoint/2010/main" val="24161583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E020-FC96-F3ED-7E9E-3AA0465E1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04B91-C1B0-24AD-C10D-72F07346C540}"/>
              </a:ext>
            </a:extLst>
          </p:cNvPr>
          <p:cNvSpPr>
            <a:spLocks noGrp="1"/>
          </p:cNvSpPr>
          <p:nvPr>
            <p:ph type="title"/>
          </p:nvPr>
        </p:nvSpPr>
        <p:spPr/>
        <p:txBody>
          <a:bodyPr/>
          <a:lstStyle/>
          <a:p>
            <a:r>
              <a:rPr lang="en-US" dirty="0"/>
              <a:t>Two-Photon Microscopy</a:t>
            </a:r>
          </a:p>
        </p:txBody>
      </p:sp>
      <p:sp>
        <p:nvSpPr>
          <p:cNvPr id="3" name="Content Placeholder 2">
            <a:extLst>
              <a:ext uri="{FF2B5EF4-FFF2-40B4-BE49-F238E27FC236}">
                <a16:creationId xmlns:a16="http://schemas.microsoft.com/office/drawing/2014/main" id="{4F7E3742-E7B7-0BD7-D6EA-7BF78B8A9C86}"/>
              </a:ext>
            </a:extLst>
          </p:cNvPr>
          <p:cNvSpPr>
            <a:spLocks noGrp="1"/>
          </p:cNvSpPr>
          <p:nvPr>
            <p:ph idx="1"/>
          </p:nvPr>
        </p:nvSpPr>
        <p:spPr>
          <a:xfrm>
            <a:off x="838200" y="1825625"/>
            <a:ext cx="6611754"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Enables deep tissue imaging with reduced photodamage and photobleaching compared to conventional fluorescence microscopy techniques</a:t>
            </a:r>
          </a:p>
          <a:p>
            <a:pPr marL="742950" lvl="1" indent="-285750" algn="l">
              <a:buFont typeface="Arial" panose="020B0604020202020204" pitchFamily="34" charset="0"/>
              <a:buChar char="•"/>
            </a:pPr>
            <a:r>
              <a:rPr lang="en-US" b="0" i="0" dirty="0">
                <a:solidFill>
                  <a:srgbClr val="0D0D0D"/>
                </a:solidFill>
                <a:effectLst/>
                <a:latin typeface="Söhne"/>
              </a:rPr>
              <a:t>Provides superior optical sectioning and resolution, allowing for clear visualization of structures within thick samples</a:t>
            </a:r>
          </a:p>
          <a:p>
            <a:pPr marL="742950" lvl="1" indent="-285750" algn="l">
              <a:buFont typeface="Arial" panose="020B0604020202020204" pitchFamily="34" charset="0"/>
              <a:buChar char="•"/>
            </a:pPr>
            <a:r>
              <a:rPr lang="en-US" b="0" i="0" dirty="0">
                <a:solidFill>
                  <a:srgbClr val="0D0D0D"/>
                </a:solidFill>
                <a:effectLst/>
                <a:latin typeface="Söhne"/>
              </a:rPr>
              <a:t>Compatible with various fluorophores and fluorescent proteins for multicolor imaging and functional studies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specialized equipment including femtosecond pulsed lasers and nonlinear optical components, making it relatively expensive and complex</a:t>
            </a:r>
          </a:p>
          <a:p>
            <a:pPr marL="742950" lvl="1" indent="-285750" algn="l">
              <a:buFont typeface="Arial" panose="020B0604020202020204" pitchFamily="34" charset="0"/>
              <a:buChar char="•"/>
            </a:pPr>
            <a:r>
              <a:rPr lang="en-US" b="0" i="0" dirty="0">
                <a:solidFill>
                  <a:srgbClr val="0D0D0D"/>
                </a:solidFill>
                <a:effectLst/>
                <a:latin typeface="Söhne"/>
              </a:rPr>
              <a:t>Steeper learning curve for setup and operation compared to conventional microscopy techniques</a:t>
            </a:r>
          </a:p>
          <a:p>
            <a:pPr marL="742950" lvl="1" indent="-285750" algn="l">
              <a:buFont typeface="Arial" panose="020B0604020202020204" pitchFamily="34" charset="0"/>
              <a:buChar char="•"/>
            </a:pPr>
            <a:r>
              <a:rPr lang="en-US" b="0" i="0" dirty="0">
                <a:solidFill>
                  <a:srgbClr val="0D0D0D"/>
                </a:solidFill>
                <a:effectLst/>
                <a:latin typeface="Söhne"/>
              </a:rPr>
              <a:t>Limited availability of commercial fluorophores optimized for two-photon excitation compared to single-photon excitation</a:t>
            </a:r>
          </a:p>
        </p:txBody>
      </p:sp>
      <p:pic>
        <p:nvPicPr>
          <p:cNvPr id="5" name="Picture 4">
            <a:hlinkClick r:id="rId2"/>
            <a:extLst>
              <a:ext uri="{FF2B5EF4-FFF2-40B4-BE49-F238E27FC236}">
                <a16:creationId xmlns:a16="http://schemas.microsoft.com/office/drawing/2014/main" id="{CC7FD8A9-AEBC-3978-7EEB-5AFAFEC19371}"/>
              </a:ext>
            </a:extLst>
          </p:cNvPr>
          <p:cNvPicPr>
            <a:picLocks noChangeAspect="1"/>
          </p:cNvPicPr>
          <p:nvPr/>
        </p:nvPicPr>
        <p:blipFill>
          <a:blip r:embed="rId3"/>
          <a:stretch>
            <a:fillRect/>
          </a:stretch>
        </p:blipFill>
        <p:spPr>
          <a:xfrm>
            <a:off x="7531494" y="1524000"/>
            <a:ext cx="4660505" cy="4838700"/>
          </a:xfrm>
          <a:prstGeom prst="rect">
            <a:avLst/>
          </a:prstGeom>
        </p:spPr>
      </p:pic>
      <p:sp>
        <p:nvSpPr>
          <p:cNvPr id="7" name="Slide Number Placeholder 6">
            <a:extLst>
              <a:ext uri="{FF2B5EF4-FFF2-40B4-BE49-F238E27FC236}">
                <a16:creationId xmlns:a16="http://schemas.microsoft.com/office/drawing/2014/main" id="{4F497400-943E-F4CA-6819-34CF6E3D561C}"/>
              </a:ext>
            </a:extLst>
          </p:cNvPr>
          <p:cNvSpPr>
            <a:spLocks noGrp="1"/>
          </p:cNvSpPr>
          <p:nvPr>
            <p:ph type="sldNum" sz="quarter" idx="12"/>
          </p:nvPr>
        </p:nvSpPr>
        <p:spPr/>
        <p:txBody>
          <a:bodyPr/>
          <a:lstStyle/>
          <a:p>
            <a:fld id="{C1934BC5-F4F7-4358-8C2B-8BFE237F92F9}" type="slidenum">
              <a:rPr lang="en-US" smtClean="0"/>
              <a:t>158</a:t>
            </a:fld>
            <a:endParaRPr lang="en-US"/>
          </a:p>
        </p:txBody>
      </p:sp>
    </p:spTree>
    <p:extLst>
      <p:ext uri="{BB962C8B-B14F-4D97-AF65-F5344CB8AC3E}">
        <p14:creationId xmlns:p14="http://schemas.microsoft.com/office/powerpoint/2010/main" val="11542702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A994-062F-3A51-4EF8-1A5610FF4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101D6-6AC9-2433-58A4-37E54E2C9ECD}"/>
              </a:ext>
            </a:extLst>
          </p:cNvPr>
          <p:cNvSpPr>
            <a:spLocks noGrp="1"/>
          </p:cNvSpPr>
          <p:nvPr>
            <p:ph type="title"/>
          </p:nvPr>
        </p:nvSpPr>
        <p:spPr/>
        <p:txBody>
          <a:bodyPr/>
          <a:lstStyle/>
          <a:p>
            <a:r>
              <a:rPr lang="en-US" dirty="0"/>
              <a:t>Two-Photon Microscopy</a:t>
            </a:r>
          </a:p>
        </p:txBody>
      </p:sp>
      <p:sp>
        <p:nvSpPr>
          <p:cNvPr id="3" name="Content Placeholder 2">
            <a:extLst>
              <a:ext uri="{FF2B5EF4-FFF2-40B4-BE49-F238E27FC236}">
                <a16:creationId xmlns:a16="http://schemas.microsoft.com/office/drawing/2014/main" id="{A23755E5-BC36-9048-C218-07DEA0BDB08C}"/>
              </a:ext>
            </a:extLst>
          </p:cNvPr>
          <p:cNvSpPr>
            <a:spLocks noGrp="1"/>
          </p:cNvSpPr>
          <p:nvPr>
            <p:ph idx="1"/>
          </p:nvPr>
        </p:nvSpPr>
        <p:spPr/>
        <p:txBody>
          <a:bodyPr>
            <a:normAutofit fontScale="77500" lnSpcReduction="20000"/>
          </a:bodyPr>
          <a:lstStyle/>
          <a:p>
            <a:r>
              <a:rPr lang="en-US" b="1" dirty="0"/>
              <a:t>Further Reading:</a:t>
            </a:r>
          </a:p>
          <a:p>
            <a:pPr lvl="1"/>
            <a:r>
              <a:rPr lang="en-US" dirty="0"/>
              <a:t>Piston, D. W., Fellers, T. J., &amp; Davidson, M. W. (n.d.). </a:t>
            </a:r>
            <a:r>
              <a:rPr lang="en-US" b="1" dirty="0"/>
              <a:t>Multiphoton microscopy. </a:t>
            </a:r>
            <a:r>
              <a:rPr lang="en-US" dirty="0"/>
              <a:t>Nikon’s </a:t>
            </a:r>
            <a:r>
              <a:rPr lang="en-US" dirty="0" err="1"/>
              <a:t>MicroscopyU</a:t>
            </a:r>
            <a:r>
              <a:rPr lang="en-US" dirty="0"/>
              <a:t>. </a:t>
            </a:r>
            <a:r>
              <a:rPr lang="en-US" dirty="0">
                <a:hlinkClick r:id="rId2"/>
              </a:rPr>
              <a:t>https://www.microscopyu.com/techniques/multi-photon/multiphoton-microscopy</a:t>
            </a:r>
            <a:endParaRPr lang="lv-LV" dirty="0"/>
          </a:p>
          <a:p>
            <a:pPr lvl="1"/>
            <a:r>
              <a:rPr lang="en-US" dirty="0"/>
              <a:t>Surat, P. (2021, February 1). </a:t>
            </a:r>
            <a:r>
              <a:rPr lang="en-US" b="1" dirty="0"/>
              <a:t>Two-photon microscopy principles and methodology.</a:t>
            </a:r>
            <a:r>
              <a:rPr lang="en-US" dirty="0"/>
              <a:t> </a:t>
            </a:r>
            <a:r>
              <a:rPr lang="en-US" dirty="0" err="1"/>
              <a:t>AZoLifeSciences</a:t>
            </a:r>
            <a:r>
              <a:rPr lang="en-US" dirty="0"/>
              <a:t>. </a:t>
            </a:r>
            <a:r>
              <a:rPr lang="en-US" dirty="0">
                <a:hlinkClick r:id="rId3"/>
              </a:rPr>
              <a:t>https://www.azolifesciences.com/article/Two-photon-Microscopy-Principles-and-Methodology.aspx</a:t>
            </a:r>
            <a:endParaRPr lang="lv-LV" dirty="0"/>
          </a:p>
          <a:p>
            <a:pPr lvl="1"/>
            <a:r>
              <a:rPr lang="en-US" dirty="0">
                <a:effectLst/>
              </a:rPr>
              <a:t>Teledyne Photometrics. (2021b, June 1). </a:t>
            </a:r>
            <a:r>
              <a:rPr lang="en-US" b="1" dirty="0">
                <a:effectLst/>
              </a:rPr>
              <a:t>Two-Photon Microscopy</a:t>
            </a:r>
            <a:r>
              <a:rPr lang="en-US" dirty="0">
                <a:effectLst/>
              </a:rPr>
              <a:t>. </a:t>
            </a:r>
            <a:r>
              <a:rPr lang="en-US" dirty="0">
                <a:effectLst/>
                <a:hlinkClick r:id="rId4"/>
              </a:rPr>
              <a:t>https://www.photometrics.com/learn/physics-and-biophysics/two-photon</a:t>
            </a:r>
            <a:endParaRPr lang="lv-LV" dirty="0">
              <a:effectLst/>
            </a:endParaRPr>
          </a:p>
          <a:p>
            <a:pPr lvl="1"/>
            <a:r>
              <a:rPr lang="en-US" dirty="0">
                <a:effectLst/>
              </a:rPr>
              <a:t>Svoboda, K., &amp; Yasuda, R. (2006). </a:t>
            </a:r>
            <a:r>
              <a:rPr lang="en-US" b="1" dirty="0">
                <a:effectLst/>
              </a:rPr>
              <a:t>Principles of two-photon excitation microscopy and its applications to neuroscience. </a:t>
            </a:r>
            <a:r>
              <a:rPr lang="en-US" i="1" dirty="0">
                <a:effectLst/>
              </a:rPr>
              <a:t>Neuron</a:t>
            </a:r>
            <a:r>
              <a:rPr lang="en-US" dirty="0">
                <a:effectLst/>
              </a:rPr>
              <a:t>, </a:t>
            </a:r>
            <a:r>
              <a:rPr lang="en-US" i="1" dirty="0">
                <a:effectLst/>
              </a:rPr>
              <a:t>50</a:t>
            </a:r>
            <a:r>
              <a:rPr lang="en-US" dirty="0">
                <a:effectLst/>
              </a:rPr>
              <a:t>(6), 823–839. </a:t>
            </a:r>
            <a:r>
              <a:rPr lang="en-US" dirty="0">
                <a:effectLst/>
                <a:hlinkClick r:id="rId5"/>
              </a:rPr>
              <a:t>https://doi.org/10.1016/j.neuron.2006.05.019</a:t>
            </a:r>
            <a:endParaRPr lang="lv-LV" dirty="0">
              <a:effectLst/>
            </a:endParaRPr>
          </a:p>
          <a:p>
            <a:pPr lvl="1"/>
            <a:r>
              <a:rPr lang="en-US" dirty="0">
                <a:effectLst/>
              </a:rPr>
              <a:t>Lim, C. S., &amp; Cho, B. R. (2013). </a:t>
            </a:r>
            <a:r>
              <a:rPr lang="en-US" b="1" dirty="0">
                <a:effectLst/>
              </a:rPr>
              <a:t>Two-photon probes for biomedical applications.</a:t>
            </a:r>
            <a:r>
              <a:rPr lang="en-US" dirty="0">
                <a:effectLst/>
              </a:rPr>
              <a:t> BMB Reports, 46(4), 188–194. </a:t>
            </a:r>
            <a:r>
              <a:rPr lang="en-US" dirty="0">
                <a:effectLst/>
                <a:hlinkClick r:id="rId6"/>
              </a:rPr>
              <a:t>https://doi.org/10.5483/bmbrep.2013.46.4.045</a:t>
            </a:r>
            <a:endParaRPr lang="lv-LV" dirty="0">
              <a:effectLst/>
            </a:endParaRPr>
          </a:p>
          <a:p>
            <a:pPr lvl="1"/>
            <a:r>
              <a:rPr lang="en-US" dirty="0">
                <a:effectLst/>
              </a:rPr>
              <a:t>Ricard, C., Arroyo, E. D., He, C. X., </a:t>
            </a:r>
            <a:r>
              <a:rPr lang="en-US" dirty="0" err="1">
                <a:effectLst/>
              </a:rPr>
              <a:t>Portera-Cailliau</a:t>
            </a:r>
            <a:r>
              <a:rPr lang="en-US" dirty="0">
                <a:effectLst/>
              </a:rPr>
              <a:t>, C., </a:t>
            </a:r>
            <a:r>
              <a:rPr lang="en-US" dirty="0" err="1">
                <a:effectLst/>
              </a:rPr>
              <a:t>Lepousez</a:t>
            </a:r>
            <a:r>
              <a:rPr lang="en-US" dirty="0">
                <a:effectLst/>
              </a:rPr>
              <a:t>, G., </a:t>
            </a:r>
            <a:r>
              <a:rPr lang="en-US" dirty="0" err="1">
                <a:effectLst/>
              </a:rPr>
              <a:t>Canepari</a:t>
            </a:r>
            <a:r>
              <a:rPr lang="en-US" dirty="0">
                <a:effectLst/>
              </a:rPr>
              <a:t>, M., &amp; </a:t>
            </a:r>
            <a:r>
              <a:rPr lang="en-US" dirty="0" err="1">
                <a:effectLst/>
              </a:rPr>
              <a:t>Fiole</a:t>
            </a:r>
            <a:r>
              <a:rPr lang="en-US" dirty="0">
                <a:effectLst/>
              </a:rPr>
              <a:t>, D. (2018). </a:t>
            </a:r>
            <a:r>
              <a:rPr lang="en-US" b="1" dirty="0">
                <a:effectLst/>
              </a:rPr>
              <a:t>Two-photon probes for in vivo multicolor microscopy of the structure and signals of brain cells. </a:t>
            </a:r>
            <a:r>
              <a:rPr lang="en-US" i="1" dirty="0">
                <a:effectLst/>
              </a:rPr>
              <a:t>Brain Structure and Function</a:t>
            </a:r>
            <a:r>
              <a:rPr lang="en-US" dirty="0">
                <a:effectLst/>
              </a:rPr>
              <a:t>, </a:t>
            </a:r>
            <a:r>
              <a:rPr lang="en-US" i="1" dirty="0">
                <a:effectLst/>
              </a:rPr>
              <a:t>223</a:t>
            </a:r>
            <a:r>
              <a:rPr lang="en-US" dirty="0">
                <a:effectLst/>
              </a:rPr>
              <a:t>(7), 3011–3043. </a:t>
            </a:r>
            <a:r>
              <a:rPr lang="en-US" dirty="0">
                <a:effectLst/>
                <a:hlinkClick r:id="rId7"/>
              </a:rPr>
              <a:t>https://doi.org/10.1007/s00429-018-1678-1</a:t>
            </a:r>
            <a:endParaRPr lang="lv-LV" dirty="0">
              <a:effectLst/>
            </a:endParaRPr>
          </a:p>
          <a:p>
            <a:pPr lvl="1"/>
            <a:endParaRPr lang="lv-LV"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D6975788-2BA9-93AB-EAF4-648E8650C1A1}"/>
              </a:ext>
            </a:extLst>
          </p:cNvPr>
          <p:cNvSpPr>
            <a:spLocks noGrp="1"/>
          </p:cNvSpPr>
          <p:nvPr>
            <p:ph type="sldNum" sz="quarter" idx="12"/>
          </p:nvPr>
        </p:nvSpPr>
        <p:spPr/>
        <p:txBody>
          <a:bodyPr/>
          <a:lstStyle/>
          <a:p>
            <a:fld id="{C1934BC5-F4F7-4358-8C2B-8BFE237F92F9}" type="slidenum">
              <a:rPr lang="en-US" smtClean="0"/>
              <a:t>159</a:t>
            </a:fld>
            <a:endParaRPr lang="en-US"/>
          </a:p>
        </p:txBody>
      </p:sp>
    </p:spTree>
    <p:extLst>
      <p:ext uri="{BB962C8B-B14F-4D97-AF65-F5344CB8AC3E}">
        <p14:creationId xmlns:p14="http://schemas.microsoft.com/office/powerpoint/2010/main" val="2960417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8958B-6B95-2B3A-E0F5-BE0429CC4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B0C67-0E52-3A95-53ED-112BDAC45299}"/>
              </a:ext>
            </a:extLst>
          </p:cNvPr>
          <p:cNvSpPr>
            <a:spLocks noGrp="1"/>
          </p:cNvSpPr>
          <p:nvPr>
            <p:ph type="title"/>
          </p:nvPr>
        </p:nvSpPr>
        <p:spPr/>
        <p:txBody>
          <a:bodyPr/>
          <a:lstStyle/>
          <a:p>
            <a:r>
              <a:rPr lang="en-US" dirty="0"/>
              <a:t>What’s “nano” and why is it important?</a:t>
            </a:r>
          </a:p>
        </p:txBody>
      </p:sp>
      <p:sp>
        <p:nvSpPr>
          <p:cNvPr id="3" name="Content Placeholder 2">
            <a:extLst>
              <a:ext uri="{FF2B5EF4-FFF2-40B4-BE49-F238E27FC236}">
                <a16:creationId xmlns:a16="http://schemas.microsoft.com/office/drawing/2014/main" id="{47F6974E-DBE2-F575-AC21-1DAE05823C8B}"/>
              </a:ext>
            </a:extLst>
          </p:cNvPr>
          <p:cNvSpPr>
            <a:spLocks noGrp="1"/>
          </p:cNvSpPr>
          <p:nvPr>
            <p:ph idx="1"/>
          </p:nvPr>
        </p:nvSpPr>
        <p:spPr>
          <a:xfrm>
            <a:off x="838200" y="1825625"/>
            <a:ext cx="10515600" cy="4441825"/>
          </a:xfrm>
        </p:spPr>
        <p:txBody>
          <a:bodyPr>
            <a:normAutofit/>
          </a:bodyPr>
          <a:lstStyle/>
          <a:p>
            <a:r>
              <a:rPr lang="en-US" dirty="0"/>
              <a:t>The importance of nanostructured biomaterial surfaces extends to a wide range of medical applications, including implants, prosthetics, wound healing, and tissue engineering</a:t>
            </a:r>
          </a:p>
          <a:p>
            <a:r>
              <a:rPr lang="en-US" dirty="0"/>
              <a:t>By improving biocompatibility, promoting tissue regeneration, and enhancing therapeutic outcomes, these surfaces contribute to the development of advanced medical devices and therapies with increased efficacy and safety</a:t>
            </a:r>
          </a:p>
          <a:p>
            <a:r>
              <a:rPr lang="en-US" dirty="0"/>
              <a:t>Therefore, </a:t>
            </a:r>
            <a:r>
              <a:rPr lang="en-US" b="1" i="1" u="sng" dirty="0"/>
              <a:t>to improve the properties of biomaterials in a way that is beneficial to the cell, one needs to study and enhance the surface properties of biomaterials at the nanoscale</a:t>
            </a:r>
          </a:p>
        </p:txBody>
      </p:sp>
      <p:sp>
        <p:nvSpPr>
          <p:cNvPr id="5" name="Slide Number Placeholder 4">
            <a:extLst>
              <a:ext uri="{FF2B5EF4-FFF2-40B4-BE49-F238E27FC236}">
                <a16:creationId xmlns:a16="http://schemas.microsoft.com/office/drawing/2014/main" id="{835FDE23-6EA6-99AF-C448-082E571F5D09}"/>
              </a:ext>
            </a:extLst>
          </p:cNvPr>
          <p:cNvSpPr>
            <a:spLocks noGrp="1"/>
          </p:cNvSpPr>
          <p:nvPr>
            <p:ph type="sldNum" sz="quarter" idx="12"/>
          </p:nvPr>
        </p:nvSpPr>
        <p:spPr/>
        <p:txBody>
          <a:bodyPr/>
          <a:lstStyle/>
          <a:p>
            <a:fld id="{C1934BC5-F4F7-4358-8C2B-8BFE237F92F9}" type="slidenum">
              <a:rPr lang="en-US" smtClean="0"/>
              <a:t>16</a:t>
            </a:fld>
            <a:endParaRPr lang="en-US"/>
          </a:p>
        </p:txBody>
      </p:sp>
    </p:spTree>
    <p:extLst>
      <p:ext uri="{BB962C8B-B14F-4D97-AF65-F5344CB8AC3E}">
        <p14:creationId xmlns:p14="http://schemas.microsoft.com/office/powerpoint/2010/main" val="11857116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AC66-04BD-529C-F3D4-4B968921019B}"/>
              </a:ext>
            </a:extLst>
          </p:cNvPr>
          <p:cNvSpPr>
            <a:spLocks noGrp="1"/>
          </p:cNvSpPr>
          <p:nvPr>
            <p:ph type="title"/>
          </p:nvPr>
        </p:nvSpPr>
        <p:spPr/>
        <p:txBody>
          <a:bodyPr/>
          <a:lstStyle/>
          <a:p>
            <a:r>
              <a:rPr lang="en-US" dirty="0"/>
              <a:t>Dead/Live Staining</a:t>
            </a:r>
          </a:p>
        </p:txBody>
      </p:sp>
      <p:sp>
        <p:nvSpPr>
          <p:cNvPr id="3" name="Content Placeholder 2">
            <a:extLst>
              <a:ext uri="{FF2B5EF4-FFF2-40B4-BE49-F238E27FC236}">
                <a16:creationId xmlns:a16="http://schemas.microsoft.com/office/drawing/2014/main" id="{5F8E95BD-6A67-246F-90BF-4451D75D7C60}"/>
              </a:ext>
            </a:extLst>
          </p:cNvPr>
          <p:cNvSpPr>
            <a:spLocks noGrp="1"/>
          </p:cNvSpPr>
          <p:nvPr>
            <p:ph idx="1"/>
          </p:nvPr>
        </p:nvSpPr>
        <p:spPr>
          <a:xfrm>
            <a:off x="838201" y="1825625"/>
            <a:ext cx="10515599" cy="4667250"/>
          </a:xfrm>
        </p:spPr>
        <p:txBody>
          <a:bodyPr>
            <a:normAutofit/>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Dead/live staining is a technique used to distinguish between viable (live) and non-viable (dead) cells in a sample based on their membrane integrity or metabolic activity</a:t>
            </a:r>
          </a:p>
          <a:p>
            <a:pPr marL="742950" lvl="1" indent="-285750" algn="l">
              <a:buFont typeface="Arial" panose="020B0604020202020204" pitchFamily="34" charset="0"/>
              <a:buChar char="•"/>
            </a:pPr>
            <a:r>
              <a:rPr lang="en-US" b="0" i="0" dirty="0">
                <a:solidFill>
                  <a:srgbClr val="0D0D0D"/>
                </a:solidFill>
                <a:effectLst/>
                <a:latin typeface="Söhne"/>
              </a:rPr>
              <a:t>It involves the use of fluorescent dyes or probes that selectively label live and dead cells, allowing for their visualization and quantification under a microscope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Dead/live staining relies on the differential permeability of fluorescent dyes or probes to live and dead cells</a:t>
            </a:r>
          </a:p>
          <a:p>
            <a:pPr marL="742950" lvl="1" indent="-285750" algn="l">
              <a:buFont typeface="Arial" panose="020B0604020202020204" pitchFamily="34" charset="0"/>
              <a:buChar char="•"/>
            </a:pPr>
            <a:r>
              <a:rPr lang="en-US" b="0" i="0" dirty="0">
                <a:solidFill>
                  <a:srgbClr val="0D0D0D"/>
                </a:solidFill>
                <a:effectLst/>
                <a:latin typeface="Söhne"/>
              </a:rPr>
              <a:t>Live cells with intact membranes exclude certain dyes, while dead cells with compromised membranes allow dye entry and staining</a:t>
            </a:r>
          </a:p>
        </p:txBody>
      </p:sp>
      <p:sp>
        <p:nvSpPr>
          <p:cNvPr id="6" name="Slide Number Placeholder 5">
            <a:extLst>
              <a:ext uri="{FF2B5EF4-FFF2-40B4-BE49-F238E27FC236}">
                <a16:creationId xmlns:a16="http://schemas.microsoft.com/office/drawing/2014/main" id="{B061C667-61D2-FB50-09DB-E44D0D1FB39E}"/>
              </a:ext>
            </a:extLst>
          </p:cNvPr>
          <p:cNvSpPr>
            <a:spLocks noGrp="1"/>
          </p:cNvSpPr>
          <p:nvPr>
            <p:ph type="sldNum" sz="quarter" idx="12"/>
          </p:nvPr>
        </p:nvSpPr>
        <p:spPr/>
        <p:txBody>
          <a:bodyPr/>
          <a:lstStyle/>
          <a:p>
            <a:fld id="{C1934BC5-F4F7-4358-8C2B-8BFE237F92F9}" type="slidenum">
              <a:rPr lang="en-US" smtClean="0"/>
              <a:t>160</a:t>
            </a:fld>
            <a:endParaRPr lang="en-US"/>
          </a:p>
        </p:txBody>
      </p:sp>
    </p:spTree>
    <p:extLst>
      <p:ext uri="{BB962C8B-B14F-4D97-AF65-F5344CB8AC3E}">
        <p14:creationId xmlns:p14="http://schemas.microsoft.com/office/powerpoint/2010/main" val="13218082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8E24-3DFD-625D-1201-A28D16EDA40C}"/>
              </a:ext>
            </a:extLst>
          </p:cNvPr>
          <p:cNvSpPr>
            <a:spLocks noGrp="1"/>
          </p:cNvSpPr>
          <p:nvPr>
            <p:ph type="title"/>
          </p:nvPr>
        </p:nvSpPr>
        <p:spPr/>
        <p:txBody>
          <a:bodyPr/>
          <a:lstStyle/>
          <a:p>
            <a:r>
              <a:rPr lang="en-US" dirty="0"/>
              <a:t>Dead/Live Staining</a:t>
            </a:r>
          </a:p>
        </p:txBody>
      </p:sp>
      <p:pic>
        <p:nvPicPr>
          <p:cNvPr id="7170" name="Picture 2" descr="Fig. 1">
            <a:hlinkClick r:id="rId2"/>
            <a:extLst>
              <a:ext uri="{FF2B5EF4-FFF2-40B4-BE49-F238E27FC236}">
                <a16:creationId xmlns:a16="http://schemas.microsoft.com/office/drawing/2014/main" id="{AA2357E4-F03F-EA73-9DD1-BE5DE0410E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7323" y="1825625"/>
            <a:ext cx="9457353"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5C8AB72-3299-12D0-BC05-3745490C8410}"/>
              </a:ext>
            </a:extLst>
          </p:cNvPr>
          <p:cNvSpPr>
            <a:spLocks noGrp="1"/>
          </p:cNvSpPr>
          <p:nvPr>
            <p:ph type="sldNum" sz="quarter" idx="12"/>
          </p:nvPr>
        </p:nvSpPr>
        <p:spPr/>
        <p:txBody>
          <a:bodyPr/>
          <a:lstStyle/>
          <a:p>
            <a:fld id="{C1934BC5-F4F7-4358-8C2B-8BFE237F92F9}" type="slidenum">
              <a:rPr lang="en-US" smtClean="0"/>
              <a:t>161</a:t>
            </a:fld>
            <a:endParaRPr lang="en-US"/>
          </a:p>
        </p:txBody>
      </p:sp>
    </p:spTree>
    <p:extLst>
      <p:ext uri="{BB962C8B-B14F-4D97-AF65-F5344CB8AC3E}">
        <p14:creationId xmlns:p14="http://schemas.microsoft.com/office/powerpoint/2010/main" val="13741418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3C7DC-E101-7CEF-1A86-FBBB931F8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EAB9A-935F-4BE1-2D67-6D725E619B38}"/>
              </a:ext>
            </a:extLst>
          </p:cNvPr>
          <p:cNvSpPr>
            <a:spLocks noGrp="1"/>
          </p:cNvSpPr>
          <p:nvPr>
            <p:ph type="title"/>
          </p:nvPr>
        </p:nvSpPr>
        <p:spPr/>
        <p:txBody>
          <a:bodyPr/>
          <a:lstStyle/>
          <a:p>
            <a:r>
              <a:rPr lang="en-US" dirty="0"/>
              <a:t>Dead/Live Staining</a:t>
            </a:r>
          </a:p>
        </p:txBody>
      </p:sp>
      <p:sp>
        <p:nvSpPr>
          <p:cNvPr id="3" name="Content Placeholder 2">
            <a:extLst>
              <a:ext uri="{FF2B5EF4-FFF2-40B4-BE49-F238E27FC236}">
                <a16:creationId xmlns:a16="http://schemas.microsoft.com/office/drawing/2014/main" id="{064804C6-74F9-A3AE-E7CC-D484BC4FF960}"/>
              </a:ext>
            </a:extLst>
          </p:cNvPr>
          <p:cNvSpPr>
            <a:spLocks noGrp="1"/>
          </p:cNvSpPr>
          <p:nvPr>
            <p:ph idx="1"/>
          </p:nvPr>
        </p:nvSpPr>
        <p:spPr>
          <a:xfrm>
            <a:off x="838200" y="1825625"/>
            <a:ext cx="6053488" cy="4351338"/>
          </a:xfrm>
        </p:spPr>
        <p:txBody>
          <a:bodyPr>
            <a:normAutofit/>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Assessment of cell viability and cytotoxicity in cell culture studies, drug screening, and toxicology assays</a:t>
            </a:r>
          </a:p>
          <a:p>
            <a:pPr marL="742950" lvl="1" indent="-285750" algn="l">
              <a:buFont typeface="Arial" panose="020B0604020202020204" pitchFamily="34" charset="0"/>
              <a:buChar char="•"/>
            </a:pPr>
            <a:r>
              <a:rPr lang="en-US" b="0" i="0" dirty="0">
                <a:solidFill>
                  <a:srgbClr val="0D0D0D"/>
                </a:solidFill>
                <a:effectLst/>
                <a:latin typeface="Söhne"/>
              </a:rPr>
              <a:t>Identification and quantification of live and dead cells in microbial samples, environmental samples, and food products</a:t>
            </a:r>
          </a:p>
          <a:p>
            <a:pPr marL="742950" lvl="1" indent="-285750" algn="l">
              <a:buFont typeface="Arial" panose="020B0604020202020204" pitchFamily="34" charset="0"/>
              <a:buChar char="•"/>
            </a:pPr>
            <a:r>
              <a:rPr lang="en-US" b="0" i="0" dirty="0">
                <a:solidFill>
                  <a:srgbClr val="0D0D0D"/>
                </a:solidFill>
                <a:effectLst/>
                <a:latin typeface="Söhne"/>
              </a:rPr>
              <a:t>Monitoring cell health and viability in biomedical research, tissue engineering, and regenerative medicine</a:t>
            </a:r>
          </a:p>
        </p:txBody>
      </p:sp>
      <p:pic>
        <p:nvPicPr>
          <p:cNvPr id="4" name="Picture 3">
            <a:hlinkClick r:id="rId2"/>
            <a:extLst>
              <a:ext uri="{FF2B5EF4-FFF2-40B4-BE49-F238E27FC236}">
                <a16:creationId xmlns:a16="http://schemas.microsoft.com/office/drawing/2014/main" id="{68D2624A-AC60-77F4-703A-738BAF35FCEA}"/>
              </a:ext>
            </a:extLst>
          </p:cNvPr>
          <p:cNvPicPr>
            <a:picLocks noChangeAspect="1"/>
          </p:cNvPicPr>
          <p:nvPr/>
        </p:nvPicPr>
        <p:blipFill>
          <a:blip r:embed="rId3"/>
          <a:stretch>
            <a:fillRect/>
          </a:stretch>
        </p:blipFill>
        <p:spPr>
          <a:xfrm>
            <a:off x="6705863" y="1971674"/>
            <a:ext cx="5263590" cy="3667125"/>
          </a:xfrm>
          <a:prstGeom prst="rect">
            <a:avLst/>
          </a:prstGeom>
        </p:spPr>
      </p:pic>
      <p:sp>
        <p:nvSpPr>
          <p:cNvPr id="6" name="Slide Number Placeholder 5">
            <a:extLst>
              <a:ext uri="{FF2B5EF4-FFF2-40B4-BE49-F238E27FC236}">
                <a16:creationId xmlns:a16="http://schemas.microsoft.com/office/drawing/2014/main" id="{65191FF8-998C-4F55-FCED-9BB6CA66ED02}"/>
              </a:ext>
            </a:extLst>
          </p:cNvPr>
          <p:cNvSpPr>
            <a:spLocks noGrp="1"/>
          </p:cNvSpPr>
          <p:nvPr>
            <p:ph type="sldNum" sz="quarter" idx="12"/>
          </p:nvPr>
        </p:nvSpPr>
        <p:spPr/>
        <p:txBody>
          <a:bodyPr/>
          <a:lstStyle/>
          <a:p>
            <a:fld id="{C1934BC5-F4F7-4358-8C2B-8BFE237F92F9}" type="slidenum">
              <a:rPr lang="en-US" smtClean="0"/>
              <a:t>162</a:t>
            </a:fld>
            <a:endParaRPr lang="en-US"/>
          </a:p>
        </p:txBody>
      </p:sp>
    </p:spTree>
    <p:extLst>
      <p:ext uri="{BB962C8B-B14F-4D97-AF65-F5344CB8AC3E}">
        <p14:creationId xmlns:p14="http://schemas.microsoft.com/office/powerpoint/2010/main" val="21415830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D777-4E81-A4C4-FAFE-17F342D38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75401-3507-0841-E7ED-D4AC2EF414C8}"/>
              </a:ext>
            </a:extLst>
          </p:cNvPr>
          <p:cNvSpPr>
            <a:spLocks noGrp="1"/>
          </p:cNvSpPr>
          <p:nvPr>
            <p:ph type="title"/>
          </p:nvPr>
        </p:nvSpPr>
        <p:spPr/>
        <p:txBody>
          <a:bodyPr/>
          <a:lstStyle/>
          <a:p>
            <a:r>
              <a:rPr lang="en-US" dirty="0"/>
              <a:t>Dead/Live Staining</a:t>
            </a:r>
          </a:p>
        </p:txBody>
      </p:sp>
      <p:sp>
        <p:nvSpPr>
          <p:cNvPr id="3" name="Content Placeholder 2">
            <a:extLst>
              <a:ext uri="{FF2B5EF4-FFF2-40B4-BE49-F238E27FC236}">
                <a16:creationId xmlns:a16="http://schemas.microsoft.com/office/drawing/2014/main" id="{24455540-13D3-B740-3333-DB0A77DC0FA0}"/>
              </a:ext>
            </a:extLst>
          </p:cNvPr>
          <p:cNvSpPr>
            <a:spLocks noGrp="1"/>
          </p:cNvSpPr>
          <p:nvPr>
            <p:ph idx="1"/>
          </p:nvPr>
        </p:nvSpPr>
        <p:spPr>
          <a:xfrm>
            <a:off x="838199" y="1825625"/>
            <a:ext cx="10515599" cy="4667250"/>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a rapid and convenient method for distinguishing between live and dead cells in heterogeneous cell populations</a:t>
            </a:r>
          </a:p>
          <a:p>
            <a:pPr marL="742950" lvl="1" indent="-285750" algn="l">
              <a:buFont typeface="Arial" panose="020B0604020202020204" pitchFamily="34" charset="0"/>
              <a:buChar char="•"/>
            </a:pPr>
            <a:r>
              <a:rPr lang="en-US" b="0" i="0" dirty="0">
                <a:solidFill>
                  <a:srgbClr val="0D0D0D"/>
                </a:solidFill>
                <a:effectLst/>
                <a:latin typeface="Söhne"/>
              </a:rPr>
              <a:t>Compatible with various fluorescence microscopy and flow cytometry techniques for high-throughput analysis</a:t>
            </a:r>
          </a:p>
          <a:p>
            <a:pPr marL="742950" lvl="1" indent="-285750" algn="l">
              <a:buFont typeface="Arial" panose="020B0604020202020204" pitchFamily="34" charset="0"/>
              <a:buChar char="•"/>
            </a:pPr>
            <a:r>
              <a:rPr lang="en-US" b="0" i="0" dirty="0">
                <a:solidFill>
                  <a:srgbClr val="0D0D0D"/>
                </a:solidFill>
                <a:effectLst/>
                <a:latin typeface="Söhne"/>
              </a:rPr>
              <a:t>Allows for real-time monitoring of cell viability and response to experimental treatments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Some dyes may exhibit non-specific staining or interference with cellular functions, leading to false-positive or false-negative results</a:t>
            </a:r>
          </a:p>
          <a:p>
            <a:pPr marL="742950" lvl="1" indent="-285750" algn="l">
              <a:buFont typeface="Arial" panose="020B0604020202020204" pitchFamily="34" charset="0"/>
              <a:buChar char="•"/>
            </a:pPr>
            <a:r>
              <a:rPr lang="en-US" b="0" i="0" dirty="0">
                <a:solidFill>
                  <a:srgbClr val="0D0D0D"/>
                </a:solidFill>
                <a:effectLst/>
                <a:latin typeface="Söhne"/>
              </a:rPr>
              <a:t>The staining protocol may require optimization for different cell types and experimental conditions</a:t>
            </a:r>
          </a:p>
          <a:p>
            <a:pPr marL="742950" lvl="1" indent="-285750" algn="l">
              <a:buFont typeface="Arial" panose="020B0604020202020204" pitchFamily="34" charset="0"/>
              <a:buChar char="•"/>
            </a:pPr>
            <a:r>
              <a:rPr lang="en-US" b="0" i="0" dirty="0">
                <a:solidFill>
                  <a:srgbClr val="0D0D0D"/>
                </a:solidFill>
                <a:effectLst/>
                <a:latin typeface="Söhne"/>
              </a:rPr>
              <a:t>Limited information about the specific mechanisms of cell death or the functional status of live cells beyond membrane integrity or metabolic activity</a:t>
            </a:r>
          </a:p>
        </p:txBody>
      </p:sp>
      <p:sp>
        <p:nvSpPr>
          <p:cNvPr id="5" name="Slide Number Placeholder 4">
            <a:extLst>
              <a:ext uri="{FF2B5EF4-FFF2-40B4-BE49-F238E27FC236}">
                <a16:creationId xmlns:a16="http://schemas.microsoft.com/office/drawing/2014/main" id="{432D18DB-A338-B422-6FB7-07B876D5C887}"/>
              </a:ext>
            </a:extLst>
          </p:cNvPr>
          <p:cNvSpPr>
            <a:spLocks noGrp="1"/>
          </p:cNvSpPr>
          <p:nvPr>
            <p:ph type="sldNum" sz="quarter" idx="12"/>
          </p:nvPr>
        </p:nvSpPr>
        <p:spPr/>
        <p:txBody>
          <a:bodyPr/>
          <a:lstStyle/>
          <a:p>
            <a:fld id="{C1934BC5-F4F7-4358-8C2B-8BFE237F92F9}" type="slidenum">
              <a:rPr lang="en-US" smtClean="0"/>
              <a:t>163</a:t>
            </a:fld>
            <a:endParaRPr lang="en-US"/>
          </a:p>
        </p:txBody>
      </p:sp>
    </p:spTree>
    <p:extLst>
      <p:ext uri="{BB962C8B-B14F-4D97-AF65-F5344CB8AC3E}">
        <p14:creationId xmlns:p14="http://schemas.microsoft.com/office/powerpoint/2010/main" val="7428090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98FB-22AB-5AA7-0428-866199384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2246D-17E2-CEC5-2AF5-ED852150020A}"/>
              </a:ext>
            </a:extLst>
          </p:cNvPr>
          <p:cNvSpPr>
            <a:spLocks noGrp="1"/>
          </p:cNvSpPr>
          <p:nvPr>
            <p:ph type="title"/>
          </p:nvPr>
        </p:nvSpPr>
        <p:spPr>
          <a:xfrm>
            <a:off x="571500" y="365125"/>
            <a:ext cx="11049000" cy="1325563"/>
          </a:xfrm>
        </p:spPr>
        <p:txBody>
          <a:bodyPr/>
          <a:lstStyle/>
          <a:p>
            <a:r>
              <a:rPr lang="en-US" dirty="0"/>
              <a:t>Dead/Live Staining</a:t>
            </a:r>
          </a:p>
        </p:txBody>
      </p:sp>
      <p:sp>
        <p:nvSpPr>
          <p:cNvPr id="3" name="Content Placeholder 2">
            <a:extLst>
              <a:ext uri="{FF2B5EF4-FFF2-40B4-BE49-F238E27FC236}">
                <a16:creationId xmlns:a16="http://schemas.microsoft.com/office/drawing/2014/main" id="{E98DF1C7-6F83-1403-D546-B7D1BFB1CD10}"/>
              </a:ext>
            </a:extLst>
          </p:cNvPr>
          <p:cNvSpPr>
            <a:spLocks noGrp="1"/>
          </p:cNvSpPr>
          <p:nvPr>
            <p:ph idx="1"/>
          </p:nvPr>
        </p:nvSpPr>
        <p:spPr/>
        <p:txBody>
          <a:bodyPr>
            <a:normAutofit fontScale="85000" lnSpcReduction="10000"/>
          </a:bodyPr>
          <a:lstStyle/>
          <a:p>
            <a:r>
              <a:rPr lang="en-US" b="1" dirty="0"/>
              <a:t>Further Reading:</a:t>
            </a:r>
          </a:p>
          <a:p>
            <a:pPr lvl="1"/>
            <a:r>
              <a:rPr lang="en-US" dirty="0"/>
              <a:t>Ortiz-</a:t>
            </a:r>
            <a:r>
              <a:rPr lang="en-US" dirty="0" err="1"/>
              <a:t>Mateos</a:t>
            </a:r>
            <a:r>
              <a:rPr lang="en-US" dirty="0"/>
              <a:t>, C. (2022, January 3). </a:t>
            </a:r>
            <a:r>
              <a:rPr lang="en-US" b="1" dirty="0"/>
              <a:t>Introduction to live and dead assays.</a:t>
            </a:r>
            <a:r>
              <a:rPr lang="en-US" dirty="0"/>
              <a:t> Araceli Biosciences. </a:t>
            </a:r>
            <a:r>
              <a:rPr lang="en-US" dirty="0">
                <a:hlinkClick r:id="rId2"/>
              </a:rPr>
              <a:t>https://www.aracelibio.com/articles/introduction-to-live-and-dead-assays/</a:t>
            </a:r>
            <a:endParaRPr lang="lv-LV" dirty="0"/>
          </a:p>
          <a:p>
            <a:pPr lvl="1"/>
            <a:r>
              <a:rPr lang="en-US" dirty="0"/>
              <a:t>AAT </a:t>
            </a:r>
            <a:r>
              <a:rPr lang="en-US" dirty="0" err="1"/>
              <a:t>Bioquest</a:t>
            </a:r>
            <a:r>
              <a:rPr lang="en-US" dirty="0"/>
              <a:t>. (n.d.). </a:t>
            </a:r>
            <a:r>
              <a:rPr lang="en-US" b="1" dirty="0"/>
              <a:t>Live or Dead Cell Viability Assays.</a:t>
            </a:r>
            <a:r>
              <a:rPr lang="en-US" dirty="0"/>
              <a:t> </a:t>
            </a:r>
            <a:r>
              <a:rPr lang="en-US" dirty="0">
                <a:hlinkClick r:id="rId3"/>
              </a:rPr>
              <a:t>https://www.aatbio.com/catalog/live-or-dead-cell-assays</a:t>
            </a:r>
            <a:endParaRPr lang="lv-LV" dirty="0"/>
          </a:p>
          <a:p>
            <a:pPr lvl="1"/>
            <a:r>
              <a:rPr lang="en-US" dirty="0"/>
              <a:t>Hu, C., He, S., Lee, Y. J., He, Y., Kong, E. M., Li, H., Anastasio, M. A., &amp; Popescu, G. (2022). </a:t>
            </a:r>
            <a:r>
              <a:rPr lang="en-US" b="1" dirty="0"/>
              <a:t>Live-dead assay on unlabeled cells using phase imaging with computational specificity. </a:t>
            </a:r>
            <a:r>
              <a:rPr lang="en-US" dirty="0"/>
              <a:t>Nature Communications, 13(1). </a:t>
            </a:r>
            <a:r>
              <a:rPr lang="en-US" dirty="0">
                <a:hlinkClick r:id="rId4"/>
              </a:rPr>
              <a:t>https://doi.org/10.1038/s41467-022-28214-x</a:t>
            </a:r>
            <a:endParaRPr lang="lv-LV" dirty="0"/>
          </a:p>
          <a:p>
            <a:pPr lvl="1"/>
            <a:r>
              <a:rPr lang="en-US" dirty="0" err="1"/>
              <a:t>Berney</a:t>
            </a:r>
            <a:r>
              <a:rPr lang="en-US" dirty="0"/>
              <a:t>, M., </a:t>
            </a:r>
            <a:r>
              <a:rPr lang="en-US" dirty="0" err="1"/>
              <a:t>Hammes</a:t>
            </a:r>
            <a:r>
              <a:rPr lang="en-US" dirty="0"/>
              <a:t>, F., </a:t>
            </a:r>
            <a:r>
              <a:rPr lang="en-US" dirty="0" err="1"/>
              <a:t>Bosshard</a:t>
            </a:r>
            <a:r>
              <a:rPr lang="en-US" dirty="0"/>
              <a:t>, F., </a:t>
            </a:r>
            <a:r>
              <a:rPr lang="en-US" dirty="0" err="1"/>
              <a:t>Weilenmann</a:t>
            </a:r>
            <a:r>
              <a:rPr lang="en-US" dirty="0"/>
              <a:t>, H.-U., &amp; </a:t>
            </a:r>
            <a:r>
              <a:rPr lang="en-US" dirty="0" err="1"/>
              <a:t>Egli</a:t>
            </a:r>
            <a:r>
              <a:rPr lang="en-US" dirty="0"/>
              <a:t>, T. (2007). </a:t>
            </a:r>
            <a:r>
              <a:rPr lang="en-US" b="1" dirty="0"/>
              <a:t>Assessment and interpretation of bacterial viability by using the live/dead </a:t>
            </a:r>
            <a:r>
              <a:rPr lang="en-US" b="1" dirty="0" err="1"/>
              <a:t>baclight</a:t>
            </a:r>
            <a:r>
              <a:rPr lang="en-US" b="1" dirty="0"/>
              <a:t> kit in combination with flow cytometry. </a:t>
            </a:r>
            <a:r>
              <a:rPr lang="en-US" dirty="0"/>
              <a:t>Applied and Environmental Microbiology, 73(10), 3283–3290. </a:t>
            </a:r>
            <a:r>
              <a:rPr lang="en-US" dirty="0">
                <a:hlinkClick r:id="rId5"/>
              </a:rPr>
              <a:t>https://doi.org/10.1128/aem.02750-06</a:t>
            </a:r>
            <a:endParaRPr lang="lv-LV" dirty="0"/>
          </a:p>
          <a:p>
            <a:pPr lvl="1"/>
            <a:r>
              <a:rPr lang="en-US" dirty="0"/>
              <a:t>Elliott, D. T., &amp; Tang, K. W. (2009). </a:t>
            </a:r>
            <a:r>
              <a:rPr lang="en-US" b="1" dirty="0"/>
              <a:t>Simple staining method for differentiating live and Dead Marine Zooplankton in field samples. </a:t>
            </a:r>
            <a:r>
              <a:rPr lang="en-US" dirty="0"/>
              <a:t>Limnology and Oceanography: Methods, 7(8), 585–594. </a:t>
            </a:r>
            <a:r>
              <a:rPr lang="en-US" dirty="0">
                <a:hlinkClick r:id="rId6"/>
              </a:rPr>
              <a:t>https://doi.org/10.4319/lom.2009.7.585</a:t>
            </a:r>
            <a:endParaRPr lang="lv-LV" dirty="0"/>
          </a:p>
          <a:p>
            <a:pPr lvl="1"/>
            <a:endParaRPr lang="en-US" dirty="0"/>
          </a:p>
        </p:txBody>
      </p:sp>
      <p:sp>
        <p:nvSpPr>
          <p:cNvPr id="5" name="Slide Number Placeholder 4">
            <a:extLst>
              <a:ext uri="{FF2B5EF4-FFF2-40B4-BE49-F238E27FC236}">
                <a16:creationId xmlns:a16="http://schemas.microsoft.com/office/drawing/2014/main" id="{F78A6A9B-26E6-EC01-B59D-1B5B0440F5F3}"/>
              </a:ext>
            </a:extLst>
          </p:cNvPr>
          <p:cNvSpPr>
            <a:spLocks noGrp="1"/>
          </p:cNvSpPr>
          <p:nvPr>
            <p:ph type="sldNum" sz="quarter" idx="12"/>
          </p:nvPr>
        </p:nvSpPr>
        <p:spPr/>
        <p:txBody>
          <a:bodyPr/>
          <a:lstStyle/>
          <a:p>
            <a:fld id="{C1934BC5-F4F7-4358-8C2B-8BFE237F92F9}" type="slidenum">
              <a:rPr lang="en-US" smtClean="0"/>
              <a:t>164</a:t>
            </a:fld>
            <a:endParaRPr lang="en-US"/>
          </a:p>
        </p:txBody>
      </p:sp>
    </p:spTree>
    <p:extLst>
      <p:ext uri="{BB962C8B-B14F-4D97-AF65-F5344CB8AC3E}">
        <p14:creationId xmlns:p14="http://schemas.microsoft.com/office/powerpoint/2010/main" val="3470970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DF73-5AF2-82E8-4214-72E38A4A2397}"/>
              </a:ext>
            </a:extLst>
          </p:cNvPr>
          <p:cNvSpPr>
            <a:spLocks noGrp="1"/>
          </p:cNvSpPr>
          <p:nvPr>
            <p:ph type="title"/>
          </p:nvPr>
        </p:nvSpPr>
        <p:spPr/>
        <p:txBody>
          <a:bodyPr/>
          <a:lstStyle/>
          <a:p>
            <a:r>
              <a:rPr lang="en-US" dirty="0"/>
              <a:t>Metabolic Assays</a:t>
            </a:r>
          </a:p>
        </p:txBody>
      </p:sp>
      <p:sp>
        <p:nvSpPr>
          <p:cNvPr id="3" name="Content Placeholder 2">
            <a:extLst>
              <a:ext uri="{FF2B5EF4-FFF2-40B4-BE49-F238E27FC236}">
                <a16:creationId xmlns:a16="http://schemas.microsoft.com/office/drawing/2014/main" id="{1DCD66A9-FA3A-8EB9-3FD7-C5F69B4E9B21}"/>
              </a:ext>
            </a:extLst>
          </p:cNvPr>
          <p:cNvSpPr>
            <a:spLocks noGrp="1"/>
          </p:cNvSpPr>
          <p:nvPr>
            <p:ph idx="1"/>
          </p:nvPr>
        </p:nvSpPr>
        <p:spPr>
          <a:xfrm>
            <a:off x="838200" y="1825625"/>
            <a:ext cx="6226743"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Metabolic assays are analytical techniques used to measure various metabolic processes within cells or biological samples</a:t>
            </a:r>
          </a:p>
          <a:p>
            <a:pPr marL="742950" lvl="1" indent="-285750" algn="l">
              <a:buFont typeface="Arial" panose="020B0604020202020204" pitchFamily="34" charset="0"/>
              <a:buChar char="•"/>
            </a:pPr>
            <a:r>
              <a:rPr lang="en-US" b="0" i="0" dirty="0">
                <a:solidFill>
                  <a:srgbClr val="0D0D0D"/>
                </a:solidFill>
                <a:effectLst/>
                <a:latin typeface="Söhne"/>
              </a:rPr>
              <a:t>They provide insights into cellular metabolism, energy production, and biochemical pathways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Metabolic assays rely on detecting changes in metabolite levels, enzyme activity, or metabolic fluxes in response to experimental conditions or treatments</a:t>
            </a:r>
          </a:p>
          <a:p>
            <a:pPr marL="742950" lvl="1" indent="-285750" algn="l">
              <a:buFont typeface="Arial" panose="020B0604020202020204" pitchFamily="34" charset="0"/>
              <a:buChar char="•"/>
            </a:pPr>
            <a:r>
              <a:rPr lang="en-US" b="0" i="0" dirty="0">
                <a:solidFill>
                  <a:srgbClr val="0D0D0D"/>
                </a:solidFill>
                <a:effectLst/>
                <a:latin typeface="Söhne"/>
              </a:rPr>
              <a:t>They utilize specific biochemical reactions, enzyme-substrate interactions, or fluorescent probes to quantify metabolic parameters</a:t>
            </a:r>
          </a:p>
        </p:txBody>
      </p:sp>
      <p:pic>
        <p:nvPicPr>
          <p:cNvPr id="8194" name="Picture 2" descr="Metabolic Enzymes Screening and Profiling Services">
            <a:hlinkClick r:id="rId2"/>
            <a:extLst>
              <a:ext uri="{FF2B5EF4-FFF2-40B4-BE49-F238E27FC236}">
                <a16:creationId xmlns:a16="http://schemas.microsoft.com/office/drawing/2014/main" id="{B6EA46F1-FEDB-5AB6-5EFD-A3A4A329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192" y="1185863"/>
            <a:ext cx="4889808" cy="516731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2B34DD3-5CDE-0CD3-D93A-90CFA8F10589}"/>
              </a:ext>
            </a:extLst>
          </p:cNvPr>
          <p:cNvSpPr>
            <a:spLocks noGrp="1"/>
          </p:cNvSpPr>
          <p:nvPr>
            <p:ph type="sldNum" sz="quarter" idx="12"/>
          </p:nvPr>
        </p:nvSpPr>
        <p:spPr/>
        <p:txBody>
          <a:bodyPr/>
          <a:lstStyle/>
          <a:p>
            <a:fld id="{C1934BC5-F4F7-4358-8C2B-8BFE237F92F9}" type="slidenum">
              <a:rPr lang="en-US" smtClean="0"/>
              <a:t>165</a:t>
            </a:fld>
            <a:endParaRPr lang="en-US"/>
          </a:p>
        </p:txBody>
      </p:sp>
    </p:spTree>
    <p:extLst>
      <p:ext uri="{BB962C8B-B14F-4D97-AF65-F5344CB8AC3E}">
        <p14:creationId xmlns:p14="http://schemas.microsoft.com/office/powerpoint/2010/main" val="37062611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61EB-0A1A-F671-6565-1D65DB3D5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D7A57-B6BE-FEA9-7C26-4B321142B56A}"/>
              </a:ext>
            </a:extLst>
          </p:cNvPr>
          <p:cNvSpPr>
            <a:spLocks noGrp="1"/>
          </p:cNvSpPr>
          <p:nvPr>
            <p:ph type="title"/>
          </p:nvPr>
        </p:nvSpPr>
        <p:spPr/>
        <p:txBody>
          <a:bodyPr/>
          <a:lstStyle/>
          <a:p>
            <a:r>
              <a:rPr lang="en-US" dirty="0"/>
              <a:t>Metabolic Assays</a:t>
            </a:r>
          </a:p>
        </p:txBody>
      </p:sp>
      <p:sp>
        <p:nvSpPr>
          <p:cNvPr id="3" name="Content Placeholder 2">
            <a:extLst>
              <a:ext uri="{FF2B5EF4-FFF2-40B4-BE49-F238E27FC236}">
                <a16:creationId xmlns:a16="http://schemas.microsoft.com/office/drawing/2014/main" id="{5E5B4D58-6870-E147-5691-31025C4CDA8D}"/>
              </a:ext>
            </a:extLst>
          </p:cNvPr>
          <p:cNvSpPr>
            <a:spLocks noGrp="1"/>
          </p:cNvSpPr>
          <p:nvPr>
            <p:ph idx="1"/>
          </p:nvPr>
        </p:nvSpPr>
        <p:spPr>
          <a:xfrm>
            <a:off x="838200" y="1825625"/>
            <a:ext cx="6024613" cy="4667250"/>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Enzyme Activity Assays</a:t>
            </a:r>
            <a:endParaRPr lang="en-US" b="1" dirty="0">
              <a:solidFill>
                <a:srgbClr val="0D0D0D"/>
              </a:solidFill>
              <a:latin typeface="Söhne"/>
            </a:endParaRPr>
          </a:p>
          <a:p>
            <a:pPr marL="1200150" lvl="2" indent="-285750"/>
            <a:r>
              <a:rPr lang="en-US" b="0" i="0" dirty="0">
                <a:solidFill>
                  <a:srgbClr val="0D0D0D"/>
                </a:solidFill>
                <a:effectLst/>
                <a:latin typeface="Söhne"/>
              </a:rPr>
              <a:t>Measure the activity of specific enzymes involved in metabolic pathways using colorimetric, fluorometric, or luminescent substrates</a:t>
            </a:r>
          </a:p>
          <a:p>
            <a:pPr marL="742950" lvl="1" indent="-285750" algn="l">
              <a:buFont typeface="Arial" panose="020B0604020202020204" pitchFamily="34" charset="0"/>
              <a:buChar char="•"/>
            </a:pPr>
            <a:r>
              <a:rPr lang="en-US" b="1" dirty="0">
                <a:solidFill>
                  <a:srgbClr val="0D0D0D"/>
                </a:solidFill>
                <a:effectLst/>
                <a:latin typeface="Söhne"/>
              </a:rPr>
              <a:t>Metabolite Assays</a:t>
            </a:r>
            <a:endParaRPr lang="en-US" b="1" dirty="0">
              <a:solidFill>
                <a:srgbClr val="0D0D0D"/>
              </a:solidFill>
              <a:latin typeface="Söhne"/>
            </a:endParaRPr>
          </a:p>
          <a:p>
            <a:pPr marL="1200150" lvl="2" indent="-285750"/>
            <a:r>
              <a:rPr lang="en-US" b="0" i="0" dirty="0">
                <a:solidFill>
                  <a:srgbClr val="0D0D0D"/>
                </a:solidFill>
                <a:effectLst/>
                <a:latin typeface="Söhne"/>
              </a:rPr>
              <a:t>Quantify the levels of metabolites such as glucose, lactate, ATP, or NAD(P)H using enzymatic reactions coupled with detection methods</a:t>
            </a:r>
          </a:p>
          <a:p>
            <a:pPr marL="742950" lvl="1" indent="-285750" algn="l">
              <a:buFont typeface="Arial" panose="020B0604020202020204" pitchFamily="34" charset="0"/>
              <a:buChar char="•"/>
            </a:pPr>
            <a:r>
              <a:rPr lang="en-US" b="1" dirty="0">
                <a:solidFill>
                  <a:srgbClr val="0D0D0D"/>
                </a:solidFill>
                <a:effectLst/>
                <a:latin typeface="Söhne"/>
              </a:rPr>
              <a:t>Metabolic Flux Analysis</a:t>
            </a:r>
            <a:endParaRPr lang="en-US" b="1" dirty="0">
              <a:solidFill>
                <a:srgbClr val="0D0D0D"/>
              </a:solidFill>
              <a:latin typeface="Söhne"/>
            </a:endParaRPr>
          </a:p>
          <a:p>
            <a:pPr marL="1200150" lvl="2" indent="-285750"/>
            <a:r>
              <a:rPr lang="en-US" b="0" i="0" dirty="0">
                <a:solidFill>
                  <a:srgbClr val="0D0D0D"/>
                </a:solidFill>
                <a:effectLst/>
                <a:latin typeface="Söhne"/>
              </a:rPr>
              <a:t>Track the flow of metabolites through metabolic pathways using isotopic labeling techniques combined with mass spectrometry or nuclear magnetic resonance spectroscopy</a:t>
            </a:r>
          </a:p>
        </p:txBody>
      </p:sp>
      <p:pic>
        <p:nvPicPr>
          <p:cNvPr id="9218" name="Picture 2">
            <a:hlinkClick r:id="rId2"/>
            <a:extLst>
              <a:ext uri="{FF2B5EF4-FFF2-40B4-BE49-F238E27FC236}">
                <a16:creationId xmlns:a16="http://schemas.microsoft.com/office/drawing/2014/main" id="{8AE5E691-FC16-86DD-993E-3D5CD121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383" y="1690688"/>
            <a:ext cx="5387617" cy="39481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A02AF0A-D604-0276-3B8D-A41EE5FD5EDA}"/>
              </a:ext>
            </a:extLst>
          </p:cNvPr>
          <p:cNvSpPr>
            <a:spLocks noGrp="1"/>
          </p:cNvSpPr>
          <p:nvPr>
            <p:ph type="sldNum" sz="quarter" idx="12"/>
          </p:nvPr>
        </p:nvSpPr>
        <p:spPr/>
        <p:txBody>
          <a:bodyPr/>
          <a:lstStyle/>
          <a:p>
            <a:fld id="{C1934BC5-F4F7-4358-8C2B-8BFE237F92F9}" type="slidenum">
              <a:rPr lang="en-US" smtClean="0"/>
              <a:t>166</a:t>
            </a:fld>
            <a:endParaRPr lang="en-US"/>
          </a:p>
        </p:txBody>
      </p:sp>
    </p:spTree>
    <p:extLst>
      <p:ext uri="{BB962C8B-B14F-4D97-AF65-F5344CB8AC3E}">
        <p14:creationId xmlns:p14="http://schemas.microsoft.com/office/powerpoint/2010/main" val="18751784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2CD0A-36C4-CB92-27CC-DD09E2CE1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FEBF5-72E1-4C04-21D5-A0DB9177D2E2}"/>
              </a:ext>
            </a:extLst>
          </p:cNvPr>
          <p:cNvSpPr>
            <a:spLocks noGrp="1"/>
          </p:cNvSpPr>
          <p:nvPr>
            <p:ph type="title"/>
          </p:nvPr>
        </p:nvSpPr>
        <p:spPr/>
        <p:txBody>
          <a:bodyPr/>
          <a:lstStyle/>
          <a:p>
            <a:r>
              <a:rPr lang="en-US" dirty="0"/>
              <a:t>Metabolic Assays</a:t>
            </a:r>
          </a:p>
        </p:txBody>
      </p:sp>
      <p:sp>
        <p:nvSpPr>
          <p:cNvPr id="3" name="Content Placeholder 2">
            <a:extLst>
              <a:ext uri="{FF2B5EF4-FFF2-40B4-BE49-F238E27FC236}">
                <a16:creationId xmlns:a16="http://schemas.microsoft.com/office/drawing/2014/main" id="{001C68CC-1575-B5C9-B6DF-24262D69B822}"/>
              </a:ext>
            </a:extLst>
          </p:cNvPr>
          <p:cNvSpPr>
            <a:spLocks noGrp="1"/>
          </p:cNvSpPr>
          <p:nvPr>
            <p:ph idx="1"/>
          </p:nvPr>
        </p:nvSpPr>
        <p:spPr>
          <a:xfrm>
            <a:off x="838200" y="1825625"/>
            <a:ext cx="5257800" cy="4351338"/>
          </a:xfrm>
        </p:spPr>
        <p:txBody>
          <a:bodyPr>
            <a:normAutofit/>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Assessment of cellular viability, proliferation, and apoptosis in cell culture models and tissue samples</a:t>
            </a:r>
          </a:p>
          <a:p>
            <a:pPr marL="742950" lvl="1" indent="-285750" algn="l">
              <a:buFont typeface="Arial" panose="020B0604020202020204" pitchFamily="34" charset="0"/>
              <a:buChar char="•"/>
            </a:pPr>
            <a:r>
              <a:rPr lang="en-US" b="0" i="0" dirty="0">
                <a:solidFill>
                  <a:srgbClr val="0D0D0D"/>
                </a:solidFill>
                <a:effectLst/>
                <a:latin typeface="Söhne"/>
              </a:rPr>
              <a:t>Evaluation of drug efficacy, toxicity, and metabolism in drug discovery and pharmacology studies</a:t>
            </a:r>
          </a:p>
          <a:p>
            <a:pPr marL="742950" lvl="1" indent="-285750" algn="l">
              <a:buFont typeface="Arial" panose="020B0604020202020204" pitchFamily="34" charset="0"/>
              <a:buChar char="•"/>
            </a:pPr>
            <a:r>
              <a:rPr lang="en-US" b="0" i="0" dirty="0">
                <a:solidFill>
                  <a:srgbClr val="0D0D0D"/>
                </a:solidFill>
                <a:effectLst/>
                <a:latin typeface="Söhne"/>
              </a:rPr>
              <a:t>Investigation of metabolic dysregulation in disease states such as cancer, diabetes, and metabolic disorders</a:t>
            </a:r>
          </a:p>
        </p:txBody>
      </p:sp>
      <p:pic>
        <p:nvPicPr>
          <p:cNvPr id="4" name="Picture 3">
            <a:hlinkClick r:id="rId2"/>
            <a:extLst>
              <a:ext uri="{FF2B5EF4-FFF2-40B4-BE49-F238E27FC236}">
                <a16:creationId xmlns:a16="http://schemas.microsoft.com/office/drawing/2014/main" id="{A9224FB7-55B2-330C-D933-4C6C3BF4495B}"/>
              </a:ext>
            </a:extLst>
          </p:cNvPr>
          <p:cNvPicPr>
            <a:picLocks noChangeAspect="1"/>
          </p:cNvPicPr>
          <p:nvPr/>
        </p:nvPicPr>
        <p:blipFill>
          <a:blip r:embed="rId3"/>
          <a:stretch>
            <a:fillRect/>
          </a:stretch>
        </p:blipFill>
        <p:spPr>
          <a:xfrm>
            <a:off x="6362700" y="1292808"/>
            <a:ext cx="5829300" cy="4884156"/>
          </a:xfrm>
          <a:prstGeom prst="rect">
            <a:avLst/>
          </a:prstGeom>
        </p:spPr>
      </p:pic>
      <p:sp>
        <p:nvSpPr>
          <p:cNvPr id="6" name="Slide Number Placeholder 5">
            <a:extLst>
              <a:ext uri="{FF2B5EF4-FFF2-40B4-BE49-F238E27FC236}">
                <a16:creationId xmlns:a16="http://schemas.microsoft.com/office/drawing/2014/main" id="{5821E6E2-2C76-576A-A4CC-125A2420A23A}"/>
              </a:ext>
            </a:extLst>
          </p:cNvPr>
          <p:cNvSpPr>
            <a:spLocks noGrp="1"/>
          </p:cNvSpPr>
          <p:nvPr>
            <p:ph type="sldNum" sz="quarter" idx="12"/>
          </p:nvPr>
        </p:nvSpPr>
        <p:spPr/>
        <p:txBody>
          <a:bodyPr/>
          <a:lstStyle/>
          <a:p>
            <a:fld id="{C1934BC5-F4F7-4358-8C2B-8BFE237F92F9}" type="slidenum">
              <a:rPr lang="en-US" smtClean="0"/>
              <a:t>167</a:t>
            </a:fld>
            <a:endParaRPr lang="en-US"/>
          </a:p>
        </p:txBody>
      </p:sp>
    </p:spTree>
    <p:extLst>
      <p:ext uri="{BB962C8B-B14F-4D97-AF65-F5344CB8AC3E}">
        <p14:creationId xmlns:p14="http://schemas.microsoft.com/office/powerpoint/2010/main" val="32227690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BB9F-28F7-17A9-550D-8090EFE11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968A5-4371-EA7F-962B-8829D243D2F2}"/>
              </a:ext>
            </a:extLst>
          </p:cNvPr>
          <p:cNvSpPr>
            <a:spLocks noGrp="1"/>
          </p:cNvSpPr>
          <p:nvPr>
            <p:ph type="title"/>
          </p:nvPr>
        </p:nvSpPr>
        <p:spPr/>
        <p:txBody>
          <a:bodyPr/>
          <a:lstStyle/>
          <a:p>
            <a:r>
              <a:rPr lang="en-US" dirty="0"/>
              <a:t>Metabolic Assays</a:t>
            </a:r>
          </a:p>
        </p:txBody>
      </p:sp>
      <p:sp>
        <p:nvSpPr>
          <p:cNvPr id="3" name="Content Placeholder 2">
            <a:extLst>
              <a:ext uri="{FF2B5EF4-FFF2-40B4-BE49-F238E27FC236}">
                <a16:creationId xmlns:a16="http://schemas.microsoft.com/office/drawing/2014/main" id="{D7C09DC8-73D3-AFC1-4943-0312E343EAB2}"/>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quantitative measurements of metabolic parameters with high sensitivity and specificity</a:t>
            </a:r>
          </a:p>
          <a:p>
            <a:pPr marL="742950" lvl="1" indent="-285750" algn="l">
              <a:buFont typeface="Arial" panose="020B0604020202020204" pitchFamily="34" charset="0"/>
              <a:buChar char="•"/>
            </a:pPr>
            <a:r>
              <a:rPr lang="en-US" b="0" i="0" dirty="0">
                <a:solidFill>
                  <a:srgbClr val="0D0D0D"/>
                </a:solidFill>
                <a:effectLst/>
                <a:latin typeface="Söhne"/>
              </a:rPr>
              <a:t>Enables real-time monitoring of dynamic changes in cellular metabolism under different experimental conditions</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various sample types, including cells, tissues, biofluids, and microbial cultures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Some assays may require specialized equipment, reagents, or expertise for implementation and data analysis</a:t>
            </a:r>
          </a:p>
          <a:p>
            <a:pPr marL="742950" lvl="1" indent="-285750" algn="l">
              <a:buFont typeface="Arial" panose="020B0604020202020204" pitchFamily="34" charset="0"/>
              <a:buChar char="•"/>
            </a:pPr>
            <a:r>
              <a:rPr lang="en-US" b="0" i="0" dirty="0">
                <a:solidFill>
                  <a:srgbClr val="0D0D0D"/>
                </a:solidFill>
                <a:effectLst/>
                <a:latin typeface="Söhne"/>
              </a:rPr>
              <a:t>Limited throughput and scalability in high-throughput screening applications compared to other assay formats</a:t>
            </a:r>
          </a:p>
          <a:p>
            <a:pPr marL="742950" lvl="1" indent="-285750" algn="l">
              <a:buFont typeface="Arial" panose="020B0604020202020204" pitchFamily="34" charset="0"/>
              <a:buChar char="•"/>
            </a:pPr>
            <a:r>
              <a:rPr lang="en-US" b="0" i="0" dirty="0">
                <a:solidFill>
                  <a:srgbClr val="0D0D0D"/>
                </a:solidFill>
                <a:effectLst/>
                <a:latin typeface="Söhne"/>
              </a:rPr>
              <a:t>Potential interference from endogenous substances or experimental artifacts may affect assay accuracy and reproducibility</a:t>
            </a:r>
          </a:p>
        </p:txBody>
      </p:sp>
      <p:sp>
        <p:nvSpPr>
          <p:cNvPr id="5" name="Slide Number Placeholder 4">
            <a:extLst>
              <a:ext uri="{FF2B5EF4-FFF2-40B4-BE49-F238E27FC236}">
                <a16:creationId xmlns:a16="http://schemas.microsoft.com/office/drawing/2014/main" id="{CFBEBCB7-8458-A252-9DF1-EFD9277D9C4E}"/>
              </a:ext>
            </a:extLst>
          </p:cNvPr>
          <p:cNvSpPr>
            <a:spLocks noGrp="1"/>
          </p:cNvSpPr>
          <p:nvPr>
            <p:ph type="sldNum" sz="quarter" idx="12"/>
          </p:nvPr>
        </p:nvSpPr>
        <p:spPr/>
        <p:txBody>
          <a:bodyPr/>
          <a:lstStyle/>
          <a:p>
            <a:fld id="{C1934BC5-F4F7-4358-8C2B-8BFE237F92F9}" type="slidenum">
              <a:rPr lang="en-US" smtClean="0"/>
              <a:t>168</a:t>
            </a:fld>
            <a:endParaRPr lang="en-US"/>
          </a:p>
        </p:txBody>
      </p:sp>
    </p:spTree>
    <p:extLst>
      <p:ext uri="{BB962C8B-B14F-4D97-AF65-F5344CB8AC3E}">
        <p14:creationId xmlns:p14="http://schemas.microsoft.com/office/powerpoint/2010/main" val="1841467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2F8D-8C60-1B8C-CB54-B5731B2A5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F1954-DF02-239C-0717-913C4F739D41}"/>
              </a:ext>
            </a:extLst>
          </p:cNvPr>
          <p:cNvSpPr>
            <a:spLocks noGrp="1"/>
          </p:cNvSpPr>
          <p:nvPr>
            <p:ph type="title"/>
          </p:nvPr>
        </p:nvSpPr>
        <p:spPr>
          <a:xfrm>
            <a:off x="571500" y="365125"/>
            <a:ext cx="11049000" cy="1325563"/>
          </a:xfrm>
        </p:spPr>
        <p:txBody>
          <a:bodyPr/>
          <a:lstStyle/>
          <a:p>
            <a:r>
              <a:rPr lang="en-US" dirty="0"/>
              <a:t>Metabolic Assays</a:t>
            </a:r>
          </a:p>
        </p:txBody>
      </p:sp>
      <p:sp>
        <p:nvSpPr>
          <p:cNvPr id="3" name="Content Placeholder 2">
            <a:extLst>
              <a:ext uri="{FF2B5EF4-FFF2-40B4-BE49-F238E27FC236}">
                <a16:creationId xmlns:a16="http://schemas.microsoft.com/office/drawing/2014/main" id="{DCFFA0F7-ACA9-424C-AE53-24A6D427A3A8}"/>
              </a:ext>
            </a:extLst>
          </p:cNvPr>
          <p:cNvSpPr>
            <a:spLocks noGrp="1"/>
          </p:cNvSpPr>
          <p:nvPr>
            <p:ph idx="1"/>
          </p:nvPr>
        </p:nvSpPr>
        <p:spPr/>
        <p:txBody>
          <a:bodyPr>
            <a:normAutofit fontScale="92500"/>
          </a:bodyPr>
          <a:lstStyle/>
          <a:p>
            <a:r>
              <a:rPr lang="en-US" b="1" dirty="0"/>
              <a:t>Further Reading:</a:t>
            </a:r>
            <a:endParaRPr lang="lv-LV" b="1" dirty="0"/>
          </a:p>
          <a:p>
            <a:pPr lvl="1"/>
            <a:r>
              <a:rPr lang="en-US" dirty="0" err="1"/>
              <a:t>Braissant</a:t>
            </a:r>
            <a:r>
              <a:rPr lang="en-US" dirty="0"/>
              <a:t>, O., </a:t>
            </a:r>
            <a:r>
              <a:rPr lang="en-US" dirty="0" err="1"/>
              <a:t>Astasov-Frauenhoffer</a:t>
            </a:r>
            <a:r>
              <a:rPr lang="en-US" dirty="0"/>
              <a:t>, M., </a:t>
            </a:r>
            <a:r>
              <a:rPr lang="en-US" dirty="0" err="1"/>
              <a:t>Waltimo</a:t>
            </a:r>
            <a:r>
              <a:rPr lang="en-US" dirty="0"/>
              <a:t>, T., &amp; </a:t>
            </a:r>
            <a:r>
              <a:rPr lang="en-US" dirty="0" err="1"/>
              <a:t>Bonkat</a:t>
            </a:r>
            <a:r>
              <a:rPr lang="en-US" dirty="0"/>
              <a:t>, G. (2020). </a:t>
            </a:r>
            <a:r>
              <a:rPr lang="en-US" b="1" dirty="0"/>
              <a:t>A review of methods to determine viability, vitality, and metabolic rates in microbiology. </a:t>
            </a:r>
            <a:r>
              <a:rPr lang="en-US" dirty="0"/>
              <a:t>Frontiers in Microbiology, 11. </a:t>
            </a:r>
            <a:r>
              <a:rPr lang="en-US" dirty="0">
                <a:hlinkClick r:id="rId2"/>
              </a:rPr>
              <a:t>https://doi.org/10.3389/fmicb.2020.547458</a:t>
            </a:r>
            <a:endParaRPr lang="lv-LV" dirty="0"/>
          </a:p>
          <a:p>
            <a:pPr lvl="1"/>
            <a:r>
              <a:rPr lang="en-US" dirty="0" err="1">
                <a:effectLst/>
              </a:rPr>
              <a:t>Vidugiriene</a:t>
            </a:r>
            <a:r>
              <a:rPr lang="en-US" dirty="0">
                <a:effectLst/>
              </a:rPr>
              <a:t>, J. (n.d.). </a:t>
            </a:r>
            <a:r>
              <a:rPr lang="en-US" b="1" dirty="0">
                <a:effectLst/>
              </a:rPr>
              <a:t>Cellular metabolism assays</a:t>
            </a:r>
            <a:r>
              <a:rPr lang="en-US" dirty="0">
                <a:effectLst/>
              </a:rPr>
              <a:t>. Promega. </a:t>
            </a:r>
            <a:r>
              <a:rPr lang="en-US" dirty="0">
                <a:effectLst/>
                <a:hlinkClick r:id="rId3"/>
              </a:rPr>
              <a:t>https://www.promega.com/-/media/files/promega-worldwide/europe/promega-benelux/webinars-and-events/discoverglo2018/metabolism-jolanta-vidugiriene.pdf?la=en</a:t>
            </a:r>
            <a:endParaRPr lang="lv-LV" dirty="0">
              <a:effectLst/>
            </a:endParaRPr>
          </a:p>
          <a:p>
            <a:pPr lvl="1"/>
            <a:r>
              <a:rPr lang="en-US" dirty="0"/>
              <a:t>Surat , P. (2019, February 26). </a:t>
            </a:r>
            <a:r>
              <a:rPr lang="en-US" b="1" dirty="0"/>
              <a:t>Cell metabolism assays. </a:t>
            </a:r>
            <a:r>
              <a:rPr lang="en-US" dirty="0"/>
              <a:t>News-Medical. </a:t>
            </a:r>
            <a:r>
              <a:rPr lang="en-US" dirty="0">
                <a:hlinkClick r:id="rId4"/>
              </a:rPr>
              <a:t>https://www.news-medical.net/life-sciences/Cell-Metabolism-Assays.aspx</a:t>
            </a:r>
            <a:endParaRPr lang="lv-LV" dirty="0"/>
          </a:p>
          <a:p>
            <a:pPr lvl="1"/>
            <a:r>
              <a:rPr lang="en-US" dirty="0"/>
              <a:t>Prosser, G. A., </a:t>
            </a:r>
            <a:r>
              <a:rPr lang="en-US" dirty="0" err="1"/>
              <a:t>Larrouy‐Maumus</a:t>
            </a:r>
            <a:r>
              <a:rPr lang="en-US" dirty="0"/>
              <a:t>, G., &amp; de Carvalho, L. P. (2014). </a:t>
            </a:r>
            <a:r>
              <a:rPr lang="en-US" b="1" dirty="0"/>
              <a:t>Metabolomic strategies for the identification of new enzyme functions and metabolic pathways.</a:t>
            </a:r>
            <a:r>
              <a:rPr lang="en-US" dirty="0"/>
              <a:t> EMBO Reports, 15(6), 657–669. </a:t>
            </a:r>
            <a:r>
              <a:rPr lang="en-US" dirty="0">
                <a:hlinkClick r:id="rId5"/>
              </a:rPr>
              <a:t>https://doi.org/10.15252/embr.201338283</a:t>
            </a:r>
            <a:endParaRPr lang="ru-RU"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5C1323C8-D335-C12D-1D30-202F69B98283}"/>
              </a:ext>
            </a:extLst>
          </p:cNvPr>
          <p:cNvSpPr>
            <a:spLocks noGrp="1"/>
          </p:cNvSpPr>
          <p:nvPr>
            <p:ph type="sldNum" sz="quarter" idx="12"/>
          </p:nvPr>
        </p:nvSpPr>
        <p:spPr/>
        <p:txBody>
          <a:bodyPr/>
          <a:lstStyle/>
          <a:p>
            <a:fld id="{C1934BC5-F4F7-4358-8C2B-8BFE237F92F9}" type="slidenum">
              <a:rPr lang="en-US" smtClean="0"/>
              <a:t>169</a:t>
            </a:fld>
            <a:endParaRPr lang="en-US"/>
          </a:p>
        </p:txBody>
      </p:sp>
    </p:spTree>
    <p:extLst>
      <p:ext uri="{BB962C8B-B14F-4D97-AF65-F5344CB8AC3E}">
        <p14:creationId xmlns:p14="http://schemas.microsoft.com/office/powerpoint/2010/main" val="387495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340C-B95B-CCE9-75A4-35C9E746595A}"/>
              </a:ext>
            </a:extLst>
          </p:cNvPr>
          <p:cNvSpPr>
            <a:spLocks noGrp="1"/>
          </p:cNvSpPr>
          <p:nvPr>
            <p:ph type="title"/>
          </p:nvPr>
        </p:nvSpPr>
        <p:spPr/>
        <p:txBody>
          <a:bodyPr/>
          <a:lstStyle/>
          <a:p>
            <a:r>
              <a:rPr lang="en-US" dirty="0"/>
              <a:t>Part 2. </a:t>
            </a:r>
            <a:r>
              <a:rPr lang="en-US" b="1" dirty="0"/>
              <a:t>Surface properties</a:t>
            </a:r>
          </a:p>
        </p:txBody>
      </p:sp>
      <p:sp>
        <p:nvSpPr>
          <p:cNvPr id="4" name="Slide Number Placeholder 3">
            <a:extLst>
              <a:ext uri="{FF2B5EF4-FFF2-40B4-BE49-F238E27FC236}">
                <a16:creationId xmlns:a16="http://schemas.microsoft.com/office/drawing/2014/main" id="{03DF91FD-D623-557F-8CF7-1436A494A39E}"/>
              </a:ext>
            </a:extLst>
          </p:cNvPr>
          <p:cNvSpPr>
            <a:spLocks noGrp="1"/>
          </p:cNvSpPr>
          <p:nvPr>
            <p:ph type="sldNum" sz="quarter" idx="12"/>
          </p:nvPr>
        </p:nvSpPr>
        <p:spPr/>
        <p:txBody>
          <a:bodyPr/>
          <a:lstStyle/>
          <a:p>
            <a:fld id="{C1934BC5-F4F7-4358-8C2B-8BFE237F92F9}" type="slidenum">
              <a:rPr lang="en-US" smtClean="0"/>
              <a:t>17</a:t>
            </a:fld>
            <a:endParaRPr lang="en-US"/>
          </a:p>
        </p:txBody>
      </p:sp>
    </p:spTree>
    <p:extLst>
      <p:ext uri="{BB962C8B-B14F-4D97-AF65-F5344CB8AC3E}">
        <p14:creationId xmlns:p14="http://schemas.microsoft.com/office/powerpoint/2010/main" val="9022469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27B8F-37D3-1980-7EAB-95CB0D93CE14}"/>
              </a:ext>
            </a:extLst>
          </p:cNvPr>
          <p:cNvSpPr>
            <a:spLocks noGrp="1"/>
          </p:cNvSpPr>
          <p:nvPr>
            <p:ph type="title"/>
          </p:nvPr>
        </p:nvSpPr>
        <p:spPr/>
        <p:txBody>
          <a:bodyPr/>
          <a:lstStyle/>
          <a:p>
            <a:r>
              <a:rPr lang="en-US" dirty="0"/>
              <a:t>Cell Adhesion Assays</a:t>
            </a:r>
          </a:p>
        </p:txBody>
      </p:sp>
      <p:sp>
        <p:nvSpPr>
          <p:cNvPr id="3" name="Content Placeholder 2">
            <a:extLst>
              <a:ext uri="{FF2B5EF4-FFF2-40B4-BE49-F238E27FC236}">
                <a16:creationId xmlns:a16="http://schemas.microsoft.com/office/drawing/2014/main" id="{EF97DA52-B552-1CF9-FBD5-EA2D8DF0B698}"/>
              </a:ext>
            </a:extLst>
          </p:cNvPr>
          <p:cNvSpPr>
            <a:spLocks noGrp="1"/>
          </p:cNvSpPr>
          <p:nvPr>
            <p:ph idx="1"/>
          </p:nvPr>
        </p:nvSpPr>
        <p:spPr>
          <a:xfrm>
            <a:off x="838200" y="1825625"/>
            <a:ext cx="5639602"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Cell adhesion assays are experimental techniques used to quantify the attachment of cells to surfaces or other cells</a:t>
            </a:r>
          </a:p>
          <a:p>
            <a:pPr marL="742950" lvl="1" indent="-285750" algn="l">
              <a:buFont typeface="Arial" panose="020B0604020202020204" pitchFamily="34" charset="0"/>
              <a:buChar char="•"/>
            </a:pPr>
            <a:r>
              <a:rPr lang="en-US" b="0" i="0" dirty="0">
                <a:solidFill>
                  <a:srgbClr val="0D0D0D"/>
                </a:solidFill>
                <a:effectLst/>
                <a:latin typeface="Söhne"/>
              </a:rPr>
              <a:t>They provide insights into cell-substrate interactions, cell-cell interactions, and the regulation of cell adhesion molecules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Cell adhesion assays typically involve seeding cells onto a substrate or a monolayer of adherent cells and quantifying the extent of cell attachment</a:t>
            </a:r>
          </a:p>
          <a:p>
            <a:pPr marL="742950" lvl="1" indent="-285750" algn="l">
              <a:buFont typeface="Arial" panose="020B0604020202020204" pitchFamily="34" charset="0"/>
              <a:buChar char="•"/>
            </a:pPr>
            <a:r>
              <a:rPr lang="en-US" b="0" i="0" dirty="0">
                <a:solidFill>
                  <a:srgbClr val="0D0D0D"/>
                </a:solidFill>
                <a:effectLst/>
                <a:latin typeface="Söhne"/>
              </a:rPr>
              <a:t>They utilize various methods to assess cell adhesion, including microscopy-based imaging, biochemical assays, and biophysical measurements</a:t>
            </a:r>
          </a:p>
          <a:p>
            <a:endParaRPr lang="en-US" dirty="0"/>
          </a:p>
        </p:txBody>
      </p:sp>
      <p:pic>
        <p:nvPicPr>
          <p:cNvPr id="4" name="Picture 3">
            <a:hlinkClick r:id="rId2"/>
            <a:extLst>
              <a:ext uri="{FF2B5EF4-FFF2-40B4-BE49-F238E27FC236}">
                <a16:creationId xmlns:a16="http://schemas.microsoft.com/office/drawing/2014/main" id="{40EB8487-FCEB-DB46-B4B0-752F31B89240}"/>
              </a:ext>
            </a:extLst>
          </p:cNvPr>
          <p:cNvPicPr>
            <a:picLocks noChangeAspect="1"/>
          </p:cNvPicPr>
          <p:nvPr/>
        </p:nvPicPr>
        <p:blipFill>
          <a:blip r:embed="rId3"/>
          <a:stretch>
            <a:fillRect/>
          </a:stretch>
        </p:blipFill>
        <p:spPr>
          <a:xfrm>
            <a:off x="6416389" y="1825625"/>
            <a:ext cx="5775611" cy="3684587"/>
          </a:xfrm>
          <a:prstGeom prst="rect">
            <a:avLst/>
          </a:prstGeom>
        </p:spPr>
      </p:pic>
      <p:sp>
        <p:nvSpPr>
          <p:cNvPr id="6" name="Slide Number Placeholder 5">
            <a:extLst>
              <a:ext uri="{FF2B5EF4-FFF2-40B4-BE49-F238E27FC236}">
                <a16:creationId xmlns:a16="http://schemas.microsoft.com/office/drawing/2014/main" id="{14265C28-32ED-0D64-D731-18DFE8AA9674}"/>
              </a:ext>
            </a:extLst>
          </p:cNvPr>
          <p:cNvSpPr>
            <a:spLocks noGrp="1"/>
          </p:cNvSpPr>
          <p:nvPr>
            <p:ph type="sldNum" sz="quarter" idx="12"/>
          </p:nvPr>
        </p:nvSpPr>
        <p:spPr/>
        <p:txBody>
          <a:bodyPr/>
          <a:lstStyle/>
          <a:p>
            <a:fld id="{C1934BC5-F4F7-4358-8C2B-8BFE237F92F9}" type="slidenum">
              <a:rPr lang="en-US" smtClean="0"/>
              <a:t>170</a:t>
            </a:fld>
            <a:endParaRPr lang="en-US"/>
          </a:p>
        </p:txBody>
      </p:sp>
    </p:spTree>
    <p:extLst>
      <p:ext uri="{BB962C8B-B14F-4D97-AF65-F5344CB8AC3E}">
        <p14:creationId xmlns:p14="http://schemas.microsoft.com/office/powerpoint/2010/main" val="10481261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3A189-4577-D65E-AD9A-D221129CC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63B89-DC8A-3EA2-7F0E-1AABF24F8102}"/>
              </a:ext>
            </a:extLst>
          </p:cNvPr>
          <p:cNvSpPr>
            <a:spLocks noGrp="1"/>
          </p:cNvSpPr>
          <p:nvPr>
            <p:ph type="title"/>
          </p:nvPr>
        </p:nvSpPr>
        <p:spPr/>
        <p:txBody>
          <a:bodyPr/>
          <a:lstStyle/>
          <a:p>
            <a:r>
              <a:rPr lang="en-US" dirty="0"/>
              <a:t>Cell Adhesion Assays</a:t>
            </a:r>
          </a:p>
        </p:txBody>
      </p:sp>
      <p:sp>
        <p:nvSpPr>
          <p:cNvPr id="3" name="Content Placeholder 2">
            <a:extLst>
              <a:ext uri="{FF2B5EF4-FFF2-40B4-BE49-F238E27FC236}">
                <a16:creationId xmlns:a16="http://schemas.microsoft.com/office/drawing/2014/main" id="{B07F50DF-F625-3935-E10C-1F77965C8F7B}"/>
              </a:ext>
            </a:extLst>
          </p:cNvPr>
          <p:cNvSpPr>
            <a:spLocks noGrp="1"/>
          </p:cNvSpPr>
          <p:nvPr>
            <p:ph idx="1"/>
          </p:nvPr>
        </p:nvSpPr>
        <p:spPr>
          <a:xfrm>
            <a:off x="838200" y="1825625"/>
            <a:ext cx="6332621" cy="4351338"/>
          </a:xfrm>
        </p:spPr>
        <p:txBody>
          <a:bodyPr>
            <a:normAutofit fontScale="925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Microscopy-based Assays</a:t>
            </a:r>
            <a:endParaRPr lang="en-US" b="1" dirty="0">
              <a:solidFill>
                <a:srgbClr val="0D0D0D"/>
              </a:solidFill>
              <a:latin typeface="Söhne"/>
            </a:endParaRPr>
          </a:p>
          <a:p>
            <a:pPr marL="1200150" lvl="2" indent="-285750"/>
            <a:r>
              <a:rPr lang="en-US" b="0" i="0" dirty="0">
                <a:solidFill>
                  <a:srgbClr val="0D0D0D"/>
                </a:solidFill>
                <a:effectLst/>
                <a:latin typeface="Söhne"/>
              </a:rPr>
              <a:t>Visualize and quantify adherent cells using bright-field, phase contrast, or fluorescence microscopy</a:t>
            </a:r>
          </a:p>
          <a:p>
            <a:pPr marL="742950" lvl="1" indent="-285750" algn="l">
              <a:buFont typeface="Arial" panose="020B0604020202020204" pitchFamily="34" charset="0"/>
              <a:buChar char="•"/>
            </a:pPr>
            <a:r>
              <a:rPr lang="en-US" b="1" dirty="0">
                <a:solidFill>
                  <a:srgbClr val="0D0D0D"/>
                </a:solidFill>
                <a:effectLst/>
                <a:latin typeface="Söhne"/>
              </a:rPr>
              <a:t>Biochemical Assays</a:t>
            </a:r>
            <a:endParaRPr lang="en-US" b="1" dirty="0">
              <a:solidFill>
                <a:srgbClr val="0D0D0D"/>
              </a:solidFill>
              <a:latin typeface="Söhne"/>
            </a:endParaRPr>
          </a:p>
          <a:p>
            <a:pPr marL="1200150" lvl="2" indent="-285750"/>
            <a:r>
              <a:rPr lang="en-US" b="0" i="0" dirty="0">
                <a:solidFill>
                  <a:srgbClr val="0D0D0D"/>
                </a:solidFill>
                <a:effectLst/>
                <a:latin typeface="Söhne"/>
              </a:rPr>
              <a:t>Measure the expression levels or activity of cell adhesion molecules (CAMs) using techniques such as enzyme-linked immunosorbent assay (ELISA) or flow cytometry</a:t>
            </a:r>
          </a:p>
          <a:p>
            <a:pPr marL="742950" lvl="1" indent="-285750" algn="l">
              <a:buFont typeface="Arial" panose="020B0604020202020204" pitchFamily="34" charset="0"/>
              <a:buChar char="•"/>
            </a:pPr>
            <a:r>
              <a:rPr lang="en-US" b="1" dirty="0">
                <a:solidFill>
                  <a:srgbClr val="0D0D0D"/>
                </a:solidFill>
                <a:effectLst/>
                <a:latin typeface="Söhne"/>
              </a:rPr>
              <a:t>Biophysical Assays</a:t>
            </a:r>
            <a:endParaRPr lang="en-US" b="1" dirty="0">
              <a:solidFill>
                <a:srgbClr val="0D0D0D"/>
              </a:solidFill>
              <a:latin typeface="Söhne"/>
            </a:endParaRPr>
          </a:p>
          <a:p>
            <a:pPr marL="1200150" lvl="2" indent="-285750"/>
            <a:r>
              <a:rPr lang="en-US" b="0" i="0" dirty="0">
                <a:solidFill>
                  <a:srgbClr val="0D0D0D"/>
                </a:solidFill>
                <a:effectLst/>
                <a:latin typeface="Söhne"/>
              </a:rPr>
              <a:t>Assess cell-substrate interactions and cell mechanical properties using techniques like atomic force microscopy (AFM) or traction force microscopy</a:t>
            </a:r>
          </a:p>
          <a:p>
            <a:endParaRPr lang="en-US" dirty="0"/>
          </a:p>
        </p:txBody>
      </p:sp>
      <p:pic>
        <p:nvPicPr>
          <p:cNvPr id="4" name="Picture 3">
            <a:hlinkClick r:id="rId2"/>
            <a:extLst>
              <a:ext uri="{FF2B5EF4-FFF2-40B4-BE49-F238E27FC236}">
                <a16:creationId xmlns:a16="http://schemas.microsoft.com/office/drawing/2014/main" id="{D6392E40-0E33-A9BA-92F7-4BFC01A9D9C0}"/>
              </a:ext>
            </a:extLst>
          </p:cNvPr>
          <p:cNvPicPr>
            <a:picLocks noChangeAspect="1"/>
          </p:cNvPicPr>
          <p:nvPr/>
        </p:nvPicPr>
        <p:blipFill>
          <a:blip r:embed="rId3"/>
          <a:stretch>
            <a:fillRect/>
          </a:stretch>
        </p:blipFill>
        <p:spPr>
          <a:xfrm>
            <a:off x="7285956" y="1690688"/>
            <a:ext cx="4767931" cy="4489450"/>
          </a:xfrm>
          <a:prstGeom prst="rect">
            <a:avLst/>
          </a:prstGeom>
        </p:spPr>
      </p:pic>
      <p:sp>
        <p:nvSpPr>
          <p:cNvPr id="6" name="Slide Number Placeholder 5">
            <a:extLst>
              <a:ext uri="{FF2B5EF4-FFF2-40B4-BE49-F238E27FC236}">
                <a16:creationId xmlns:a16="http://schemas.microsoft.com/office/drawing/2014/main" id="{0216B68E-6369-17F5-E58C-8135109EE743}"/>
              </a:ext>
            </a:extLst>
          </p:cNvPr>
          <p:cNvSpPr>
            <a:spLocks noGrp="1"/>
          </p:cNvSpPr>
          <p:nvPr>
            <p:ph type="sldNum" sz="quarter" idx="12"/>
          </p:nvPr>
        </p:nvSpPr>
        <p:spPr/>
        <p:txBody>
          <a:bodyPr/>
          <a:lstStyle/>
          <a:p>
            <a:fld id="{C1934BC5-F4F7-4358-8C2B-8BFE237F92F9}" type="slidenum">
              <a:rPr lang="en-US" smtClean="0"/>
              <a:t>171</a:t>
            </a:fld>
            <a:endParaRPr lang="en-US"/>
          </a:p>
        </p:txBody>
      </p:sp>
    </p:spTree>
    <p:extLst>
      <p:ext uri="{BB962C8B-B14F-4D97-AF65-F5344CB8AC3E}">
        <p14:creationId xmlns:p14="http://schemas.microsoft.com/office/powerpoint/2010/main" val="8881622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1964D-8405-760F-B16C-116CA67C2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76369-503B-F5FF-87C7-10A90B57455C}"/>
              </a:ext>
            </a:extLst>
          </p:cNvPr>
          <p:cNvSpPr>
            <a:spLocks noGrp="1"/>
          </p:cNvSpPr>
          <p:nvPr>
            <p:ph type="title"/>
          </p:nvPr>
        </p:nvSpPr>
        <p:spPr/>
        <p:txBody>
          <a:bodyPr/>
          <a:lstStyle/>
          <a:p>
            <a:r>
              <a:rPr lang="en-US" dirty="0"/>
              <a:t>Cell Adhesion Assays</a:t>
            </a:r>
          </a:p>
        </p:txBody>
      </p:sp>
      <p:sp>
        <p:nvSpPr>
          <p:cNvPr id="3" name="Content Placeholder 2">
            <a:extLst>
              <a:ext uri="{FF2B5EF4-FFF2-40B4-BE49-F238E27FC236}">
                <a16:creationId xmlns:a16="http://schemas.microsoft.com/office/drawing/2014/main" id="{42B4A873-E23B-C594-DA8D-DEDD1BFE23B9}"/>
              </a:ext>
            </a:extLst>
          </p:cNvPr>
          <p:cNvSpPr>
            <a:spLocks noGrp="1"/>
          </p:cNvSpPr>
          <p:nvPr>
            <p:ph idx="1"/>
          </p:nvPr>
        </p:nvSpPr>
        <p:spPr>
          <a:xfrm>
            <a:off x="838200" y="1825625"/>
            <a:ext cx="6342246" cy="4351338"/>
          </a:xfrm>
        </p:spPr>
        <p:txBody>
          <a:bodyPr>
            <a:normAutofit/>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Study of cell adhesion dynamics, migration, and invasion in cancer biology, immunology, and developmental biology</a:t>
            </a:r>
          </a:p>
          <a:p>
            <a:pPr marL="742950" lvl="1" indent="-285750" algn="l">
              <a:buFont typeface="Arial" panose="020B0604020202020204" pitchFamily="34" charset="0"/>
              <a:buChar char="•"/>
            </a:pPr>
            <a:r>
              <a:rPr lang="en-US" b="0" i="0" dirty="0">
                <a:solidFill>
                  <a:srgbClr val="0D0D0D"/>
                </a:solidFill>
                <a:effectLst/>
                <a:latin typeface="Söhne"/>
              </a:rPr>
              <a:t>Evaluation of biomaterial biocompatibility, cell-material interactions, and tissue engineering scaffolds</a:t>
            </a:r>
          </a:p>
          <a:p>
            <a:pPr marL="742950" lvl="1" indent="-285750" algn="l">
              <a:buFont typeface="Arial" panose="020B0604020202020204" pitchFamily="34" charset="0"/>
              <a:buChar char="•"/>
            </a:pPr>
            <a:r>
              <a:rPr lang="en-US" b="0" i="0" dirty="0">
                <a:solidFill>
                  <a:srgbClr val="0D0D0D"/>
                </a:solidFill>
                <a:effectLst/>
                <a:latin typeface="Söhne"/>
              </a:rPr>
              <a:t>Screening and characterization of therapeutic agents targeting cell adhesion molecules for drug discovery and development</a:t>
            </a:r>
          </a:p>
          <a:p>
            <a:endParaRPr lang="en-US" dirty="0"/>
          </a:p>
        </p:txBody>
      </p:sp>
      <p:pic>
        <p:nvPicPr>
          <p:cNvPr id="4" name="Picture 3">
            <a:hlinkClick r:id="rId2"/>
            <a:extLst>
              <a:ext uri="{FF2B5EF4-FFF2-40B4-BE49-F238E27FC236}">
                <a16:creationId xmlns:a16="http://schemas.microsoft.com/office/drawing/2014/main" id="{656B9FF6-A014-1263-A4F0-D9533CB60B88}"/>
              </a:ext>
            </a:extLst>
          </p:cNvPr>
          <p:cNvPicPr>
            <a:picLocks noChangeAspect="1"/>
          </p:cNvPicPr>
          <p:nvPr/>
        </p:nvPicPr>
        <p:blipFill>
          <a:blip r:embed="rId3"/>
          <a:stretch>
            <a:fillRect/>
          </a:stretch>
        </p:blipFill>
        <p:spPr>
          <a:xfrm>
            <a:off x="7639050" y="1495425"/>
            <a:ext cx="4381500" cy="4381500"/>
          </a:xfrm>
          <a:prstGeom prst="rect">
            <a:avLst/>
          </a:prstGeom>
        </p:spPr>
      </p:pic>
      <p:sp>
        <p:nvSpPr>
          <p:cNvPr id="6" name="Slide Number Placeholder 5">
            <a:extLst>
              <a:ext uri="{FF2B5EF4-FFF2-40B4-BE49-F238E27FC236}">
                <a16:creationId xmlns:a16="http://schemas.microsoft.com/office/drawing/2014/main" id="{589B4BA9-FABB-86CB-6440-07181CED52E2}"/>
              </a:ext>
            </a:extLst>
          </p:cNvPr>
          <p:cNvSpPr>
            <a:spLocks noGrp="1"/>
          </p:cNvSpPr>
          <p:nvPr>
            <p:ph type="sldNum" sz="quarter" idx="12"/>
          </p:nvPr>
        </p:nvSpPr>
        <p:spPr/>
        <p:txBody>
          <a:bodyPr/>
          <a:lstStyle/>
          <a:p>
            <a:fld id="{C1934BC5-F4F7-4358-8C2B-8BFE237F92F9}" type="slidenum">
              <a:rPr lang="en-US" smtClean="0"/>
              <a:t>172</a:t>
            </a:fld>
            <a:endParaRPr lang="en-US"/>
          </a:p>
        </p:txBody>
      </p:sp>
    </p:spTree>
    <p:extLst>
      <p:ext uri="{BB962C8B-B14F-4D97-AF65-F5344CB8AC3E}">
        <p14:creationId xmlns:p14="http://schemas.microsoft.com/office/powerpoint/2010/main" val="37498670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9CD4-8CAF-9E49-1B25-981E5FE93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FA32A-9FB1-7743-B7AA-FDC934F8CFCF}"/>
              </a:ext>
            </a:extLst>
          </p:cNvPr>
          <p:cNvSpPr>
            <a:spLocks noGrp="1"/>
          </p:cNvSpPr>
          <p:nvPr>
            <p:ph type="title"/>
          </p:nvPr>
        </p:nvSpPr>
        <p:spPr/>
        <p:txBody>
          <a:bodyPr/>
          <a:lstStyle/>
          <a:p>
            <a:r>
              <a:rPr lang="en-US" dirty="0"/>
              <a:t>Cell Adhesion Assays</a:t>
            </a:r>
          </a:p>
        </p:txBody>
      </p:sp>
      <p:sp>
        <p:nvSpPr>
          <p:cNvPr id="3" name="Content Placeholder 2">
            <a:extLst>
              <a:ext uri="{FF2B5EF4-FFF2-40B4-BE49-F238E27FC236}">
                <a16:creationId xmlns:a16="http://schemas.microsoft.com/office/drawing/2014/main" id="{FD6EB4BE-56FC-EF32-E97A-89C63B903DA1}"/>
              </a:ext>
            </a:extLst>
          </p:cNvPr>
          <p:cNvSpPr>
            <a:spLocks noGrp="1"/>
          </p:cNvSpPr>
          <p:nvPr>
            <p:ph idx="1"/>
          </p:nvPr>
        </p:nvSpPr>
        <p:spPr>
          <a:xfrm>
            <a:off x="838200" y="1825625"/>
            <a:ext cx="5995737"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quantitative measurements of cell adhesion strength, kinetics, and morphology</a:t>
            </a:r>
          </a:p>
          <a:p>
            <a:pPr marL="742950" lvl="1" indent="-285750" algn="l">
              <a:buFont typeface="Arial" panose="020B0604020202020204" pitchFamily="34" charset="0"/>
              <a:buChar char="•"/>
            </a:pPr>
            <a:r>
              <a:rPr lang="en-US" b="0" i="0" dirty="0">
                <a:solidFill>
                  <a:srgbClr val="0D0D0D"/>
                </a:solidFill>
                <a:effectLst/>
                <a:latin typeface="Söhne"/>
              </a:rPr>
              <a:t>Versatile technique adaptable to various cell types, substrates, and experimental conditions</a:t>
            </a:r>
          </a:p>
          <a:p>
            <a:pPr marL="742950" lvl="1" indent="-285750" algn="l">
              <a:buFont typeface="Arial" panose="020B0604020202020204" pitchFamily="34" charset="0"/>
              <a:buChar char="•"/>
            </a:pPr>
            <a:r>
              <a:rPr lang="en-US" b="0" i="0" dirty="0">
                <a:solidFill>
                  <a:srgbClr val="0D0D0D"/>
                </a:solidFill>
                <a:effectLst/>
                <a:latin typeface="Söhne"/>
              </a:rPr>
              <a:t>Enables the assessment of cell adhesion in real-time or high-throughput formats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Assay complexity and variability may require optimization for different cell types and experimental setups</a:t>
            </a:r>
          </a:p>
          <a:p>
            <a:pPr marL="742950" lvl="1" indent="-285750" algn="l">
              <a:buFont typeface="Arial" panose="020B0604020202020204" pitchFamily="34" charset="0"/>
              <a:buChar char="•"/>
            </a:pPr>
            <a:r>
              <a:rPr lang="en-US" b="0" i="0" dirty="0">
                <a:solidFill>
                  <a:srgbClr val="0D0D0D"/>
                </a:solidFill>
                <a:effectLst/>
                <a:latin typeface="Söhne"/>
              </a:rPr>
              <a:t>Limited ability to mimic the complexity of the in vivo microenvironment, including spatial and biochemical cues influencing cell adhesion</a:t>
            </a:r>
          </a:p>
          <a:p>
            <a:pPr marL="742950" lvl="1" indent="-285750" algn="l">
              <a:buFont typeface="Arial" panose="020B0604020202020204" pitchFamily="34" charset="0"/>
              <a:buChar char="•"/>
            </a:pPr>
            <a:r>
              <a:rPr lang="en-US" b="0" i="0" dirty="0">
                <a:solidFill>
                  <a:srgbClr val="0D0D0D"/>
                </a:solidFill>
                <a:effectLst/>
                <a:latin typeface="Söhne"/>
              </a:rPr>
              <a:t>Potential artifacts from non-specific interactions, surface modifications, or experimental manipulations may affect assay accuracy and reproducibility</a:t>
            </a:r>
          </a:p>
          <a:p>
            <a:endParaRPr lang="en-US" dirty="0"/>
          </a:p>
        </p:txBody>
      </p:sp>
      <p:pic>
        <p:nvPicPr>
          <p:cNvPr id="4" name="Picture 3">
            <a:hlinkClick r:id="rId2"/>
            <a:extLst>
              <a:ext uri="{FF2B5EF4-FFF2-40B4-BE49-F238E27FC236}">
                <a16:creationId xmlns:a16="http://schemas.microsoft.com/office/drawing/2014/main" id="{6CDB25AB-6E22-D578-D4D6-15E4EDBD8472}"/>
              </a:ext>
            </a:extLst>
          </p:cNvPr>
          <p:cNvPicPr>
            <a:picLocks noChangeAspect="1"/>
          </p:cNvPicPr>
          <p:nvPr/>
        </p:nvPicPr>
        <p:blipFill>
          <a:blip r:embed="rId3"/>
          <a:stretch>
            <a:fillRect/>
          </a:stretch>
        </p:blipFill>
        <p:spPr>
          <a:xfrm>
            <a:off x="6833937" y="1587595"/>
            <a:ext cx="5048087" cy="4589368"/>
          </a:xfrm>
          <a:prstGeom prst="rect">
            <a:avLst/>
          </a:prstGeom>
        </p:spPr>
      </p:pic>
      <p:sp>
        <p:nvSpPr>
          <p:cNvPr id="6" name="Slide Number Placeholder 5">
            <a:extLst>
              <a:ext uri="{FF2B5EF4-FFF2-40B4-BE49-F238E27FC236}">
                <a16:creationId xmlns:a16="http://schemas.microsoft.com/office/drawing/2014/main" id="{0EDF1F77-477F-13E3-842C-E4CD9036595E}"/>
              </a:ext>
            </a:extLst>
          </p:cNvPr>
          <p:cNvSpPr>
            <a:spLocks noGrp="1"/>
          </p:cNvSpPr>
          <p:nvPr>
            <p:ph type="sldNum" sz="quarter" idx="12"/>
          </p:nvPr>
        </p:nvSpPr>
        <p:spPr/>
        <p:txBody>
          <a:bodyPr/>
          <a:lstStyle/>
          <a:p>
            <a:fld id="{C1934BC5-F4F7-4358-8C2B-8BFE237F92F9}" type="slidenum">
              <a:rPr lang="en-US" smtClean="0"/>
              <a:t>173</a:t>
            </a:fld>
            <a:endParaRPr lang="en-US"/>
          </a:p>
        </p:txBody>
      </p:sp>
    </p:spTree>
    <p:extLst>
      <p:ext uri="{BB962C8B-B14F-4D97-AF65-F5344CB8AC3E}">
        <p14:creationId xmlns:p14="http://schemas.microsoft.com/office/powerpoint/2010/main" val="39354664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B2146-F2E5-F310-7486-5C80983BC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9A196-DA91-39F9-D6B8-ADED9C5B143D}"/>
              </a:ext>
            </a:extLst>
          </p:cNvPr>
          <p:cNvSpPr>
            <a:spLocks noGrp="1"/>
          </p:cNvSpPr>
          <p:nvPr>
            <p:ph type="title"/>
          </p:nvPr>
        </p:nvSpPr>
        <p:spPr>
          <a:xfrm>
            <a:off x="571500" y="365125"/>
            <a:ext cx="11049000" cy="1325563"/>
          </a:xfrm>
        </p:spPr>
        <p:txBody>
          <a:bodyPr/>
          <a:lstStyle/>
          <a:p>
            <a:r>
              <a:rPr lang="en-US" dirty="0"/>
              <a:t>Cell Adhesion Assays</a:t>
            </a:r>
          </a:p>
        </p:txBody>
      </p:sp>
      <p:sp>
        <p:nvSpPr>
          <p:cNvPr id="3" name="Content Placeholder 2">
            <a:extLst>
              <a:ext uri="{FF2B5EF4-FFF2-40B4-BE49-F238E27FC236}">
                <a16:creationId xmlns:a16="http://schemas.microsoft.com/office/drawing/2014/main" id="{A8DFF288-E161-F766-6BD5-E8ECDEA9F75D}"/>
              </a:ext>
            </a:extLst>
          </p:cNvPr>
          <p:cNvSpPr>
            <a:spLocks noGrp="1"/>
          </p:cNvSpPr>
          <p:nvPr>
            <p:ph idx="1"/>
          </p:nvPr>
        </p:nvSpPr>
        <p:spPr/>
        <p:txBody>
          <a:bodyPr>
            <a:normAutofit fontScale="92500"/>
          </a:bodyPr>
          <a:lstStyle/>
          <a:p>
            <a:r>
              <a:rPr lang="en-US" b="1" dirty="0"/>
              <a:t>Further Reading:</a:t>
            </a:r>
          </a:p>
          <a:p>
            <a:pPr lvl="1"/>
            <a:r>
              <a:rPr lang="en-US" dirty="0">
                <a:effectLst/>
              </a:rPr>
              <a:t>Khalili, A., &amp; Ahmad, M. (2015). </a:t>
            </a:r>
            <a:r>
              <a:rPr lang="en-US" b="1" dirty="0">
                <a:effectLst/>
              </a:rPr>
              <a:t>A review of cell adhesion studies for Biomedical and biological applications. </a:t>
            </a:r>
            <a:r>
              <a:rPr lang="en-US" i="1" dirty="0">
                <a:effectLst/>
              </a:rPr>
              <a:t>International Journal of Molecular Sciences</a:t>
            </a:r>
            <a:r>
              <a:rPr lang="en-US" dirty="0">
                <a:effectLst/>
              </a:rPr>
              <a:t>, </a:t>
            </a:r>
            <a:r>
              <a:rPr lang="en-US" i="1" dirty="0">
                <a:effectLst/>
              </a:rPr>
              <a:t>16</a:t>
            </a:r>
            <a:r>
              <a:rPr lang="en-US" dirty="0">
                <a:effectLst/>
              </a:rPr>
              <a:t>(8), 18149–18184. </a:t>
            </a:r>
            <a:r>
              <a:rPr lang="en-US" dirty="0">
                <a:effectLst/>
                <a:hlinkClick r:id="rId2"/>
              </a:rPr>
              <a:t>https://doi.org/10.3390/ijms160818149</a:t>
            </a:r>
            <a:endParaRPr lang="en-US" dirty="0"/>
          </a:p>
          <a:p>
            <a:pPr lvl="1"/>
            <a:r>
              <a:rPr lang="en-US" dirty="0" err="1"/>
              <a:t>Ungai-Salánki</a:t>
            </a:r>
            <a:r>
              <a:rPr lang="en-US" dirty="0"/>
              <a:t>, R., Peter, B., </a:t>
            </a:r>
            <a:r>
              <a:rPr lang="en-US" dirty="0" err="1"/>
              <a:t>Gerecsei</a:t>
            </a:r>
            <a:r>
              <a:rPr lang="en-US" dirty="0"/>
              <a:t>, T., </a:t>
            </a:r>
            <a:r>
              <a:rPr lang="en-US" dirty="0" err="1"/>
              <a:t>Orgovan</a:t>
            </a:r>
            <a:r>
              <a:rPr lang="en-US" dirty="0"/>
              <a:t>, N., Horvath, R., &amp; Szabó, B. (2019). </a:t>
            </a:r>
            <a:r>
              <a:rPr lang="en-US" b="1" dirty="0"/>
              <a:t>A practical review on the measurement tools for cellular adhesion force. </a:t>
            </a:r>
            <a:r>
              <a:rPr lang="en-US" dirty="0"/>
              <a:t>Advances in Colloid and Interface Science, 269, 309–333. </a:t>
            </a:r>
            <a:r>
              <a:rPr lang="en-US" dirty="0">
                <a:hlinkClick r:id="rId3"/>
              </a:rPr>
              <a:t>https://arxiv.org/pdf/1905.12329.pdf</a:t>
            </a:r>
            <a:endParaRPr lang="en-US" dirty="0"/>
          </a:p>
          <a:p>
            <a:pPr lvl="1"/>
            <a:r>
              <a:rPr lang="en-US" dirty="0"/>
              <a:t>Creative </a:t>
            </a:r>
            <a:r>
              <a:rPr lang="en-US" dirty="0" err="1"/>
              <a:t>Bioarray</a:t>
            </a:r>
            <a:r>
              <a:rPr lang="en-US" dirty="0"/>
              <a:t>. (n.d.). </a:t>
            </a:r>
            <a:r>
              <a:rPr lang="en-US" b="1" dirty="0"/>
              <a:t>Cell adhesion assays. </a:t>
            </a:r>
            <a:r>
              <a:rPr lang="en-US" dirty="0">
                <a:hlinkClick r:id="rId4"/>
              </a:rPr>
              <a:t>https://cell.creative-bioarray.com/cell-adhesion-assays.html</a:t>
            </a:r>
            <a:endParaRPr lang="en-US" dirty="0"/>
          </a:p>
          <a:p>
            <a:pPr lvl="1"/>
            <a:r>
              <a:rPr lang="en-US" dirty="0">
                <a:effectLst/>
              </a:rPr>
              <a:t>Friedrichs, J., Legate, K. R., Schubert, R., Bharadwaj, M., Werner, C., Müller, D. J., &amp; Benoit, M. (2013). </a:t>
            </a:r>
            <a:r>
              <a:rPr lang="en-US" b="1" dirty="0">
                <a:effectLst/>
              </a:rPr>
              <a:t>A practical guide to quantify cell adhesion using single-cell force spectroscopy. </a:t>
            </a:r>
            <a:r>
              <a:rPr lang="en-US" i="1" dirty="0">
                <a:effectLst/>
              </a:rPr>
              <a:t>Methods</a:t>
            </a:r>
            <a:r>
              <a:rPr lang="en-US" dirty="0">
                <a:effectLst/>
              </a:rPr>
              <a:t>, </a:t>
            </a:r>
            <a:r>
              <a:rPr lang="en-US" i="1" dirty="0">
                <a:effectLst/>
              </a:rPr>
              <a:t>60</a:t>
            </a:r>
            <a:r>
              <a:rPr lang="en-US" dirty="0">
                <a:effectLst/>
              </a:rPr>
              <a:t>(2), 169–178. </a:t>
            </a:r>
            <a:r>
              <a:rPr lang="en-US" dirty="0">
                <a:effectLst/>
                <a:hlinkClick r:id="rId5"/>
              </a:rPr>
              <a:t>https://doi.org/10.1016/j.ymeth.2013.01.006</a:t>
            </a:r>
            <a:endParaRPr lang="en-US" dirty="0">
              <a:effectLst/>
            </a:endParaRPr>
          </a:p>
          <a:p>
            <a:pPr lvl="1"/>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12F5FF74-8953-C875-1956-EE0C6BF664FD}"/>
              </a:ext>
            </a:extLst>
          </p:cNvPr>
          <p:cNvSpPr>
            <a:spLocks noGrp="1"/>
          </p:cNvSpPr>
          <p:nvPr>
            <p:ph type="sldNum" sz="quarter" idx="12"/>
          </p:nvPr>
        </p:nvSpPr>
        <p:spPr/>
        <p:txBody>
          <a:bodyPr/>
          <a:lstStyle/>
          <a:p>
            <a:fld id="{C1934BC5-F4F7-4358-8C2B-8BFE237F92F9}" type="slidenum">
              <a:rPr lang="en-US" smtClean="0"/>
              <a:t>174</a:t>
            </a:fld>
            <a:endParaRPr lang="en-US"/>
          </a:p>
        </p:txBody>
      </p:sp>
    </p:spTree>
    <p:extLst>
      <p:ext uri="{BB962C8B-B14F-4D97-AF65-F5344CB8AC3E}">
        <p14:creationId xmlns:p14="http://schemas.microsoft.com/office/powerpoint/2010/main" val="17240767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E895-6880-E3C6-FC14-61E056297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393F4-86C4-BDEE-F01B-935D2D439F86}"/>
              </a:ext>
            </a:extLst>
          </p:cNvPr>
          <p:cNvSpPr>
            <a:spLocks noGrp="1"/>
          </p:cNvSpPr>
          <p:nvPr>
            <p:ph type="title"/>
          </p:nvPr>
        </p:nvSpPr>
        <p:spPr>
          <a:xfrm>
            <a:off x="838200" y="176629"/>
            <a:ext cx="10515600" cy="1325563"/>
          </a:xfrm>
        </p:spPr>
        <p:txBody>
          <a:bodyPr/>
          <a:lstStyle/>
          <a:p>
            <a:r>
              <a:rPr lang="en-US" dirty="0"/>
              <a:t>Technique Classification II – By Discipline</a:t>
            </a:r>
          </a:p>
        </p:txBody>
      </p:sp>
      <p:sp>
        <p:nvSpPr>
          <p:cNvPr id="4" name="TextBox 3">
            <a:extLst>
              <a:ext uri="{FF2B5EF4-FFF2-40B4-BE49-F238E27FC236}">
                <a16:creationId xmlns:a16="http://schemas.microsoft.com/office/drawing/2014/main" id="{2C9E12B4-C5CD-1696-6CB0-163D89375344}"/>
              </a:ext>
            </a:extLst>
          </p:cNvPr>
          <p:cNvSpPr txBox="1"/>
          <p:nvPr/>
        </p:nvSpPr>
        <p:spPr>
          <a:xfrm>
            <a:off x="1251648" y="4117588"/>
            <a:ext cx="3344505" cy="707886"/>
          </a:xfrm>
          <a:prstGeom prst="rect">
            <a:avLst/>
          </a:prstGeom>
          <a:noFill/>
          <a:ln w="38100">
            <a:solidFill>
              <a:srgbClr val="C00000"/>
            </a:solidFill>
          </a:ln>
        </p:spPr>
        <p:txBody>
          <a:bodyPr wrap="none" rtlCol="0">
            <a:spAutoFit/>
          </a:bodyPr>
          <a:lstStyle/>
          <a:p>
            <a:pPr algn="ctr"/>
            <a:r>
              <a:rPr lang="en-US" sz="2000" b="1" dirty="0"/>
              <a:t>Material Science </a:t>
            </a:r>
          </a:p>
          <a:p>
            <a:pPr algn="ctr"/>
            <a:r>
              <a:rPr lang="en-US" sz="2000" b="1" dirty="0"/>
              <a:t>Techniques and Equipment</a:t>
            </a:r>
          </a:p>
        </p:txBody>
      </p:sp>
      <p:sp>
        <p:nvSpPr>
          <p:cNvPr id="5" name="TextBox 4">
            <a:extLst>
              <a:ext uri="{FF2B5EF4-FFF2-40B4-BE49-F238E27FC236}">
                <a16:creationId xmlns:a16="http://schemas.microsoft.com/office/drawing/2014/main" id="{E21DD2A5-61DE-F503-DC83-D81E8BB0A19B}"/>
              </a:ext>
            </a:extLst>
          </p:cNvPr>
          <p:cNvSpPr txBox="1"/>
          <p:nvPr/>
        </p:nvSpPr>
        <p:spPr>
          <a:xfrm>
            <a:off x="1246678" y="1339737"/>
            <a:ext cx="3344505" cy="707886"/>
          </a:xfrm>
          <a:prstGeom prst="rect">
            <a:avLst/>
          </a:prstGeom>
          <a:noFill/>
          <a:ln w="38100">
            <a:solidFill>
              <a:srgbClr val="00B050"/>
            </a:solidFill>
          </a:ln>
        </p:spPr>
        <p:txBody>
          <a:bodyPr wrap="none" rtlCol="0">
            <a:spAutoFit/>
          </a:bodyPr>
          <a:lstStyle/>
          <a:p>
            <a:pPr algn="ctr"/>
            <a:r>
              <a:rPr lang="en-US" sz="2000" b="1" dirty="0"/>
              <a:t>Microbiological </a:t>
            </a:r>
          </a:p>
          <a:p>
            <a:pPr algn="ctr"/>
            <a:r>
              <a:rPr lang="en-US" sz="2000" b="1" dirty="0"/>
              <a:t>Techniques and Equipment</a:t>
            </a:r>
          </a:p>
        </p:txBody>
      </p:sp>
      <p:sp>
        <p:nvSpPr>
          <p:cNvPr id="6" name="TextBox 5">
            <a:extLst>
              <a:ext uri="{FF2B5EF4-FFF2-40B4-BE49-F238E27FC236}">
                <a16:creationId xmlns:a16="http://schemas.microsoft.com/office/drawing/2014/main" id="{2350DB00-61E4-0F7F-0BDB-6F1439993BA6}"/>
              </a:ext>
            </a:extLst>
          </p:cNvPr>
          <p:cNvSpPr txBox="1"/>
          <p:nvPr/>
        </p:nvSpPr>
        <p:spPr>
          <a:xfrm>
            <a:off x="7318084" y="4117588"/>
            <a:ext cx="3344505" cy="707886"/>
          </a:xfrm>
          <a:prstGeom prst="rect">
            <a:avLst/>
          </a:prstGeom>
          <a:noFill/>
          <a:ln w="38100">
            <a:solidFill>
              <a:srgbClr val="0070C0"/>
            </a:solidFill>
          </a:ln>
        </p:spPr>
        <p:txBody>
          <a:bodyPr wrap="none" rtlCol="0">
            <a:spAutoFit/>
          </a:bodyPr>
          <a:lstStyle/>
          <a:p>
            <a:pPr algn="ctr"/>
            <a:r>
              <a:rPr lang="en-US" sz="2000" b="1" dirty="0"/>
              <a:t>“Fluid-adjacent” </a:t>
            </a:r>
          </a:p>
          <a:p>
            <a:pPr algn="ctr"/>
            <a:r>
              <a:rPr lang="en-US" sz="2000" b="1" dirty="0"/>
              <a:t>Techniques and Equipment</a:t>
            </a:r>
          </a:p>
        </p:txBody>
      </p:sp>
      <p:sp>
        <p:nvSpPr>
          <p:cNvPr id="7" name="TextBox 6">
            <a:extLst>
              <a:ext uri="{FF2B5EF4-FFF2-40B4-BE49-F238E27FC236}">
                <a16:creationId xmlns:a16="http://schemas.microsoft.com/office/drawing/2014/main" id="{38084CF1-CD3A-1327-869A-B4B9DBB290A2}"/>
              </a:ext>
            </a:extLst>
          </p:cNvPr>
          <p:cNvSpPr txBox="1"/>
          <p:nvPr/>
        </p:nvSpPr>
        <p:spPr>
          <a:xfrm>
            <a:off x="7318085" y="1339737"/>
            <a:ext cx="3344505" cy="707886"/>
          </a:xfrm>
          <a:prstGeom prst="rect">
            <a:avLst/>
          </a:prstGeom>
          <a:noFill/>
          <a:ln w="76200">
            <a:solidFill>
              <a:srgbClr val="FFC000"/>
            </a:solidFill>
          </a:ln>
        </p:spPr>
        <p:txBody>
          <a:bodyPr wrap="none" rtlCol="0">
            <a:spAutoFit/>
          </a:bodyPr>
          <a:lstStyle/>
          <a:p>
            <a:pPr algn="ctr"/>
            <a:r>
              <a:rPr lang="en-US" sz="2000" b="1" dirty="0"/>
              <a:t>Electrical Measurement </a:t>
            </a:r>
          </a:p>
          <a:p>
            <a:pPr algn="ctr"/>
            <a:r>
              <a:rPr lang="en-US" sz="2000" b="1" dirty="0"/>
              <a:t>Techniques and Equipment</a:t>
            </a:r>
          </a:p>
        </p:txBody>
      </p:sp>
      <p:sp>
        <p:nvSpPr>
          <p:cNvPr id="8" name="TextBox 7">
            <a:extLst>
              <a:ext uri="{FF2B5EF4-FFF2-40B4-BE49-F238E27FC236}">
                <a16:creationId xmlns:a16="http://schemas.microsoft.com/office/drawing/2014/main" id="{7026B11B-F85F-2449-0551-0E4C04690324}"/>
              </a:ext>
            </a:extLst>
          </p:cNvPr>
          <p:cNvSpPr txBox="1"/>
          <p:nvPr/>
        </p:nvSpPr>
        <p:spPr>
          <a:xfrm>
            <a:off x="626709" y="2799523"/>
            <a:ext cx="2314993" cy="369332"/>
          </a:xfrm>
          <a:prstGeom prst="rect">
            <a:avLst/>
          </a:prstGeom>
          <a:noFill/>
        </p:spPr>
        <p:txBody>
          <a:bodyPr wrap="none" rtlCol="0">
            <a:spAutoFit/>
          </a:bodyPr>
          <a:lstStyle/>
          <a:p>
            <a:r>
              <a:rPr lang="en-US" dirty="0"/>
              <a:t>Cell Adhesion Assays</a:t>
            </a:r>
          </a:p>
        </p:txBody>
      </p:sp>
      <p:sp>
        <p:nvSpPr>
          <p:cNvPr id="9" name="TextBox 8">
            <a:extLst>
              <a:ext uri="{FF2B5EF4-FFF2-40B4-BE49-F238E27FC236}">
                <a16:creationId xmlns:a16="http://schemas.microsoft.com/office/drawing/2014/main" id="{29F64964-90B5-DE1A-FB94-DE51F3BDE25B}"/>
              </a:ext>
            </a:extLst>
          </p:cNvPr>
          <p:cNvSpPr txBox="1"/>
          <p:nvPr/>
        </p:nvSpPr>
        <p:spPr>
          <a:xfrm>
            <a:off x="3317716" y="2895707"/>
            <a:ext cx="2039404" cy="369332"/>
          </a:xfrm>
          <a:prstGeom prst="rect">
            <a:avLst/>
          </a:prstGeom>
          <a:noFill/>
        </p:spPr>
        <p:txBody>
          <a:bodyPr wrap="none" rtlCol="0">
            <a:spAutoFit/>
          </a:bodyPr>
          <a:lstStyle/>
          <a:p>
            <a:r>
              <a:rPr lang="en-US" dirty="0"/>
              <a:t>Dead/Live Staining</a:t>
            </a:r>
          </a:p>
        </p:txBody>
      </p:sp>
      <p:sp>
        <p:nvSpPr>
          <p:cNvPr id="10" name="TextBox 9">
            <a:extLst>
              <a:ext uri="{FF2B5EF4-FFF2-40B4-BE49-F238E27FC236}">
                <a16:creationId xmlns:a16="http://schemas.microsoft.com/office/drawing/2014/main" id="{F8D92675-EB7C-90C8-9221-1B152D056BA2}"/>
              </a:ext>
            </a:extLst>
          </p:cNvPr>
          <p:cNvSpPr txBox="1"/>
          <p:nvPr/>
        </p:nvSpPr>
        <p:spPr>
          <a:xfrm>
            <a:off x="1505242" y="3353261"/>
            <a:ext cx="1927772" cy="369332"/>
          </a:xfrm>
          <a:prstGeom prst="rect">
            <a:avLst/>
          </a:prstGeom>
          <a:noFill/>
        </p:spPr>
        <p:txBody>
          <a:bodyPr wrap="none" rtlCol="0">
            <a:spAutoFit/>
          </a:bodyPr>
          <a:lstStyle/>
          <a:p>
            <a:r>
              <a:rPr lang="en-US" dirty="0"/>
              <a:t>Metabolic Assays</a:t>
            </a:r>
          </a:p>
        </p:txBody>
      </p:sp>
      <p:sp>
        <p:nvSpPr>
          <p:cNvPr id="11" name="TextBox 10">
            <a:extLst>
              <a:ext uri="{FF2B5EF4-FFF2-40B4-BE49-F238E27FC236}">
                <a16:creationId xmlns:a16="http://schemas.microsoft.com/office/drawing/2014/main" id="{75D61017-30CC-7961-2ED7-5531692CCC1D}"/>
              </a:ext>
            </a:extLst>
          </p:cNvPr>
          <p:cNvSpPr txBox="1"/>
          <p:nvPr/>
        </p:nvSpPr>
        <p:spPr>
          <a:xfrm>
            <a:off x="762613" y="2191134"/>
            <a:ext cx="2292551" cy="369332"/>
          </a:xfrm>
          <a:prstGeom prst="rect">
            <a:avLst/>
          </a:prstGeom>
          <a:noFill/>
        </p:spPr>
        <p:txBody>
          <a:bodyPr wrap="none" rtlCol="0">
            <a:spAutoFit/>
          </a:bodyPr>
          <a:lstStyle/>
          <a:p>
            <a:r>
              <a:rPr lang="en-US" dirty="0"/>
              <a:t>Confocal Microscopy</a:t>
            </a:r>
          </a:p>
        </p:txBody>
      </p:sp>
      <p:sp>
        <p:nvSpPr>
          <p:cNvPr id="12" name="TextBox 11">
            <a:extLst>
              <a:ext uri="{FF2B5EF4-FFF2-40B4-BE49-F238E27FC236}">
                <a16:creationId xmlns:a16="http://schemas.microsoft.com/office/drawing/2014/main" id="{DA46B740-1FE5-11C4-58ED-848C3DDA6916}"/>
              </a:ext>
            </a:extLst>
          </p:cNvPr>
          <p:cNvSpPr txBox="1"/>
          <p:nvPr/>
        </p:nvSpPr>
        <p:spPr>
          <a:xfrm>
            <a:off x="3204305" y="2344681"/>
            <a:ext cx="2572627" cy="369332"/>
          </a:xfrm>
          <a:prstGeom prst="rect">
            <a:avLst/>
          </a:prstGeom>
          <a:noFill/>
        </p:spPr>
        <p:txBody>
          <a:bodyPr wrap="none" rtlCol="0">
            <a:spAutoFit/>
          </a:bodyPr>
          <a:lstStyle/>
          <a:p>
            <a:r>
              <a:rPr lang="en-US" dirty="0"/>
              <a:t>Fluorescent Microscopy</a:t>
            </a:r>
          </a:p>
        </p:txBody>
      </p:sp>
      <p:sp>
        <p:nvSpPr>
          <p:cNvPr id="13" name="Rectangle 12">
            <a:extLst>
              <a:ext uri="{FF2B5EF4-FFF2-40B4-BE49-F238E27FC236}">
                <a16:creationId xmlns:a16="http://schemas.microsoft.com/office/drawing/2014/main" id="{EA0FF569-138A-ADC0-FC9B-BBC6AE478A9C}"/>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5B21CA-D751-9F0B-14E7-0F2DC07CB2CC}"/>
              </a:ext>
            </a:extLst>
          </p:cNvPr>
          <p:cNvSpPr txBox="1"/>
          <p:nvPr/>
        </p:nvSpPr>
        <p:spPr>
          <a:xfrm>
            <a:off x="631679" y="4944233"/>
            <a:ext cx="2770438" cy="369332"/>
          </a:xfrm>
          <a:prstGeom prst="rect">
            <a:avLst/>
          </a:prstGeom>
          <a:noFill/>
        </p:spPr>
        <p:txBody>
          <a:bodyPr wrap="none" rtlCol="0">
            <a:spAutoFit/>
          </a:bodyPr>
          <a:lstStyle/>
          <a:p>
            <a:r>
              <a:rPr lang="en-US" dirty="0"/>
              <a:t>White Light Interferometry</a:t>
            </a:r>
          </a:p>
        </p:txBody>
      </p:sp>
      <p:sp>
        <p:nvSpPr>
          <p:cNvPr id="15" name="TextBox 14">
            <a:extLst>
              <a:ext uri="{FF2B5EF4-FFF2-40B4-BE49-F238E27FC236}">
                <a16:creationId xmlns:a16="http://schemas.microsoft.com/office/drawing/2014/main" id="{8C237CF8-E239-3946-20A0-66FE01EA59E5}"/>
              </a:ext>
            </a:extLst>
          </p:cNvPr>
          <p:cNvSpPr txBox="1"/>
          <p:nvPr/>
        </p:nvSpPr>
        <p:spPr>
          <a:xfrm>
            <a:off x="3561253" y="5087970"/>
            <a:ext cx="2059859" cy="369332"/>
          </a:xfrm>
          <a:prstGeom prst="rect">
            <a:avLst/>
          </a:prstGeom>
          <a:noFill/>
        </p:spPr>
        <p:txBody>
          <a:bodyPr wrap="none" rtlCol="0">
            <a:spAutoFit/>
          </a:bodyPr>
          <a:lstStyle/>
          <a:p>
            <a:r>
              <a:rPr lang="en-US" dirty="0"/>
              <a:t>Stylus Profilometry</a:t>
            </a:r>
          </a:p>
        </p:txBody>
      </p:sp>
      <p:sp>
        <p:nvSpPr>
          <p:cNvPr id="16" name="TextBox 15">
            <a:extLst>
              <a:ext uri="{FF2B5EF4-FFF2-40B4-BE49-F238E27FC236}">
                <a16:creationId xmlns:a16="http://schemas.microsoft.com/office/drawing/2014/main" id="{D7F9F8DB-E04A-25D5-9CA0-4ABBA4F07F89}"/>
              </a:ext>
            </a:extLst>
          </p:cNvPr>
          <p:cNvSpPr txBox="1"/>
          <p:nvPr/>
        </p:nvSpPr>
        <p:spPr>
          <a:xfrm>
            <a:off x="1261217" y="5321321"/>
            <a:ext cx="1511361" cy="369332"/>
          </a:xfrm>
          <a:prstGeom prst="rect">
            <a:avLst/>
          </a:prstGeom>
          <a:noFill/>
        </p:spPr>
        <p:txBody>
          <a:bodyPr wrap="square" rtlCol="0">
            <a:spAutoFit/>
          </a:bodyPr>
          <a:lstStyle/>
          <a:p>
            <a:r>
              <a:rPr lang="en-US" dirty="0"/>
              <a:t>Tensile Tests</a:t>
            </a:r>
          </a:p>
        </p:txBody>
      </p:sp>
      <p:sp>
        <p:nvSpPr>
          <p:cNvPr id="17" name="TextBox 16">
            <a:extLst>
              <a:ext uri="{FF2B5EF4-FFF2-40B4-BE49-F238E27FC236}">
                <a16:creationId xmlns:a16="http://schemas.microsoft.com/office/drawing/2014/main" id="{AAD1C535-4E86-DD57-8B8A-30C0C1022CF9}"/>
              </a:ext>
            </a:extLst>
          </p:cNvPr>
          <p:cNvSpPr txBox="1"/>
          <p:nvPr/>
        </p:nvSpPr>
        <p:spPr>
          <a:xfrm>
            <a:off x="903545" y="5767374"/>
            <a:ext cx="1458604" cy="369332"/>
          </a:xfrm>
          <a:prstGeom prst="rect">
            <a:avLst/>
          </a:prstGeom>
          <a:noFill/>
        </p:spPr>
        <p:txBody>
          <a:bodyPr wrap="none" rtlCol="0">
            <a:spAutoFit/>
          </a:bodyPr>
          <a:lstStyle/>
          <a:p>
            <a:r>
              <a:rPr lang="en-US" dirty="0"/>
              <a:t>Pull-off Tests</a:t>
            </a:r>
          </a:p>
        </p:txBody>
      </p:sp>
      <p:sp>
        <p:nvSpPr>
          <p:cNvPr id="18" name="TextBox 17">
            <a:extLst>
              <a:ext uri="{FF2B5EF4-FFF2-40B4-BE49-F238E27FC236}">
                <a16:creationId xmlns:a16="http://schemas.microsoft.com/office/drawing/2014/main" id="{48A9596B-9D55-973C-A08E-966163AC76C3}"/>
              </a:ext>
            </a:extLst>
          </p:cNvPr>
          <p:cNvSpPr txBox="1"/>
          <p:nvPr/>
        </p:nvSpPr>
        <p:spPr>
          <a:xfrm>
            <a:off x="3212343" y="5530623"/>
            <a:ext cx="1863267" cy="369332"/>
          </a:xfrm>
          <a:prstGeom prst="rect">
            <a:avLst/>
          </a:prstGeom>
          <a:noFill/>
        </p:spPr>
        <p:txBody>
          <a:bodyPr wrap="none" rtlCol="0">
            <a:spAutoFit/>
          </a:bodyPr>
          <a:lstStyle/>
          <a:p>
            <a:r>
              <a:rPr lang="en-US" dirty="0"/>
              <a:t>Nanoindentation</a:t>
            </a:r>
          </a:p>
        </p:txBody>
      </p:sp>
      <p:sp>
        <p:nvSpPr>
          <p:cNvPr id="19" name="TextBox 18">
            <a:extLst>
              <a:ext uri="{FF2B5EF4-FFF2-40B4-BE49-F238E27FC236}">
                <a16:creationId xmlns:a16="http://schemas.microsoft.com/office/drawing/2014/main" id="{EBCAA463-DA7E-FB39-DB4C-A02A78371104}"/>
              </a:ext>
            </a:extLst>
          </p:cNvPr>
          <p:cNvSpPr txBox="1"/>
          <p:nvPr/>
        </p:nvSpPr>
        <p:spPr>
          <a:xfrm>
            <a:off x="3836970" y="5987080"/>
            <a:ext cx="1508426" cy="369332"/>
          </a:xfrm>
          <a:prstGeom prst="rect">
            <a:avLst/>
          </a:prstGeom>
          <a:noFill/>
        </p:spPr>
        <p:txBody>
          <a:bodyPr wrap="none" rtlCol="0">
            <a:spAutoFit/>
          </a:bodyPr>
          <a:lstStyle/>
          <a:p>
            <a:r>
              <a:rPr lang="en-US" dirty="0"/>
              <a:t>Scratch Tests</a:t>
            </a:r>
          </a:p>
        </p:txBody>
      </p:sp>
      <p:sp>
        <p:nvSpPr>
          <p:cNvPr id="20" name="TextBox 19">
            <a:extLst>
              <a:ext uri="{FF2B5EF4-FFF2-40B4-BE49-F238E27FC236}">
                <a16:creationId xmlns:a16="http://schemas.microsoft.com/office/drawing/2014/main" id="{B60C2BFE-E86A-F6FE-ED17-3FD82C41C54B}"/>
              </a:ext>
            </a:extLst>
          </p:cNvPr>
          <p:cNvSpPr txBox="1"/>
          <p:nvPr/>
        </p:nvSpPr>
        <p:spPr>
          <a:xfrm>
            <a:off x="1808595" y="6115187"/>
            <a:ext cx="1433662" cy="369332"/>
          </a:xfrm>
          <a:prstGeom prst="rect">
            <a:avLst/>
          </a:prstGeom>
          <a:noFill/>
        </p:spPr>
        <p:txBody>
          <a:bodyPr wrap="none" rtlCol="0">
            <a:spAutoFit/>
          </a:bodyPr>
          <a:lstStyle/>
          <a:p>
            <a:r>
              <a:rPr lang="en-US" dirty="0"/>
              <a:t>Ellipsometry</a:t>
            </a:r>
          </a:p>
        </p:txBody>
      </p:sp>
      <p:sp>
        <p:nvSpPr>
          <p:cNvPr id="21" name="Rectangle 20">
            <a:extLst>
              <a:ext uri="{FF2B5EF4-FFF2-40B4-BE49-F238E27FC236}">
                <a16:creationId xmlns:a16="http://schemas.microsoft.com/office/drawing/2014/main" id="{1D1CDDC8-7EF7-5381-9D32-37EE5AB92FFF}"/>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BB3EDA-E397-A107-CFC8-BA7BD197B1BB}"/>
              </a:ext>
            </a:extLst>
          </p:cNvPr>
          <p:cNvSpPr txBox="1"/>
          <p:nvPr/>
        </p:nvSpPr>
        <p:spPr>
          <a:xfrm>
            <a:off x="6549168" y="2453054"/>
            <a:ext cx="4176400" cy="369332"/>
          </a:xfrm>
          <a:prstGeom prst="rect">
            <a:avLst/>
          </a:prstGeom>
          <a:noFill/>
        </p:spPr>
        <p:txBody>
          <a:bodyPr wrap="none" rtlCol="0">
            <a:spAutoFit/>
          </a:bodyPr>
          <a:lstStyle/>
          <a:p>
            <a:pPr algn="ctr"/>
            <a:r>
              <a:rPr lang="en-US" sz="1800" b="1" dirty="0">
                <a:effectLst/>
                <a:latin typeface="Calibri" panose="020F0502020204030204" pitchFamily="34" charset="0"/>
                <a:ea typeface="Calibri" panose="020F0502020204030204" pitchFamily="34" charset="0"/>
                <a:cs typeface="Times New Roman" panose="02020603050405020304" pitchFamily="18" charset="0"/>
              </a:rPr>
              <a:t>Electrochemical Impedance Spectroscopy </a:t>
            </a:r>
            <a:endParaRPr lang="en-US" b="1" dirty="0"/>
          </a:p>
        </p:txBody>
      </p:sp>
      <p:sp>
        <p:nvSpPr>
          <p:cNvPr id="23" name="TextBox 22">
            <a:extLst>
              <a:ext uri="{FF2B5EF4-FFF2-40B4-BE49-F238E27FC236}">
                <a16:creationId xmlns:a16="http://schemas.microsoft.com/office/drawing/2014/main" id="{E8D202A9-8CCA-22F8-DD5B-FCF587970494}"/>
              </a:ext>
            </a:extLst>
          </p:cNvPr>
          <p:cNvSpPr txBox="1"/>
          <p:nvPr/>
        </p:nvSpPr>
        <p:spPr>
          <a:xfrm>
            <a:off x="8525141" y="3080373"/>
            <a:ext cx="2828659" cy="369332"/>
          </a:xfrm>
          <a:prstGeom prst="rect">
            <a:avLst/>
          </a:prstGeom>
          <a:noFill/>
        </p:spPr>
        <p:txBody>
          <a:bodyPr wrap="none" rtlCol="0">
            <a:spAutoFit/>
          </a:bodyPr>
          <a:lstStyle/>
          <a:p>
            <a:pPr algn="ct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Four-Point Probe Technique</a:t>
            </a:r>
          </a:p>
        </p:txBody>
      </p:sp>
      <p:sp>
        <p:nvSpPr>
          <p:cNvPr id="25" name="Rectangle 24">
            <a:extLst>
              <a:ext uri="{FF2B5EF4-FFF2-40B4-BE49-F238E27FC236}">
                <a16:creationId xmlns:a16="http://schemas.microsoft.com/office/drawing/2014/main" id="{2322848F-E638-E48B-04F5-ECA9EB1DBFA4}"/>
              </a:ext>
            </a:extLst>
          </p:cNvPr>
          <p:cNvSpPr/>
          <p:nvPr/>
        </p:nvSpPr>
        <p:spPr>
          <a:xfrm>
            <a:off x="6410998" y="1261126"/>
            <a:ext cx="5155193" cy="261501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C44B2B-107F-CF34-2A4B-3F31D1E58FD1}"/>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8B08C44-D6C7-182C-0DB9-A07DA71148FB}"/>
              </a:ext>
            </a:extLst>
          </p:cNvPr>
          <p:cNvSpPr txBox="1"/>
          <p:nvPr/>
        </p:nvSpPr>
        <p:spPr>
          <a:xfrm>
            <a:off x="6774581" y="5014649"/>
            <a:ext cx="296061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Angle Measurements</a:t>
            </a:r>
          </a:p>
        </p:txBody>
      </p:sp>
      <p:sp>
        <p:nvSpPr>
          <p:cNvPr id="28" name="TextBox 27">
            <a:extLst>
              <a:ext uri="{FF2B5EF4-FFF2-40B4-BE49-F238E27FC236}">
                <a16:creationId xmlns:a16="http://schemas.microsoft.com/office/drawing/2014/main" id="{F05216A8-A4DA-CF5B-26D4-530163EDCC75}"/>
              </a:ext>
            </a:extLst>
          </p:cNvPr>
          <p:cNvSpPr txBox="1"/>
          <p:nvPr/>
        </p:nvSpPr>
        <p:spPr>
          <a:xfrm>
            <a:off x="9104471" y="5457302"/>
            <a:ext cx="2399503" cy="369332"/>
          </a:xfrm>
          <a:prstGeom prst="rect">
            <a:avLst/>
          </a:prstGeom>
          <a:noFill/>
        </p:spPr>
        <p:txBody>
          <a:bodyPr wrap="none" rtlCol="0">
            <a:spAutoFit/>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Wilhelmy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Plate Method</a:t>
            </a:r>
          </a:p>
        </p:txBody>
      </p:sp>
      <p:sp>
        <p:nvSpPr>
          <p:cNvPr id="29" name="TextBox 28">
            <a:extLst>
              <a:ext uri="{FF2B5EF4-FFF2-40B4-BE49-F238E27FC236}">
                <a16:creationId xmlns:a16="http://schemas.microsoft.com/office/drawing/2014/main" id="{7EEFEB75-C262-03D0-B0D1-76713A8A0FDE}"/>
              </a:ext>
            </a:extLst>
          </p:cNvPr>
          <p:cNvSpPr txBox="1"/>
          <p:nvPr/>
        </p:nvSpPr>
        <p:spPr>
          <a:xfrm>
            <a:off x="6549168" y="5575300"/>
            <a:ext cx="223804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Capillary Rise Method</a:t>
            </a:r>
          </a:p>
        </p:txBody>
      </p:sp>
      <p:sp>
        <p:nvSpPr>
          <p:cNvPr id="31" name="TextBox 30">
            <a:extLst>
              <a:ext uri="{FF2B5EF4-FFF2-40B4-BE49-F238E27FC236}">
                <a16:creationId xmlns:a16="http://schemas.microsoft.com/office/drawing/2014/main" id="{70A043D6-21D1-56E6-2884-BE40303F432F}"/>
              </a:ext>
            </a:extLst>
          </p:cNvPr>
          <p:cNvSpPr txBox="1"/>
          <p:nvPr/>
        </p:nvSpPr>
        <p:spPr>
          <a:xfrm>
            <a:off x="7764254" y="6062629"/>
            <a:ext cx="2791085"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Salt Spray Test (ASTM B117)</a:t>
            </a:r>
          </a:p>
        </p:txBody>
      </p:sp>
      <p:sp>
        <p:nvSpPr>
          <p:cNvPr id="32" name="Slide Number Placeholder 31">
            <a:extLst>
              <a:ext uri="{FF2B5EF4-FFF2-40B4-BE49-F238E27FC236}">
                <a16:creationId xmlns:a16="http://schemas.microsoft.com/office/drawing/2014/main" id="{6C83897C-A08B-CC54-C095-088FB3CE2E6C}"/>
              </a:ext>
            </a:extLst>
          </p:cNvPr>
          <p:cNvSpPr>
            <a:spLocks noGrp="1"/>
          </p:cNvSpPr>
          <p:nvPr>
            <p:ph type="sldNum" sz="quarter" idx="12"/>
          </p:nvPr>
        </p:nvSpPr>
        <p:spPr/>
        <p:txBody>
          <a:bodyPr/>
          <a:lstStyle/>
          <a:p>
            <a:fld id="{C1934BC5-F4F7-4358-8C2B-8BFE237F92F9}" type="slidenum">
              <a:rPr lang="en-US" smtClean="0"/>
              <a:t>175</a:t>
            </a:fld>
            <a:endParaRPr lang="en-US"/>
          </a:p>
        </p:txBody>
      </p:sp>
    </p:spTree>
    <p:extLst>
      <p:ext uri="{BB962C8B-B14F-4D97-AF65-F5344CB8AC3E}">
        <p14:creationId xmlns:p14="http://schemas.microsoft.com/office/powerpoint/2010/main" val="36310039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7361E2-040E-68CB-C96C-7E4CC91F7F58}"/>
              </a:ext>
            </a:extLst>
          </p:cNvPr>
          <p:cNvSpPr>
            <a:spLocks noGrp="1"/>
          </p:cNvSpPr>
          <p:nvPr>
            <p:ph idx="1"/>
          </p:nvPr>
        </p:nvSpPr>
        <p:spPr/>
        <p:txBody>
          <a:bodyPr>
            <a:normAutofit/>
          </a:bodyPr>
          <a:lstStyle/>
          <a:p>
            <a:pPr algn="l">
              <a:buFont typeface="Arial" panose="020B0604020202020204" pitchFamily="34" charset="0"/>
              <a:buChar char="•"/>
            </a:pPr>
            <a:r>
              <a:rPr lang="en-US" b="1" i="0" dirty="0">
                <a:solidFill>
                  <a:srgbClr val="0D0D0D"/>
                </a:solidFill>
                <a:effectLst/>
                <a:latin typeface="Söhne"/>
              </a:rPr>
              <a:t>Overview of Electrochemical Impedance Spectroscopy (EIS)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EIS is an electrochemical technique used to analyze the electrical properties of electrochemical systems over a range of frequencies</a:t>
            </a:r>
          </a:p>
          <a:p>
            <a:pPr marL="742950" lvl="1" indent="-285750" algn="l">
              <a:buFont typeface="Arial" panose="020B0604020202020204" pitchFamily="34" charset="0"/>
              <a:buChar char="•"/>
            </a:pPr>
            <a:r>
              <a:rPr lang="en-US" b="0" i="0" dirty="0">
                <a:solidFill>
                  <a:srgbClr val="0D0D0D"/>
                </a:solidFill>
                <a:effectLst/>
                <a:latin typeface="Söhne"/>
              </a:rPr>
              <a:t>It provides information about processes occurring at electrode surfaces, including charge transfer kinetics, double layer capacitance, and mass transport</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EIS applies a small amplitude alternating current (AC) signal to the electrochemical system and measures the resulting voltage response</a:t>
            </a:r>
          </a:p>
          <a:p>
            <a:pPr marL="742950" lvl="1" indent="-285750" algn="l">
              <a:buFont typeface="Arial" panose="020B0604020202020204" pitchFamily="34" charset="0"/>
              <a:buChar char="•"/>
            </a:pPr>
            <a:r>
              <a:rPr lang="en-US" b="0" i="0" dirty="0">
                <a:solidFill>
                  <a:srgbClr val="0D0D0D"/>
                </a:solidFill>
                <a:effectLst/>
                <a:latin typeface="Söhne"/>
              </a:rPr>
              <a:t>The impedance, which represents the opposition to the flow of AC current, is calculated as the ratio of the applied voltage to the current</a:t>
            </a:r>
          </a:p>
          <a:p>
            <a:pPr algn="l">
              <a:buFont typeface="Arial" panose="020B0604020202020204" pitchFamily="34" charset="0"/>
              <a:buChar char="•"/>
            </a:pPr>
            <a:endParaRPr lang="en-US" b="0" i="0" dirty="0">
              <a:solidFill>
                <a:srgbClr val="0D0D0D"/>
              </a:solidFill>
              <a:effectLst/>
              <a:latin typeface="Söhne"/>
            </a:endParaRPr>
          </a:p>
        </p:txBody>
      </p:sp>
      <p:sp>
        <p:nvSpPr>
          <p:cNvPr id="6" name="Title 1">
            <a:extLst>
              <a:ext uri="{FF2B5EF4-FFF2-40B4-BE49-F238E27FC236}">
                <a16:creationId xmlns:a16="http://schemas.microsoft.com/office/drawing/2014/main" id="{F404622C-F1EC-9ED1-DE42-01846A28BED6}"/>
              </a:ext>
            </a:extLst>
          </p:cNvPr>
          <p:cNvSpPr>
            <a:spLocks noGrp="1"/>
          </p:cNvSpPr>
          <p:nvPr>
            <p:ph type="title"/>
          </p:nvPr>
        </p:nvSpPr>
        <p:spPr>
          <a:xfrm>
            <a:off x="838199" y="365125"/>
            <a:ext cx="10810875" cy="1325563"/>
          </a:xfrm>
        </p:spPr>
        <p:txBody>
          <a:bodyPr/>
          <a:lstStyle/>
          <a:p>
            <a:r>
              <a:rPr lang="en-US" dirty="0"/>
              <a:t>Electrochemical Impedance Spectroscopy (EIS)</a:t>
            </a:r>
          </a:p>
        </p:txBody>
      </p:sp>
      <p:sp>
        <p:nvSpPr>
          <p:cNvPr id="8" name="Slide Number Placeholder 7">
            <a:extLst>
              <a:ext uri="{FF2B5EF4-FFF2-40B4-BE49-F238E27FC236}">
                <a16:creationId xmlns:a16="http://schemas.microsoft.com/office/drawing/2014/main" id="{EE58D1EE-3FF1-F87D-CE86-D3259FACF624}"/>
              </a:ext>
            </a:extLst>
          </p:cNvPr>
          <p:cNvSpPr>
            <a:spLocks noGrp="1"/>
          </p:cNvSpPr>
          <p:nvPr>
            <p:ph type="sldNum" sz="quarter" idx="12"/>
          </p:nvPr>
        </p:nvSpPr>
        <p:spPr/>
        <p:txBody>
          <a:bodyPr/>
          <a:lstStyle/>
          <a:p>
            <a:fld id="{C1934BC5-F4F7-4358-8C2B-8BFE237F92F9}" type="slidenum">
              <a:rPr lang="en-US" smtClean="0"/>
              <a:t>176</a:t>
            </a:fld>
            <a:endParaRPr lang="en-US"/>
          </a:p>
        </p:txBody>
      </p:sp>
    </p:spTree>
    <p:extLst>
      <p:ext uri="{BB962C8B-B14F-4D97-AF65-F5344CB8AC3E}">
        <p14:creationId xmlns:p14="http://schemas.microsoft.com/office/powerpoint/2010/main" val="398628776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7907-8AB7-01D5-A29C-0B39BD514A99}"/>
              </a:ext>
            </a:extLst>
          </p:cNvPr>
          <p:cNvSpPr>
            <a:spLocks noGrp="1"/>
          </p:cNvSpPr>
          <p:nvPr>
            <p:ph type="title"/>
          </p:nvPr>
        </p:nvSpPr>
        <p:spPr>
          <a:xfrm>
            <a:off x="838199" y="365125"/>
            <a:ext cx="10620375" cy="1325563"/>
          </a:xfrm>
        </p:spPr>
        <p:txBody>
          <a:bodyPr/>
          <a:lstStyle/>
          <a:p>
            <a:r>
              <a:rPr lang="en-US" dirty="0"/>
              <a:t>Electrochemical Impedance Spectroscopy (EIS)</a:t>
            </a:r>
          </a:p>
        </p:txBody>
      </p:sp>
      <p:pic>
        <p:nvPicPr>
          <p:cNvPr id="5" name="Content Placeholder 4">
            <a:hlinkClick r:id="rId2"/>
            <a:extLst>
              <a:ext uri="{FF2B5EF4-FFF2-40B4-BE49-F238E27FC236}">
                <a16:creationId xmlns:a16="http://schemas.microsoft.com/office/drawing/2014/main" id="{1A64260E-FC5D-8297-A0E8-C3251A1F8B4E}"/>
              </a:ext>
            </a:extLst>
          </p:cNvPr>
          <p:cNvPicPr>
            <a:picLocks noGrp="1" noChangeAspect="1"/>
          </p:cNvPicPr>
          <p:nvPr>
            <p:ph idx="1"/>
          </p:nvPr>
        </p:nvPicPr>
        <p:blipFill>
          <a:blip r:embed="rId3"/>
          <a:stretch>
            <a:fillRect/>
          </a:stretch>
        </p:blipFill>
        <p:spPr>
          <a:xfrm>
            <a:off x="2266950" y="1805040"/>
            <a:ext cx="7658100" cy="4811608"/>
          </a:xfrm>
          <a:prstGeom prst="rect">
            <a:avLst/>
          </a:prstGeom>
        </p:spPr>
      </p:pic>
      <p:sp>
        <p:nvSpPr>
          <p:cNvPr id="7" name="Slide Number Placeholder 6">
            <a:extLst>
              <a:ext uri="{FF2B5EF4-FFF2-40B4-BE49-F238E27FC236}">
                <a16:creationId xmlns:a16="http://schemas.microsoft.com/office/drawing/2014/main" id="{B533A4DB-373B-36E4-C82F-569A3D952DDA}"/>
              </a:ext>
            </a:extLst>
          </p:cNvPr>
          <p:cNvSpPr>
            <a:spLocks noGrp="1"/>
          </p:cNvSpPr>
          <p:nvPr>
            <p:ph type="sldNum" sz="quarter" idx="12"/>
          </p:nvPr>
        </p:nvSpPr>
        <p:spPr/>
        <p:txBody>
          <a:bodyPr/>
          <a:lstStyle/>
          <a:p>
            <a:fld id="{C1934BC5-F4F7-4358-8C2B-8BFE237F92F9}" type="slidenum">
              <a:rPr lang="en-US" smtClean="0"/>
              <a:t>177</a:t>
            </a:fld>
            <a:endParaRPr lang="en-US"/>
          </a:p>
        </p:txBody>
      </p:sp>
    </p:spTree>
    <p:extLst>
      <p:ext uri="{BB962C8B-B14F-4D97-AF65-F5344CB8AC3E}">
        <p14:creationId xmlns:p14="http://schemas.microsoft.com/office/powerpoint/2010/main" val="25246019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C4689-668B-FEB2-DC4E-1621C85E5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61803-89DB-8A9C-0781-4B3380BEE663}"/>
              </a:ext>
            </a:extLst>
          </p:cNvPr>
          <p:cNvSpPr>
            <a:spLocks noGrp="1"/>
          </p:cNvSpPr>
          <p:nvPr>
            <p:ph type="title"/>
          </p:nvPr>
        </p:nvSpPr>
        <p:spPr>
          <a:xfrm>
            <a:off x="838199" y="365125"/>
            <a:ext cx="10810875" cy="1325563"/>
          </a:xfrm>
        </p:spPr>
        <p:txBody>
          <a:bodyPr/>
          <a:lstStyle/>
          <a:p>
            <a:r>
              <a:rPr lang="en-US" dirty="0"/>
              <a:t>Electrochemical Impedance Spectroscopy (EIS)</a:t>
            </a:r>
          </a:p>
        </p:txBody>
      </p:sp>
      <p:sp>
        <p:nvSpPr>
          <p:cNvPr id="3" name="Content Placeholder 2">
            <a:extLst>
              <a:ext uri="{FF2B5EF4-FFF2-40B4-BE49-F238E27FC236}">
                <a16:creationId xmlns:a16="http://schemas.microsoft.com/office/drawing/2014/main" id="{1461D6E9-8C1C-9FFA-F9C7-4499FABADCDF}"/>
              </a:ext>
            </a:extLst>
          </p:cNvPr>
          <p:cNvSpPr>
            <a:spLocks noGrp="1"/>
          </p:cNvSpPr>
          <p:nvPr>
            <p:ph idx="1"/>
          </p:nvPr>
        </p:nvSpPr>
        <p:spPr>
          <a:xfrm>
            <a:off x="838200" y="1825625"/>
            <a:ext cx="10810874"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Frequency Sweep: </a:t>
            </a:r>
          </a:p>
          <a:p>
            <a:pPr marL="1200150" lvl="2" indent="-285750"/>
            <a:r>
              <a:rPr lang="en-US" b="0" i="0" dirty="0">
                <a:solidFill>
                  <a:srgbClr val="0D0D0D"/>
                </a:solidFill>
                <a:effectLst/>
                <a:latin typeface="Söhne"/>
              </a:rPr>
              <a:t>Sweeps the frequency of the applied AC signal over a defined range to measure impedance as a function of frequency</a:t>
            </a:r>
          </a:p>
          <a:p>
            <a:pPr marL="742950" lvl="1" indent="-285750" algn="l">
              <a:buFont typeface="Arial" panose="020B0604020202020204" pitchFamily="34" charset="0"/>
              <a:buChar char="•"/>
            </a:pPr>
            <a:r>
              <a:rPr lang="en-US" b="1" dirty="0">
                <a:solidFill>
                  <a:srgbClr val="0D0D0D"/>
                </a:solidFill>
                <a:effectLst/>
                <a:latin typeface="Söhne"/>
              </a:rPr>
              <a:t>Potential Step: </a:t>
            </a:r>
          </a:p>
          <a:p>
            <a:pPr marL="1200150" lvl="2" indent="-285750"/>
            <a:r>
              <a:rPr lang="en-US" b="0" i="0" dirty="0">
                <a:solidFill>
                  <a:srgbClr val="0D0D0D"/>
                </a:solidFill>
                <a:effectLst/>
                <a:latin typeface="Söhne"/>
              </a:rPr>
              <a:t>Applies a step change in potential and measures the resulting impedance response as a function of time</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Study of corrosion processes and corrosion protection strategies in materials science and engineering</a:t>
            </a:r>
          </a:p>
          <a:p>
            <a:pPr marL="742950" lvl="1" indent="-285750" algn="l">
              <a:buFont typeface="Arial" panose="020B0604020202020204" pitchFamily="34" charset="0"/>
              <a:buChar char="•"/>
            </a:pPr>
            <a:r>
              <a:rPr lang="en-US" b="0" i="0" dirty="0">
                <a:solidFill>
                  <a:srgbClr val="0D0D0D"/>
                </a:solidFill>
                <a:effectLst/>
                <a:latin typeface="Söhne"/>
              </a:rPr>
              <a:t>Characterization of electrochemical reactions, including electrode kinetics and reaction mechanisms in electrocatalysis and fuel cells</a:t>
            </a:r>
          </a:p>
          <a:p>
            <a:pPr marL="742950" lvl="1" indent="-285750" algn="l">
              <a:buFont typeface="Arial" panose="020B0604020202020204" pitchFamily="34" charset="0"/>
              <a:buChar char="•"/>
            </a:pPr>
            <a:r>
              <a:rPr lang="en-US" b="0" i="0" dirty="0">
                <a:solidFill>
                  <a:srgbClr val="0D0D0D"/>
                </a:solidFill>
                <a:effectLst/>
                <a:latin typeface="Söhne"/>
              </a:rPr>
              <a:t>Analysis of biological systems, such as biosensors and </a:t>
            </a:r>
            <a:r>
              <a:rPr lang="en-US" b="0" i="0" dirty="0" err="1">
                <a:solidFill>
                  <a:srgbClr val="0D0D0D"/>
                </a:solidFill>
                <a:effectLst/>
                <a:latin typeface="Söhne"/>
              </a:rPr>
              <a:t>bioelectrochemical</a:t>
            </a:r>
            <a:r>
              <a:rPr lang="en-US" b="0" i="0" dirty="0">
                <a:solidFill>
                  <a:srgbClr val="0D0D0D"/>
                </a:solidFill>
                <a:effectLst/>
                <a:latin typeface="Söhne"/>
              </a:rPr>
              <a:t> systems, for medical diagnostics and environmental monitoring</a:t>
            </a:r>
          </a:p>
        </p:txBody>
      </p:sp>
      <p:sp>
        <p:nvSpPr>
          <p:cNvPr id="6" name="Slide Number Placeholder 5">
            <a:extLst>
              <a:ext uri="{FF2B5EF4-FFF2-40B4-BE49-F238E27FC236}">
                <a16:creationId xmlns:a16="http://schemas.microsoft.com/office/drawing/2014/main" id="{FC7462B6-4CC5-CECD-FAAB-D6A0ECCC09C5}"/>
              </a:ext>
            </a:extLst>
          </p:cNvPr>
          <p:cNvSpPr>
            <a:spLocks noGrp="1"/>
          </p:cNvSpPr>
          <p:nvPr>
            <p:ph type="sldNum" sz="quarter" idx="12"/>
          </p:nvPr>
        </p:nvSpPr>
        <p:spPr/>
        <p:txBody>
          <a:bodyPr/>
          <a:lstStyle/>
          <a:p>
            <a:fld id="{C1934BC5-F4F7-4358-8C2B-8BFE237F92F9}" type="slidenum">
              <a:rPr lang="en-US" smtClean="0"/>
              <a:t>178</a:t>
            </a:fld>
            <a:endParaRPr lang="en-US"/>
          </a:p>
        </p:txBody>
      </p:sp>
    </p:spTree>
    <p:extLst>
      <p:ext uri="{BB962C8B-B14F-4D97-AF65-F5344CB8AC3E}">
        <p14:creationId xmlns:p14="http://schemas.microsoft.com/office/powerpoint/2010/main" val="28269283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0B637-C6AD-EA3A-0211-4D70127500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018C0D-0881-9E1B-DF37-4BE533F0E1E0}"/>
              </a:ext>
            </a:extLst>
          </p:cNvPr>
          <p:cNvSpPr>
            <a:spLocks noGrp="1"/>
          </p:cNvSpPr>
          <p:nvPr>
            <p:ph idx="1"/>
          </p:nvPr>
        </p:nvSpPr>
        <p:spPr>
          <a:xfrm>
            <a:off x="838200" y="1825625"/>
            <a:ext cx="10810874" cy="4667250"/>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detailed information about the electrochemical behavior of materials and systems under various conditions</a:t>
            </a:r>
          </a:p>
          <a:p>
            <a:pPr marL="742950" lvl="1" indent="-285750" algn="l">
              <a:buFont typeface="Arial" panose="020B0604020202020204" pitchFamily="34" charset="0"/>
              <a:buChar char="•"/>
            </a:pPr>
            <a:r>
              <a:rPr lang="en-US" b="0" i="0" dirty="0">
                <a:solidFill>
                  <a:srgbClr val="0D0D0D"/>
                </a:solidFill>
                <a:effectLst/>
                <a:latin typeface="Söhne"/>
              </a:rPr>
              <a:t>Non-destructive technique that can be applied to both solid-state and liquid-phase electrochemical systems</a:t>
            </a:r>
          </a:p>
          <a:p>
            <a:pPr marL="742950" lvl="1" indent="-285750" algn="l">
              <a:buFont typeface="Arial" panose="020B0604020202020204" pitchFamily="34" charset="0"/>
              <a:buChar char="•"/>
            </a:pPr>
            <a:r>
              <a:rPr lang="en-US" b="0" i="0" dirty="0">
                <a:solidFill>
                  <a:srgbClr val="0D0D0D"/>
                </a:solidFill>
                <a:effectLst/>
                <a:latin typeface="Söhne"/>
              </a:rPr>
              <a:t>Enables quantitative analysis of electrochemical processes and parameters, including resistance, capacitance, and charge transfer kinetics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specialized instrumentation and expertise for data acquisition, analysis, and interpretation</a:t>
            </a:r>
          </a:p>
          <a:p>
            <a:pPr marL="742950" lvl="1" indent="-285750" algn="l">
              <a:buFont typeface="Arial" panose="020B0604020202020204" pitchFamily="34" charset="0"/>
              <a:buChar char="•"/>
            </a:pPr>
            <a:r>
              <a:rPr lang="en-US" b="0" i="0" dirty="0">
                <a:solidFill>
                  <a:srgbClr val="0D0D0D"/>
                </a:solidFill>
                <a:effectLst/>
                <a:latin typeface="Söhne"/>
              </a:rPr>
              <a:t>Complex impedance spectra may be difficult to interpret, particularly for systems with multiple electrochemical processes</a:t>
            </a:r>
          </a:p>
          <a:p>
            <a:pPr marL="742950" lvl="1" indent="-285750" algn="l">
              <a:buFont typeface="Arial" panose="020B0604020202020204" pitchFamily="34" charset="0"/>
              <a:buChar char="•"/>
            </a:pPr>
            <a:r>
              <a:rPr lang="en-US" b="0" i="0" dirty="0">
                <a:solidFill>
                  <a:srgbClr val="0D0D0D"/>
                </a:solidFill>
                <a:effectLst/>
                <a:latin typeface="Söhne"/>
              </a:rPr>
              <a:t>Limited to steady-state conditions and may not capture transient or non-linear behavior in dynamic systems</a:t>
            </a:r>
          </a:p>
        </p:txBody>
      </p:sp>
      <p:sp>
        <p:nvSpPr>
          <p:cNvPr id="6" name="Title 1">
            <a:extLst>
              <a:ext uri="{FF2B5EF4-FFF2-40B4-BE49-F238E27FC236}">
                <a16:creationId xmlns:a16="http://schemas.microsoft.com/office/drawing/2014/main" id="{1453356D-AA65-0741-818B-4D30BEE169C4}"/>
              </a:ext>
            </a:extLst>
          </p:cNvPr>
          <p:cNvSpPr>
            <a:spLocks noGrp="1"/>
          </p:cNvSpPr>
          <p:nvPr>
            <p:ph type="title"/>
          </p:nvPr>
        </p:nvSpPr>
        <p:spPr>
          <a:xfrm>
            <a:off x="838199" y="365125"/>
            <a:ext cx="10810875" cy="1325563"/>
          </a:xfrm>
        </p:spPr>
        <p:txBody>
          <a:bodyPr/>
          <a:lstStyle/>
          <a:p>
            <a:r>
              <a:rPr lang="en-US" dirty="0"/>
              <a:t>Electrochemical Impedance Spectroscopy (EIS)</a:t>
            </a:r>
          </a:p>
        </p:txBody>
      </p:sp>
      <p:sp>
        <p:nvSpPr>
          <p:cNvPr id="8" name="Slide Number Placeholder 7">
            <a:extLst>
              <a:ext uri="{FF2B5EF4-FFF2-40B4-BE49-F238E27FC236}">
                <a16:creationId xmlns:a16="http://schemas.microsoft.com/office/drawing/2014/main" id="{4075923B-0DE4-EC87-8FEA-B8BACBC69B23}"/>
              </a:ext>
            </a:extLst>
          </p:cNvPr>
          <p:cNvSpPr>
            <a:spLocks noGrp="1"/>
          </p:cNvSpPr>
          <p:nvPr>
            <p:ph type="sldNum" sz="quarter" idx="12"/>
          </p:nvPr>
        </p:nvSpPr>
        <p:spPr/>
        <p:txBody>
          <a:bodyPr/>
          <a:lstStyle/>
          <a:p>
            <a:fld id="{C1934BC5-F4F7-4358-8C2B-8BFE237F92F9}" type="slidenum">
              <a:rPr lang="en-US" smtClean="0"/>
              <a:t>179</a:t>
            </a:fld>
            <a:endParaRPr lang="en-US"/>
          </a:p>
        </p:txBody>
      </p:sp>
    </p:spTree>
    <p:extLst>
      <p:ext uri="{BB962C8B-B14F-4D97-AF65-F5344CB8AC3E}">
        <p14:creationId xmlns:p14="http://schemas.microsoft.com/office/powerpoint/2010/main" val="2725321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2E84-87F1-02C4-B30F-11D2E30DCDA5}"/>
              </a:ext>
            </a:extLst>
          </p:cNvPr>
          <p:cNvSpPr>
            <a:spLocks noGrp="1"/>
          </p:cNvSpPr>
          <p:nvPr>
            <p:ph type="title"/>
          </p:nvPr>
        </p:nvSpPr>
        <p:spPr/>
        <p:txBody>
          <a:bodyPr/>
          <a:lstStyle/>
          <a:p>
            <a:r>
              <a:rPr lang="en-US" dirty="0"/>
              <a:t>What surface properties can </a:t>
            </a:r>
            <a:r>
              <a:rPr lang="en-US"/>
              <a:t>be measured?</a:t>
            </a:r>
            <a:endParaRPr lang="en-US" dirty="0"/>
          </a:p>
        </p:txBody>
      </p:sp>
      <p:sp>
        <p:nvSpPr>
          <p:cNvPr id="4" name="TextBox 3">
            <a:extLst>
              <a:ext uri="{FF2B5EF4-FFF2-40B4-BE49-F238E27FC236}">
                <a16:creationId xmlns:a16="http://schemas.microsoft.com/office/drawing/2014/main" id="{5C9CC137-535B-C43A-4923-A119823F657E}"/>
              </a:ext>
            </a:extLst>
          </p:cNvPr>
          <p:cNvSpPr txBox="1"/>
          <p:nvPr/>
        </p:nvSpPr>
        <p:spPr>
          <a:xfrm>
            <a:off x="1006283" y="2455557"/>
            <a:ext cx="4241942" cy="523220"/>
          </a:xfrm>
          <a:prstGeom prst="rect">
            <a:avLst/>
          </a:prstGeom>
          <a:noFill/>
        </p:spPr>
        <p:txBody>
          <a:bodyPr wrap="square" rtlCol="0">
            <a:spAutoFit/>
          </a:bodyPr>
          <a:lstStyle/>
          <a:p>
            <a:pPr algn="ctr"/>
            <a:r>
              <a:rPr lang="en-US" sz="2800" b="1" dirty="0"/>
              <a:t>Surface topography</a:t>
            </a:r>
          </a:p>
        </p:txBody>
      </p:sp>
      <p:sp>
        <p:nvSpPr>
          <p:cNvPr id="5" name="TextBox 4">
            <a:extLst>
              <a:ext uri="{FF2B5EF4-FFF2-40B4-BE49-F238E27FC236}">
                <a16:creationId xmlns:a16="http://schemas.microsoft.com/office/drawing/2014/main" id="{C6AEEB15-38D8-CA5F-C78E-1459BE92F35F}"/>
              </a:ext>
            </a:extLst>
          </p:cNvPr>
          <p:cNvSpPr txBox="1"/>
          <p:nvPr/>
        </p:nvSpPr>
        <p:spPr>
          <a:xfrm>
            <a:off x="3833732" y="1606433"/>
            <a:ext cx="4241942" cy="523220"/>
          </a:xfrm>
          <a:prstGeom prst="rect">
            <a:avLst/>
          </a:prstGeom>
          <a:noFill/>
        </p:spPr>
        <p:txBody>
          <a:bodyPr wrap="square" rtlCol="0">
            <a:spAutoFit/>
          </a:bodyPr>
          <a:lstStyle/>
          <a:p>
            <a:pPr algn="ctr"/>
            <a:r>
              <a:rPr lang="en-US" sz="2800" b="1" dirty="0"/>
              <a:t>Surface chemistry</a:t>
            </a:r>
          </a:p>
        </p:txBody>
      </p:sp>
      <p:sp>
        <p:nvSpPr>
          <p:cNvPr id="6" name="TextBox 5">
            <a:extLst>
              <a:ext uri="{FF2B5EF4-FFF2-40B4-BE49-F238E27FC236}">
                <a16:creationId xmlns:a16="http://schemas.microsoft.com/office/drawing/2014/main" id="{E42503E8-9276-827E-244E-0F7458B771E2}"/>
              </a:ext>
            </a:extLst>
          </p:cNvPr>
          <p:cNvSpPr txBox="1"/>
          <p:nvPr/>
        </p:nvSpPr>
        <p:spPr>
          <a:xfrm>
            <a:off x="6311489" y="2455557"/>
            <a:ext cx="4241942" cy="523220"/>
          </a:xfrm>
          <a:prstGeom prst="rect">
            <a:avLst/>
          </a:prstGeom>
          <a:noFill/>
        </p:spPr>
        <p:txBody>
          <a:bodyPr wrap="square" rtlCol="0">
            <a:spAutoFit/>
          </a:bodyPr>
          <a:lstStyle/>
          <a:p>
            <a:pPr algn="ctr"/>
            <a:r>
              <a:rPr lang="en-US" sz="2800" b="1" dirty="0"/>
              <a:t>Surface energy</a:t>
            </a:r>
          </a:p>
        </p:txBody>
      </p:sp>
      <p:sp>
        <p:nvSpPr>
          <p:cNvPr id="7" name="TextBox 6">
            <a:extLst>
              <a:ext uri="{FF2B5EF4-FFF2-40B4-BE49-F238E27FC236}">
                <a16:creationId xmlns:a16="http://schemas.microsoft.com/office/drawing/2014/main" id="{A39207F9-1470-CE51-CEE5-40D84F2CCDCA}"/>
              </a:ext>
            </a:extLst>
          </p:cNvPr>
          <p:cNvSpPr txBox="1"/>
          <p:nvPr/>
        </p:nvSpPr>
        <p:spPr>
          <a:xfrm>
            <a:off x="6927965" y="3584494"/>
            <a:ext cx="5681986" cy="523220"/>
          </a:xfrm>
          <a:prstGeom prst="rect">
            <a:avLst/>
          </a:prstGeom>
          <a:noFill/>
        </p:spPr>
        <p:txBody>
          <a:bodyPr wrap="square" rtlCol="0">
            <a:spAutoFit/>
          </a:bodyPr>
          <a:lstStyle/>
          <a:p>
            <a:pPr algn="ctr"/>
            <a:r>
              <a:rPr lang="en-US" sz="2800" b="1" dirty="0"/>
              <a:t>Adhesion and cohesion</a:t>
            </a:r>
          </a:p>
        </p:txBody>
      </p:sp>
      <p:sp>
        <p:nvSpPr>
          <p:cNvPr id="8" name="TextBox 7">
            <a:extLst>
              <a:ext uri="{FF2B5EF4-FFF2-40B4-BE49-F238E27FC236}">
                <a16:creationId xmlns:a16="http://schemas.microsoft.com/office/drawing/2014/main" id="{061C51F4-1AA4-4157-5FA2-3B88E73EE42E}"/>
              </a:ext>
            </a:extLst>
          </p:cNvPr>
          <p:cNvSpPr txBox="1"/>
          <p:nvPr/>
        </p:nvSpPr>
        <p:spPr>
          <a:xfrm>
            <a:off x="5805790" y="5710342"/>
            <a:ext cx="4241942" cy="523220"/>
          </a:xfrm>
          <a:prstGeom prst="rect">
            <a:avLst/>
          </a:prstGeom>
          <a:noFill/>
        </p:spPr>
        <p:txBody>
          <a:bodyPr wrap="square" rtlCol="0">
            <a:spAutoFit/>
          </a:bodyPr>
          <a:lstStyle/>
          <a:p>
            <a:pPr algn="ctr"/>
            <a:r>
              <a:rPr lang="en-US" sz="2800" b="1" dirty="0"/>
              <a:t>Electrical properties</a:t>
            </a:r>
          </a:p>
        </p:txBody>
      </p:sp>
      <p:sp>
        <p:nvSpPr>
          <p:cNvPr id="9" name="TextBox 8">
            <a:extLst>
              <a:ext uri="{FF2B5EF4-FFF2-40B4-BE49-F238E27FC236}">
                <a16:creationId xmlns:a16="http://schemas.microsoft.com/office/drawing/2014/main" id="{6225932D-CC7B-81E0-926B-AB34A290A682}"/>
              </a:ext>
            </a:extLst>
          </p:cNvPr>
          <p:cNvSpPr txBox="1"/>
          <p:nvPr/>
        </p:nvSpPr>
        <p:spPr>
          <a:xfrm>
            <a:off x="6055957" y="4682204"/>
            <a:ext cx="5805790" cy="523220"/>
          </a:xfrm>
          <a:prstGeom prst="rect">
            <a:avLst/>
          </a:prstGeom>
          <a:noFill/>
        </p:spPr>
        <p:txBody>
          <a:bodyPr wrap="square" rtlCol="0">
            <a:spAutoFit/>
          </a:bodyPr>
          <a:lstStyle/>
          <a:p>
            <a:pPr algn="ctr"/>
            <a:r>
              <a:rPr lang="en-US" sz="2800" b="1" dirty="0"/>
              <a:t>Mechanical properties</a:t>
            </a:r>
          </a:p>
        </p:txBody>
      </p:sp>
      <p:sp>
        <p:nvSpPr>
          <p:cNvPr id="10" name="TextBox 9">
            <a:extLst>
              <a:ext uri="{FF2B5EF4-FFF2-40B4-BE49-F238E27FC236}">
                <a16:creationId xmlns:a16="http://schemas.microsoft.com/office/drawing/2014/main" id="{6F520AFD-D988-8D36-2788-199A1ACCF9BD}"/>
              </a:ext>
            </a:extLst>
          </p:cNvPr>
          <p:cNvSpPr txBox="1"/>
          <p:nvPr/>
        </p:nvSpPr>
        <p:spPr>
          <a:xfrm>
            <a:off x="1763293" y="5710342"/>
            <a:ext cx="4548196" cy="523220"/>
          </a:xfrm>
          <a:prstGeom prst="rect">
            <a:avLst/>
          </a:prstGeom>
          <a:noFill/>
        </p:spPr>
        <p:txBody>
          <a:bodyPr wrap="square" rtlCol="0">
            <a:spAutoFit/>
          </a:bodyPr>
          <a:lstStyle/>
          <a:p>
            <a:pPr algn="ctr"/>
            <a:r>
              <a:rPr lang="en-US" sz="2800" b="1" dirty="0"/>
              <a:t>Optical properties</a:t>
            </a:r>
          </a:p>
        </p:txBody>
      </p:sp>
      <p:sp>
        <p:nvSpPr>
          <p:cNvPr id="11" name="TextBox 10">
            <a:extLst>
              <a:ext uri="{FF2B5EF4-FFF2-40B4-BE49-F238E27FC236}">
                <a16:creationId xmlns:a16="http://schemas.microsoft.com/office/drawing/2014/main" id="{2791B00B-8D2F-7409-9779-AA895E85133E}"/>
              </a:ext>
            </a:extLst>
          </p:cNvPr>
          <p:cNvSpPr txBox="1"/>
          <p:nvPr/>
        </p:nvSpPr>
        <p:spPr>
          <a:xfrm>
            <a:off x="284151" y="3584494"/>
            <a:ext cx="3753240" cy="523220"/>
          </a:xfrm>
          <a:prstGeom prst="rect">
            <a:avLst/>
          </a:prstGeom>
          <a:noFill/>
        </p:spPr>
        <p:txBody>
          <a:bodyPr wrap="square" rtlCol="0">
            <a:spAutoFit/>
          </a:bodyPr>
          <a:lstStyle/>
          <a:p>
            <a:pPr algn="ctr"/>
            <a:r>
              <a:rPr lang="en-US" sz="2800" b="1" dirty="0"/>
              <a:t>Biocompatibility</a:t>
            </a:r>
          </a:p>
        </p:txBody>
      </p:sp>
      <p:sp>
        <p:nvSpPr>
          <p:cNvPr id="12" name="TextBox 11">
            <a:extLst>
              <a:ext uri="{FF2B5EF4-FFF2-40B4-BE49-F238E27FC236}">
                <a16:creationId xmlns:a16="http://schemas.microsoft.com/office/drawing/2014/main" id="{EE37A4A3-E94E-62D7-6F35-DAFDE7CB4CED}"/>
              </a:ext>
            </a:extLst>
          </p:cNvPr>
          <p:cNvSpPr txBox="1"/>
          <p:nvPr/>
        </p:nvSpPr>
        <p:spPr>
          <a:xfrm>
            <a:off x="0" y="4677344"/>
            <a:ext cx="5805790" cy="523220"/>
          </a:xfrm>
          <a:prstGeom prst="rect">
            <a:avLst/>
          </a:prstGeom>
          <a:noFill/>
        </p:spPr>
        <p:txBody>
          <a:bodyPr wrap="square" rtlCol="0">
            <a:spAutoFit/>
          </a:bodyPr>
          <a:lstStyle/>
          <a:p>
            <a:pPr algn="ctr"/>
            <a:r>
              <a:rPr lang="en-US" sz="2800" b="1" dirty="0"/>
              <a:t>Corrosion resistance</a:t>
            </a:r>
          </a:p>
        </p:txBody>
      </p:sp>
      <p:sp>
        <p:nvSpPr>
          <p:cNvPr id="13" name="Slide Number Placeholder 12">
            <a:extLst>
              <a:ext uri="{FF2B5EF4-FFF2-40B4-BE49-F238E27FC236}">
                <a16:creationId xmlns:a16="http://schemas.microsoft.com/office/drawing/2014/main" id="{883C8DF6-CFC3-A215-8E6D-9F5E97ABD2BD}"/>
              </a:ext>
            </a:extLst>
          </p:cNvPr>
          <p:cNvSpPr>
            <a:spLocks noGrp="1"/>
          </p:cNvSpPr>
          <p:nvPr>
            <p:ph type="sldNum" sz="quarter" idx="12"/>
          </p:nvPr>
        </p:nvSpPr>
        <p:spPr/>
        <p:txBody>
          <a:bodyPr/>
          <a:lstStyle/>
          <a:p>
            <a:fld id="{C1934BC5-F4F7-4358-8C2B-8BFE237F92F9}" type="slidenum">
              <a:rPr lang="en-US" smtClean="0"/>
              <a:t>18</a:t>
            </a:fld>
            <a:endParaRPr lang="en-US"/>
          </a:p>
        </p:txBody>
      </p:sp>
    </p:spTree>
    <p:extLst>
      <p:ext uri="{BB962C8B-B14F-4D97-AF65-F5344CB8AC3E}">
        <p14:creationId xmlns:p14="http://schemas.microsoft.com/office/powerpoint/2010/main" val="19133850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341B-2531-6B1B-F409-D599AAE52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DDC162-C925-03D4-8B38-C6E3A8FD4F44}"/>
              </a:ext>
            </a:extLst>
          </p:cNvPr>
          <p:cNvSpPr>
            <a:spLocks noGrp="1"/>
          </p:cNvSpPr>
          <p:nvPr>
            <p:ph type="title"/>
          </p:nvPr>
        </p:nvSpPr>
        <p:spPr>
          <a:xfrm>
            <a:off x="657225" y="365125"/>
            <a:ext cx="10877550" cy="1325563"/>
          </a:xfrm>
        </p:spPr>
        <p:txBody>
          <a:bodyPr/>
          <a:lstStyle/>
          <a:p>
            <a:r>
              <a:rPr lang="en-US" dirty="0"/>
              <a:t>Electrochemical Impedance Spectroscopy (EIS)</a:t>
            </a:r>
          </a:p>
        </p:txBody>
      </p:sp>
      <p:sp>
        <p:nvSpPr>
          <p:cNvPr id="3" name="Content Placeholder 2">
            <a:extLst>
              <a:ext uri="{FF2B5EF4-FFF2-40B4-BE49-F238E27FC236}">
                <a16:creationId xmlns:a16="http://schemas.microsoft.com/office/drawing/2014/main" id="{FBAD8D56-4614-236F-833E-1D317A889F54}"/>
              </a:ext>
            </a:extLst>
          </p:cNvPr>
          <p:cNvSpPr>
            <a:spLocks noGrp="1"/>
          </p:cNvSpPr>
          <p:nvPr>
            <p:ph idx="1"/>
          </p:nvPr>
        </p:nvSpPr>
        <p:spPr/>
        <p:txBody>
          <a:bodyPr>
            <a:normAutofit fontScale="92500" lnSpcReduction="20000"/>
          </a:bodyPr>
          <a:lstStyle/>
          <a:p>
            <a:r>
              <a:rPr lang="en-US" b="1" dirty="0"/>
              <a:t>Further Reading:</a:t>
            </a:r>
          </a:p>
          <a:p>
            <a:pPr lvl="1"/>
            <a:r>
              <a:rPr lang="en-US" dirty="0" err="1"/>
              <a:t>Lazanas</a:t>
            </a:r>
            <a:r>
              <a:rPr lang="en-US" dirty="0"/>
              <a:t>, A. Ch., &amp; </a:t>
            </a:r>
            <a:r>
              <a:rPr lang="en-US" dirty="0" err="1"/>
              <a:t>Prodromidis</a:t>
            </a:r>
            <a:r>
              <a:rPr lang="en-US" dirty="0"/>
              <a:t>, M. I. (2023). </a:t>
            </a:r>
            <a:r>
              <a:rPr lang="en-US" b="1" dirty="0"/>
              <a:t>Electrochemical impedance </a:t>
            </a:r>
            <a:r>
              <a:rPr lang="en-US" b="1" dirty="0" err="1"/>
              <a:t>spectroscopy─a</a:t>
            </a:r>
            <a:r>
              <a:rPr lang="en-US" b="1" dirty="0"/>
              <a:t> tutorial</a:t>
            </a:r>
            <a:r>
              <a:rPr lang="en-US" dirty="0"/>
              <a:t>. ACS Measurement Science Au, 3(3), 162–193. </a:t>
            </a:r>
            <a:r>
              <a:rPr lang="en-US" dirty="0">
                <a:hlinkClick r:id="rId2"/>
              </a:rPr>
              <a:t>https://doi.org/10.1021/acsmeasuresciau.2c00070</a:t>
            </a:r>
            <a:endParaRPr lang="en-US" dirty="0"/>
          </a:p>
          <a:p>
            <a:pPr lvl="1"/>
            <a:r>
              <a:rPr lang="en-US" dirty="0"/>
              <a:t>Gamry Instruments. (n.d.). </a:t>
            </a:r>
            <a:r>
              <a:rPr lang="en-US" b="1" dirty="0"/>
              <a:t>Basics of electrochemical impedance spectroscopy.</a:t>
            </a:r>
            <a:r>
              <a:rPr lang="en-US" dirty="0"/>
              <a:t> Gamry Instruments. </a:t>
            </a:r>
            <a:r>
              <a:rPr lang="en-US" dirty="0">
                <a:hlinkClick r:id="rId3"/>
              </a:rPr>
              <a:t>https://www.gamry.com/application-notes/EIS/basics-of-electrochemical-impedance-spectroscopy/</a:t>
            </a:r>
            <a:endParaRPr lang="en-US" dirty="0"/>
          </a:p>
          <a:p>
            <a:pPr lvl="1"/>
            <a:r>
              <a:rPr lang="en-US" dirty="0"/>
              <a:t>Magar, H. S., Hassan, R. Y., &amp; </a:t>
            </a:r>
            <a:r>
              <a:rPr lang="en-US" dirty="0" err="1"/>
              <a:t>Mulchandani</a:t>
            </a:r>
            <a:r>
              <a:rPr lang="en-US" dirty="0"/>
              <a:t>, A. (2021). </a:t>
            </a:r>
            <a:r>
              <a:rPr lang="en-US" b="1" dirty="0"/>
              <a:t>Electrochemical impedance spectroscopy (EIS): Principles, construction, and Biosensing Applications. </a:t>
            </a:r>
            <a:r>
              <a:rPr lang="en-US" dirty="0"/>
              <a:t>Sensors, 21(19), 6578. </a:t>
            </a:r>
            <a:r>
              <a:rPr lang="en-US" dirty="0">
                <a:hlinkClick r:id="rId4"/>
              </a:rPr>
              <a:t>https://doi.org/10.3390/s21196578</a:t>
            </a:r>
            <a:endParaRPr lang="lv-LV" dirty="0"/>
          </a:p>
          <a:p>
            <a:pPr lvl="1"/>
            <a:r>
              <a:rPr lang="en-US" dirty="0"/>
              <a:t>Wang, H., Long, X., Sun, Y., Wang, D., Wang, Z., Meng, H., Jiang, C., Dong, W., &amp; Lu, N. (2022). </a:t>
            </a:r>
            <a:r>
              <a:rPr lang="en-US" b="1" dirty="0"/>
              <a:t>Electrochemical impedance spectroscopy applied to microbial fuel cells: A Review. </a:t>
            </a:r>
            <a:r>
              <a:rPr lang="en-US" dirty="0"/>
              <a:t>Frontiers in Microbiology, 13. </a:t>
            </a:r>
            <a:r>
              <a:rPr lang="en-US" dirty="0">
                <a:hlinkClick r:id="rId5"/>
              </a:rPr>
              <a:t>https://doi.org/10.3389/fmicb.2022.973501</a:t>
            </a:r>
            <a:endParaRPr lang="lv-LV" dirty="0"/>
          </a:p>
          <a:p>
            <a:pPr lvl="1"/>
            <a:r>
              <a:rPr lang="en-US" dirty="0"/>
              <a:t>Magar, H. S., Hassan, R. Y., &amp; </a:t>
            </a:r>
            <a:r>
              <a:rPr lang="en-US" dirty="0" err="1"/>
              <a:t>Mulchandani</a:t>
            </a:r>
            <a:r>
              <a:rPr lang="en-US" dirty="0"/>
              <a:t>, A. (2021a). </a:t>
            </a:r>
            <a:r>
              <a:rPr lang="en-US" b="1" dirty="0"/>
              <a:t>Electrochemical impedance spectroscopy (EIS): Principles, construction, and Biosensing Applications. </a:t>
            </a:r>
            <a:r>
              <a:rPr lang="en-US" dirty="0"/>
              <a:t>Sensors, 21(19), 6578. </a:t>
            </a:r>
            <a:r>
              <a:rPr lang="en-US" dirty="0">
                <a:hlinkClick r:id="rId4"/>
              </a:rPr>
              <a:t>https://doi.org/10.3390/s21196578</a:t>
            </a:r>
            <a:endParaRPr lang="lv-LV"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4CA848DD-CC78-C150-B5C3-F448C4E72878}"/>
              </a:ext>
            </a:extLst>
          </p:cNvPr>
          <p:cNvSpPr>
            <a:spLocks noGrp="1"/>
          </p:cNvSpPr>
          <p:nvPr>
            <p:ph type="sldNum" sz="quarter" idx="12"/>
          </p:nvPr>
        </p:nvSpPr>
        <p:spPr/>
        <p:txBody>
          <a:bodyPr/>
          <a:lstStyle/>
          <a:p>
            <a:fld id="{C1934BC5-F4F7-4358-8C2B-8BFE237F92F9}" type="slidenum">
              <a:rPr lang="en-US" smtClean="0"/>
              <a:t>180</a:t>
            </a:fld>
            <a:endParaRPr lang="en-US"/>
          </a:p>
        </p:txBody>
      </p:sp>
    </p:spTree>
    <p:extLst>
      <p:ext uri="{BB962C8B-B14F-4D97-AF65-F5344CB8AC3E}">
        <p14:creationId xmlns:p14="http://schemas.microsoft.com/office/powerpoint/2010/main" val="31629571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1B18-9FF2-9FE1-2BCE-16978528F4B1}"/>
              </a:ext>
            </a:extLst>
          </p:cNvPr>
          <p:cNvSpPr>
            <a:spLocks noGrp="1"/>
          </p:cNvSpPr>
          <p:nvPr>
            <p:ph type="title"/>
          </p:nvPr>
        </p:nvSpPr>
        <p:spPr/>
        <p:txBody>
          <a:bodyPr/>
          <a:lstStyle/>
          <a:p>
            <a:r>
              <a:rPr lang="en-US" dirty="0"/>
              <a:t>Four-Point Probe Technique</a:t>
            </a:r>
          </a:p>
        </p:txBody>
      </p:sp>
      <p:sp>
        <p:nvSpPr>
          <p:cNvPr id="3" name="Content Placeholder 2">
            <a:extLst>
              <a:ext uri="{FF2B5EF4-FFF2-40B4-BE49-F238E27FC236}">
                <a16:creationId xmlns:a16="http://schemas.microsoft.com/office/drawing/2014/main" id="{35063A79-A4BE-BD9F-7347-98E029CE66BF}"/>
              </a:ext>
            </a:extLst>
          </p:cNvPr>
          <p:cNvSpPr>
            <a:spLocks noGrp="1"/>
          </p:cNvSpPr>
          <p:nvPr>
            <p:ph idx="1"/>
          </p:nvPr>
        </p:nvSpPr>
        <p:spPr>
          <a:xfrm>
            <a:off x="838200" y="1825625"/>
            <a:ext cx="5972175" cy="4746625"/>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The Four-Point Probe Technique is an electrical characterization method used to measure the sheet resistance and conductivity of thin films and semiconductor materials</a:t>
            </a:r>
          </a:p>
          <a:p>
            <a:pPr marL="742950" lvl="1" indent="-285750" algn="l">
              <a:buFont typeface="Arial" panose="020B0604020202020204" pitchFamily="34" charset="0"/>
              <a:buChar char="•"/>
            </a:pPr>
            <a:r>
              <a:rPr lang="en-US" b="0" i="0" dirty="0">
                <a:solidFill>
                  <a:srgbClr val="0D0D0D"/>
                </a:solidFill>
                <a:effectLst/>
                <a:latin typeface="Söhne"/>
              </a:rPr>
              <a:t>It involves passing a known current through two outer probes and measuring the voltage drop across two inner probes to determine the resistance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The Four-Point Probe Technique relies on Ohm's Law, which states that the voltage drop across a conductor is directly proportional to the current passing through it and the resistance of the conductor</a:t>
            </a:r>
          </a:p>
          <a:p>
            <a:pPr marL="742950" lvl="1" indent="-285750" algn="l">
              <a:buFont typeface="Arial" panose="020B0604020202020204" pitchFamily="34" charset="0"/>
              <a:buChar char="•"/>
            </a:pPr>
            <a:r>
              <a:rPr lang="en-US" b="0" i="0" dirty="0">
                <a:solidFill>
                  <a:srgbClr val="0D0D0D"/>
                </a:solidFill>
                <a:effectLst/>
                <a:latin typeface="Söhne"/>
              </a:rPr>
              <a:t>By using four evenly spaced probes, the technique minimizes errors due to contact resistance and lead wire resistance, providing accurate measurements of the material's resistance</a:t>
            </a:r>
          </a:p>
        </p:txBody>
      </p:sp>
      <p:pic>
        <p:nvPicPr>
          <p:cNvPr id="10242" name="Picture 2" descr="SURAGUS Everything about Four Point Probe Measurement">
            <a:hlinkClick r:id="rId2"/>
            <a:extLst>
              <a:ext uri="{FF2B5EF4-FFF2-40B4-BE49-F238E27FC236}">
                <a16:creationId xmlns:a16="http://schemas.microsoft.com/office/drawing/2014/main" id="{F047BBB7-07B0-9950-7D0F-1BACF04F4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2387492"/>
            <a:ext cx="5281613" cy="29465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3AA50B2-DD95-1C9A-8F21-A54BABF10474}"/>
              </a:ext>
            </a:extLst>
          </p:cNvPr>
          <p:cNvSpPr>
            <a:spLocks noGrp="1"/>
          </p:cNvSpPr>
          <p:nvPr>
            <p:ph type="sldNum" sz="quarter" idx="12"/>
          </p:nvPr>
        </p:nvSpPr>
        <p:spPr/>
        <p:txBody>
          <a:bodyPr/>
          <a:lstStyle/>
          <a:p>
            <a:fld id="{C1934BC5-F4F7-4358-8C2B-8BFE237F92F9}" type="slidenum">
              <a:rPr lang="en-US" smtClean="0"/>
              <a:t>181</a:t>
            </a:fld>
            <a:endParaRPr lang="en-US"/>
          </a:p>
        </p:txBody>
      </p:sp>
    </p:spTree>
    <p:extLst>
      <p:ext uri="{BB962C8B-B14F-4D97-AF65-F5344CB8AC3E}">
        <p14:creationId xmlns:p14="http://schemas.microsoft.com/office/powerpoint/2010/main" val="152685084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5E176-0ECA-48F9-502C-8DDF31EB7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9C52E-B2E8-A644-C467-70825A1A1D7A}"/>
              </a:ext>
            </a:extLst>
          </p:cNvPr>
          <p:cNvSpPr>
            <a:spLocks noGrp="1"/>
          </p:cNvSpPr>
          <p:nvPr>
            <p:ph type="title"/>
          </p:nvPr>
        </p:nvSpPr>
        <p:spPr/>
        <p:txBody>
          <a:bodyPr/>
          <a:lstStyle/>
          <a:p>
            <a:r>
              <a:rPr lang="en-US" dirty="0"/>
              <a:t>Four-Point Probe Technique</a:t>
            </a:r>
          </a:p>
        </p:txBody>
      </p:sp>
      <p:sp>
        <p:nvSpPr>
          <p:cNvPr id="3" name="Content Placeholder 2">
            <a:extLst>
              <a:ext uri="{FF2B5EF4-FFF2-40B4-BE49-F238E27FC236}">
                <a16:creationId xmlns:a16="http://schemas.microsoft.com/office/drawing/2014/main" id="{F8C91C98-072E-29C3-B9DB-B6DB8DAC51CB}"/>
              </a:ext>
            </a:extLst>
          </p:cNvPr>
          <p:cNvSpPr>
            <a:spLocks noGrp="1"/>
          </p:cNvSpPr>
          <p:nvPr>
            <p:ph idx="1"/>
          </p:nvPr>
        </p:nvSpPr>
        <p:spPr>
          <a:xfrm>
            <a:off x="838200" y="1825625"/>
            <a:ext cx="6324600"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Constant Current Mode</a:t>
            </a:r>
            <a:r>
              <a:rPr lang="lv-LV" b="1" dirty="0">
                <a:solidFill>
                  <a:srgbClr val="0D0D0D"/>
                </a:solidFill>
                <a:effectLst/>
                <a:latin typeface="Söhne"/>
              </a:rPr>
              <a:t>: </a:t>
            </a:r>
            <a:r>
              <a:rPr lang="en-US" dirty="0">
                <a:solidFill>
                  <a:srgbClr val="0D0D0D"/>
                </a:solidFill>
                <a:effectLst/>
                <a:latin typeface="Söhne"/>
              </a:rPr>
              <a:t>a</a:t>
            </a:r>
            <a:r>
              <a:rPr lang="en-US" b="0" i="0" dirty="0">
                <a:solidFill>
                  <a:srgbClr val="0D0D0D"/>
                </a:solidFill>
                <a:effectLst/>
                <a:latin typeface="Söhne"/>
              </a:rPr>
              <a:t>pplies a constant current through the outer probes while measuring the voltage drop across the inner probes</a:t>
            </a:r>
          </a:p>
          <a:p>
            <a:pPr marL="742950" lvl="1" indent="-285750" algn="l">
              <a:buFont typeface="Arial" panose="020B0604020202020204" pitchFamily="34" charset="0"/>
              <a:buChar char="•"/>
            </a:pPr>
            <a:r>
              <a:rPr lang="en-US" b="1" dirty="0">
                <a:solidFill>
                  <a:srgbClr val="0D0D0D"/>
                </a:solidFill>
                <a:effectLst/>
                <a:latin typeface="Söhne"/>
              </a:rPr>
              <a:t>Constant Voltage Mode: </a:t>
            </a:r>
            <a:r>
              <a:rPr lang="en-US" dirty="0">
                <a:solidFill>
                  <a:srgbClr val="0D0D0D"/>
                </a:solidFill>
                <a:effectLst/>
                <a:latin typeface="Söhne"/>
              </a:rPr>
              <a:t>m</a:t>
            </a:r>
            <a:r>
              <a:rPr lang="en-US" b="0" i="0" dirty="0">
                <a:solidFill>
                  <a:srgbClr val="0D0D0D"/>
                </a:solidFill>
                <a:effectLst/>
                <a:latin typeface="Söhne"/>
              </a:rPr>
              <a:t>aintains a constant voltage across the inner probes while measuring the current passing through the outer probes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Characterization of thin films and semiconductor materials for quality control and process optimization in semiconductor manufacturing</a:t>
            </a:r>
          </a:p>
          <a:p>
            <a:pPr marL="742950" lvl="1" indent="-285750" algn="l">
              <a:buFont typeface="Arial" panose="020B0604020202020204" pitchFamily="34" charset="0"/>
              <a:buChar char="•"/>
            </a:pPr>
            <a:r>
              <a:rPr lang="en-US" b="0" i="0" dirty="0">
                <a:solidFill>
                  <a:srgbClr val="0D0D0D"/>
                </a:solidFill>
                <a:effectLst/>
                <a:latin typeface="Söhne"/>
              </a:rPr>
              <a:t>Determination of sheet resistance and conductivity in photovoltaic devices, flat panel displays, and microelectronics</a:t>
            </a:r>
          </a:p>
          <a:p>
            <a:pPr marL="742950" lvl="1" indent="-285750" algn="l">
              <a:buFont typeface="Arial" panose="020B0604020202020204" pitchFamily="34" charset="0"/>
              <a:buChar char="•"/>
            </a:pPr>
            <a:r>
              <a:rPr lang="en-US" b="0" i="0" dirty="0">
                <a:solidFill>
                  <a:srgbClr val="0D0D0D"/>
                </a:solidFill>
                <a:effectLst/>
                <a:latin typeface="Söhne"/>
              </a:rPr>
              <a:t>Measurement of resistivity and carrier concentration in materials research and development</a:t>
            </a:r>
          </a:p>
        </p:txBody>
      </p:sp>
      <p:pic>
        <p:nvPicPr>
          <p:cNvPr id="11266" name="Picture 2" descr="Automatic Four Point Probe – 4 Point Probes">
            <a:hlinkClick r:id="rId2"/>
            <a:extLst>
              <a:ext uri="{FF2B5EF4-FFF2-40B4-BE49-F238E27FC236}">
                <a16:creationId xmlns:a16="http://schemas.microsoft.com/office/drawing/2014/main" id="{E5F4615F-47AF-D9E8-336B-2677840BC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903" y="2047875"/>
            <a:ext cx="4756322"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7880E46-76B1-700C-1523-18F440341D45}"/>
              </a:ext>
            </a:extLst>
          </p:cNvPr>
          <p:cNvSpPr>
            <a:spLocks noGrp="1"/>
          </p:cNvSpPr>
          <p:nvPr>
            <p:ph type="sldNum" sz="quarter" idx="12"/>
          </p:nvPr>
        </p:nvSpPr>
        <p:spPr/>
        <p:txBody>
          <a:bodyPr/>
          <a:lstStyle/>
          <a:p>
            <a:fld id="{C1934BC5-F4F7-4358-8C2B-8BFE237F92F9}" type="slidenum">
              <a:rPr lang="en-US" smtClean="0"/>
              <a:t>182</a:t>
            </a:fld>
            <a:endParaRPr lang="en-US"/>
          </a:p>
        </p:txBody>
      </p:sp>
    </p:spTree>
    <p:extLst>
      <p:ext uri="{BB962C8B-B14F-4D97-AF65-F5344CB8AC3E}">
        <p14:creationId xmlns:p14="http://schemas.microsoft.com/office/powerpoint/2010/main" val="29072682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EBC5-0A20-F15C-0698-31E307C26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72AE6-18C6-C0E3-5A19-B62B53732780}"/>
              </a:ext>
            </a:extLst>
          </p:cNvPr>
          <p:cNvSpPr>
            <a:spLocks noGrp="1"/>
          </p:cNvSpPr>
          <p:nvPr>
            <p:ph type="title"/>
          </p:nvPr>
        </p:nvSpPr>
        <p:spPr/>
        <p:txBody>
          <a:bodyPr/>
          <a:lstStyle/>
          <a:p>
            <a:r>
              <a:rPr lang="en-US" dirty="0"/>
              <a:t>Four-Point Probe Technique</a:t>
            </a:r>
          </a:p>
        </p:txBody>
      </p:sp>
      <p:sp>
        <p:nvSpPr>
          <p:cNvPr id="3" name="Content Placeholder 2">
            <a:extLst>
              <a:ext uri="{FF2B5EF4-FFF2-40B4-BE49-F238E27FC236}">
                <a16:creationId xmlns:a16="http://schemas.microsoft.com/office/drawing/2014/main" id="{0501C640-4CB6-97AD-6B52-AA9E9B291B81}"/>
              </a:ext>
            </a:extLst>
          </p:cNvPr>
          <p:cNvSpPr>
            <a:spLocks noGrp="1"/>
          </p:cNvSpPr>
          <p:nvPr>
            <p:ph idx="1"/>
          </p:nvPr>
        </p:nvSpPr>
        <p:spPr>
          <a:xfrm>
            <a:off x="838200" y="1825625"/>
            <a:ext cx="5972175"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accurate and reliable measurements of sheet resistance with high precision</a:t>
            </a:r>
          </a:p>
          <a:p>
            <a:pPr marL="742950" lvl="1" indent="-285750" algn="l">
              <a:buFont typeface="Arial" panose="020B0604020202020204" pitchFamily="34" charset="0"/>
              <a:buChar char="•"/>
            </a:pPr>
            <a:r>
              <a:rPr lang="en-US" b="0" i="0" dirty="0">
                <a:solidFill>
                  <a:srgbClr val="0D0D0D"/>
                </a:solidFill>
                <a:effectLst/>
                <a:latin typeface="Söhne"/>
              </a:rPr>
              <a:t>Minimizes errors associated with contact resistance and lead wire resistance, resulting in more reliable data</a:t>
            </a:r>
          </a:p>
          <a:p>
            <a:pPr marL="742950" lvl="1" indent="-285750" algn="l">
              <a:buFont typeface="Arial" panose="020B0604020202020204" pitchFamily="34" charset="0"/>
              <a:buChar char="•"/>
            </a:pPr>
            <a:r>
              <a:rPr lang="en-US" b="0" i="0" dirty="0">
                <a:solidFill>
                  <a:srgbClr val="0D0D0D"/>
                </a:solidFill>
                <a:effectLst/>
                <a:latin typeface="Söhne"/>
              </a:rPr>
              <a:t>Non-destructive and non-invasive technique suitable for both research and production environments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to materials with relatively uniform thickness and homogeneity over the measurement area</a:t>
            </a:r>
          </a:p>
          <a:p>
            <a:pPr marL="742950" lvl="1" indent="-285750" algn="l">
              <a:buFont typeface="Arial" panose="020B0604020202020204" pitchFamily="34" charset="0"/>
              <a:buChar char="•"/>
            </a:pPr>
            <a:r>
              <a:rPr lang="en-US" b="0" i="0" dirty="0">
                <a:solidFill>
                  <a:srgbClr val="0D0D0D"/>
                </a:solidFill>
                <a:effectLst/>
                <a:latin typeface="Söhne"/>
              </a:rPr>
              <a:t>Requires careful probe alignment and calibration to ensure accurate and repeatable measurements</a:t>
            </a:r>
          </a:p>
          <a:p>
            <a:pPr marL="742950" lvl="1" indent="-285750" algn="l">
              <a:buFont typeface="Arial" panose="020B0604020202020204" pitchFamily="34" charset="0"/>
              <a:buChar char="•"/>
            </a:pPr>
            <a:r>
              <a:rPr lang="en-US" b="0" i="0" dirty="0">
                <a:solidFill>
                  <a:srgbClr val="0D0D0D"/>
                </a:solidFill>
                <a:effectLst/>
                <a:latin typeface="Söhne"/>
              </a:rPr>
              <a:t>May not be suitable for highly resistive or highly conductive materials where the measurement range of the instrument is exceeded</a:t>
            </a:r>
          </a:p>
        </p:txBody>
      </p:sp>
      <p:pic>
        <p:nvPicPr>
          <p:cNvPr id="12290" name="Picture 2">
            <a:hlinkClick r:id="rId2"/>
            <a:extLst>
              <a:ext uri="{FF2B5EF4-FFF2-40B4-BE49-F238E27FC236}">
                <a16:creationId xmlns:a16="http://schemas.microsoft.com/office/drawing/2014/main" id="{AEDFCF7E-D8DA-D52C-DB28-31B46DA2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414463"/>
            <a:ext cx="45339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B032ECB-39FC-2F3D-8CE7-7223D6CF0C28}"/>
              </a:ext>
            </a:extLst>
          </p:cNvPr>
          <p:cNvSpPr>
            <a:spLocks noGrp="1"/>
          </p:cNvSpPr>
          <p:nvPr>
            <p:ph type="sldNum" sz="quarter" idx="12"/>
          </p:nvPr>
        </p:nvSpPr>
        <p:spPr/>
        <p:txBody>
          <a:bodyPr/>
          <a:lstStyle/>
          <a:p>
            <a:fld id="{C1934BC5-F4F7-4358-8C2B-8BFE237F92F9}" type="slidenum">
              <a:rPr lang="en-US" smtClean="0"/>
              <a:t>183</a:t>
            </a:fld>
            <a:endParaRPr lang="en-US"/>
          </a:p>
        </p:txBody>
      </p:sp>
    </p:spTree>
    <p:extLst>
      <p:ext uri="{BB962C8B-B14F-4D97-AF65-F5344CB8AC3E}">
        <p14:creationId xmlns:p14="http://schemas.microsoft.com/office/powerpoint/2010/main" val="34337829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0B20-1C8B-0722-AFD7-3B3FF1174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793FCD-F264-7A60-E44D-2B5535C44692}"/>
              </a:ext>
            </a:extLst>
          </p:cNvPr>
          <p:cNvSpPr>
            <a:spLocks noGrp="1"/>
          </p:cNvSpPr>
          <p:nvPr>
            <p:ph type="title"/>
          </p:nvPr>
        </p:nvSpPr>
        <p:spPr/>
        <p:txBody>
          <a:bodyPr/>
          <a:lstStyle/>
          <a:p>
            <a:r>
              <a:rPr lang="en-US" dirty="0"/>
              <a:t>Four-Point Probe Technique</a:t>
            </a:r>
          </a:p>
        </p:txBody>
      </p:sp>
      <p:sp>
        <p:nvSpPr>
          <p:cNvPr id="3" name="Content Placeholder 2">
            <a:extLst>
              <a:ext uri="{FF2B5EF4-FFF2-40B4-BE49-F238E27FC236}">
                <a16:creationId xmlns:a16="http://schemas.microsoft.com/office/drawing/2014/main" id="{92B7A91A-D0A8-F706-564E-6CAE9B619834}"/>
              </a:ext>
            </a:extLst>
          </p:cNvPr>
          <p:cNvSpPr>
            <a:spLocks noGrp="1"/>
          </p:cNvSpPr>
          <p:nvPr>
            <p:ph idx="1"/>
          </p:nvPr>
        </p:nvSpPr>
        <p:spPr/>
        <p:txBody>
          <a:bodyPr/>
          <a:lstStyle/>
          <a:p>
            <a:r>
              <a:rPr lang="en-US" b="1" dirty="0"/>
              <a:t>Further </a:t>
            </a:r>
            <a:r>
              <a:rPr lang="lv-LV" b="1" dirty="0"/>
              <a:t>R</a:t>
            </a:r>
            <a:r>
              <a:rPr lang="en-US" b="1" dirty="0" err="1"/>
              <a:t>eading</a:t>
            </a:r>
            <a:r>
              <a:rPr lang="en-US" b="1" dirty="0"/>
              <a:t>:</a:t>
            </a:r>
          </a:p>
          <a:p>
            <a:pPr lvl="1"/>
            <a:r>
              <a:rPr lang="en-US" dirty="0" err="1"/>
              <a:t>Miccoli</a:t>
            </a:r>
            <a:r>
              <a:rPr lang="en-US" dirty="0"/>
              <a:t>, I., </a:t>
            </a:r>
            <a:r>
              <a:rPr lang="en-US" dirty="0" err="1"/>
              <a:t>Edler</a:t>
            </a:r>
            <a:r>
              <a:rPr lang="en-US" dirty="0"/>
              <a:t>, F., </a:t>
            </a:r>
            <a:r>
              <a:rPr lang="en-US" dirty="0" err="1"/>
              <a:t>Pfnür</a:t>
            </a:r>
            <a:r>
              <a:rPr lang="en-US" dirty="0"/>
              <a:t>, H., &amp; </a:t>
            </a:r>
            <a:r>
              <a:rPr lang="en-US" dirty="0" err="1"/>
              <a:t>Tegenkamp</a:t>
            </a:r>
            <a:r>
              <a:rPr lang="en-US" dirty="0"/>
              <a:t>, C. (2015). </a:t>
            </a:r>
            <a:r>
              <a:rPr lang="en-US" b="1" dirty="0"/>
              <a:t>The 100th anniversary of the four-point probe technique: The role of probe geometries in isotropic and anisotropic systems.</a:t>
            </a:r>
            <a:r>
              <a:rPr lang="en-US" dirty="0"/>
              <a:t> Journal of Physics: Condensed Matter, 27(22), 223201. </a:t>
            </a:r>
            <a:r>
              <a:rPr lang="en-US" dirty="0">
                <a:hlinkClick r:id="rId2"/>
              </a:rPr>
              <a:t>https://doi.org/10.1088/0953-8984/27/22/223201</a:t>
            </a:r>
            <a:endParaRPr lang="lv-LV" dirty="0"/>
          </a:p>
          <a:p>
            <a:pPr lvl="1"/>
            <a:r>
              <a:rPr lang="en-US" dirty="0" err="1"/>
              <a:t>Waremra</a:t>
            </a:r>
            <a:r>
              <a:rPr lang="en-US" dirty="0"/>
              <a:t>, R. S., &amp; </a:t>
            </a:r>
            <a:r>
              <a:rPr lang="en-US" dirty="0" err="1"/>
              <a:t>Betaubun</a:t>
            </a:r>
            <a:r>
              <a:rPr lang="en-US" dirty="0"/>
              <a:t>, P. (2018). </a:t>
            </a:r>
            <a:r>
              <a:rPr lang="en-US" b="1" dirty="0"/>
              <a:t>Analysis of electrical properties using the four</a:t>
            </a:r>
            <a:r>
              <a:rPr lang="lv-LV" b="1" dirty="0"/>
              <a:t>-</a:t>
            </a:r>
            <a:r>
              <a:rPr lang="en-US" b="1" dirty="0"/>
              <a:t>point probe method. </a:t>
            </a:r>
            <a:r>
              <a:rPr lang="en-US" dirty="0"/>
              <a:t>E3S Web of Conferences, 73, 13019. </a:t>
            </a:r>
            <a:r>
              <a:rPr lang="en-US" dirty="0">
                <a:hlinkClick r:id="rId3"/>
              </a:rPr>
              <a:t>https://doi.org/10.1051/e3sconf/20187313019</a:t>
            </a:r>
            <a:endParaRPr lang="lv-LV" dirty="0"/>
          </a:p>
          <a:p>
            <a:pPr lvl="1"/>
            <a:r>
              <a:rPr lang="en-US" dirty="0" err="1"/>
              <a:t>Kikken</a:t>
            </a:r>
            <a:r>
              <a:rPr lang="en-US" dirty="0"/>
              <a:t>, S. P. (2018, July). </a:t>
            </a:r>
            <a:r>
              <a:rPr lang="en-US" b="1" dirty="0"/>
              <a:t>Measuring film resistivity understanding and refining the four-point probe set-up.</a:t>
            </a:r>
            <a:r>
              <a:rPr lang="en-US" dirty="0"/>
              <a:t> Eindhoven University of Technology. </a:t>
            </a:r>
            <a:r>
              <a:rPr lang="en-US" dirty="0">
                <a:hlinkClick r:id="rId4"/>
              </a:rPr>
              <a:t>https://pure.tue.nl/ws/portalfiles/portal/148467863/Kikken_BEP_verslag.pdf</a:t>
            </a:r>
            <a:endParaRPr lang="lv-LV" dirty="0"/>
          </a:p>
          <a:p>
            <a:pPr lvl="1"/>
            <a:endParaRPr lang="en-US" dirty="0"/>
          </a:p>
        </p:txBody>
      </p:sp>
      <p:sp>
        <p:nvSpPr>
          <p:cNvPr id="5" name="Slide Number Placeholder 4">
            <a:extLst>
              <a:ext uri="{FF2B5EF4-FFF2-40B4-BE49-F238E27FC236}">
                <a16:creationId xmlns:a16="http://schemas.microsoft.com/office/drawing/2014/main" id="{28FA9AD9-B9C7-2273-ECE6-D984AFCFE84F}"/>
              </a:ext>
            </a:extLst>
          </p:cNvPr>
          <p:cNvSpPr>
            <a:spLocks noGrp="1"/>
          </p:cNvSpPr>
          <p:nvPr>
            <p:ph type="sldNum" sz="quarter" idx="12"/>
          </p:nvPr>
        </p:nvSpPr>
        <p:spPr/>
        <p:txBody>
          <a:bodyPr/>
          <a:lstStyle/>
          <a:p>
            <a:fld id="{C1934BC5-F4F7-4358-8C2B-8BFE237F92F9}" type="slidenum">
              <a:rPr lang="en-US" smtClean="0"/>
              <a:t>184</a:t>
            </a:fld>
            <a:endParaRPr lang="en-US"/>
          </a:p>
        </p:txBody>
      </p:sp>
    </p:spTree>
    <p:extLst>
      <p:ext uri="{BB962C8B-B14F-4D97-AF65-F5344CB8AC3E}">
        <p14:creationId xmlns:p14="http://schemas.microsoft.com/office/powerpoint/2010/main" val="36718815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E324B-5C0D-BB0D-84D4-057D29290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CE448-BDD6-B491-AEED-5E1D378DEB31}"/>
              </a:ext>
            </a:extLst>
          </p:cNvPr>
          <p:cNvSpPr>
            <a:spLocks noGrp="1"/>
          </p:cNvSpPr>
          <p:nvPr>
            <p:ph type="title"/>
          </p:nvPr>
        </p:nvSpPr>
        <p:spPr>
          <a:xfrm>
            <a:off x="838200" y="176629"/>
            <a:ext cx="10515600" cy="1325563"/>
          </a:xfrm>
        </p:spPr>
        <p:txBody>
          <a:bodyPr/>
          <a:lstStyle/>
          <a:p>
            <a:r>
              <a:rPr lang="en-US" dirty="0"/>
              <a:t>Technique Classification II – By Discipline</a:t>
            </a:r>
          </a:p>
        </p:txBody>
      </p:sp>
      <p:sp>
        <p:nvSpPr>
          <p:cNvPr id="4" name="TextBox 3">
            <a:extLst>
              <a:ext uri="{FF2B5EF4-FFF2-40B4-BE49-F238E27FC236}">
                <a16:creationId xmlns:a16="http://schemas.microsoft.com/office/drawing/2014/main" id="{82995D7E-211D-57EB-00F1-534DC88709A1}"/>
              </a:ext>
            </a:extLst>
          </p:cNvPr>
          <p:cNvSpPr txBox="1"/>
          <p:nvPr/>
        </p:nvSpPr>
        <p:spPr>
          <a:xfrm>
            <a:off x="1251648" y="4117588"/>
            <a:ext cx="3344505" cy="707886"/>
          </a:xfrm>
          <a:prstGeom prst="rect">
            <a:avLst/>
          </a:prstGeom>
          <a:noFill/>
          <a:ln w="76200">
            <a:solidFill>
              <a:srgbClr val="C00000"/>
            </a:solidFill>
          </a:ln>
        </p:spPr>
        <p:txBody>
          <a:bodyPr wrap="none" rtlCol="0">
            <a:spAutoFit/>
          </a:bodyPr>
          <a:lstStyle/>
          <a:p>
            <a:pPr algn="ctr"/>
            <a:r>
              <a:rPr lang="en-US" sz="2000" b="1" dirty="0"/>
              <a:t>Material Science </a:t>
            </a:r>
          </a:p>
          <a:p>
            <a:pPr algn="ctr"/>
            <a:r>
              <a:rPr lang="en-US" sz="2000" b="1" dirty="0"/>
              <a:t>Techniques and Equipment</a:t>
            </a:r>
          </a:p>
        </p:txBody>
      </p:sp>
      <p:sp>
        <p:nvSpPr>
          <p:cNvPr id="5" name="TextBox 4">
            <a:extLst>
              <a:ext uri="{FF2B5EF4-FFF2-40B4-BE49-F238E27FC236}">
                <a16:creationId xmlns:a16="http://schemas.microsoft.com/office/drawing/2014/main" id="{BDB8C6E0-C397-C138-3746-D405D0D5D47B}"/>
              </a:ext>
            </a:extLst>
          </p:cNvPr>
          <p:cNvSpPr txBox="1"/>
          <p:nvPr/>
        </p:nvSpPr>
        <p:spPr>
          <a:xfrm>
            <a:off x="1246678" y="1339737"/>
            <a:ext cx="3344505" cy="707886"/>
          </a:xfrm>
          <a:prstGeom prst="rect">
            <a:avLst/>
          </a:prstGeom>
          <a:noFill/>
          <a:ln w="38100">
            <a:solidFill>
              <a:srgbClr val="00B050"/>
            </a:solidFill>
          </a:ln>
        </p:spPr>
        <p:txBody>
          <a:bodyPr wrap="none" rtlCol="0">
            <a:spAutoFit/>
          </a:bodyPr>
          <a:lstStyle/>
          <a:p>
            <a:pPr algn="ctr"/>
            <a:r>
              <a:rPr lang="en-US" sz="2000" b="1" dirty="0"/>
              <a:t>Microbiological </a:t>
            </a:r>
          </a:p>
          <a:p>
            <a:pPr algn="ctr"/>
            <a:r>
              <a:rPr lang="en-US" sz="2000" b="1" dirty="0"/>
              <a:t>Techniques and Equipment</a:t>
            </a:r>
          </a:p>
        </p:txBody>
      </p:sp>
      <p:sp>
        <p:nvSpPr>
          <p:cNvPr id="6" name="TextBox 5">
            <a:extLst>
              <a:ext uri="{FF2B5EF4-FFF2-40B4-BE49-F238E27FC236}">
                <a16:creationId xmlns:a16="http://schemas.microsoft.com/office/drawing/2014/main" id="{B193606A-FB98-D5B9-2333-3B5E4F1FBC4A}"/>
              </a:ext>
            </a:extLst>
          </p:cNvPr>
          <p:cNvSpPr txBox="1"/>
          <p:nvPr/>
        </p:nvSpPr>
        <p:spPr>
          <a:xfrm>
            <a:off x="7465463" y="4117588"/>
            <a:ext cx="3049746" cy="707886"/>
          </a:xfrm>
          <a:prstGeom prst="rect">
            <a:avLst/>
          </a:prstGeom>
          <a:noFill/>
          <a:ln w="38100">
            <a:solidFill>
              <a:srgbClr val="0070C0"/>
            </a:solidFill>
          </a:ln>
        </p:spPr>
        <p:txBody>
          <a:bodyPr wrap="none" rtlCol="0">
            <a:spAutoFit/>
          </a:bodyPr>
          <a:lstStyle/>
          <a:p>
            <a:pPr algn="ctr"/>
            <a:r>
              <a:rPr lang="en-US" sz="2000" b="1" dirty="0"/>
              <a:t>Wettability Measurement</a:t>
            </a:r>
          </a:p>
          <a:p>
            <a:pPr algn="ctr"/>
            <a:r>
              <a:rPr lang="en-US" sz="2000" b="1" dirty="0"/>
              <a:t>Techniques and Equipment</a:t>
            </a:r>
          </a:p>
        </p:txBody>
      </p:sp>
      <p:sp>
        <p:nvSpPr>
          <p:cNvPr id="7" name="TextBox 6">
            <a:extLst>
              <a:ext uri="{FF2B5EF4-FFF2-40B4-BE49-F238E27FC236}">
                <a16:creationId xmlns:a16="http://schemas.microsoft.com/office/drawing/2014/main" id="{6DA86D40-28AE-9CC0-B8B3-8C0007153B9C}"/>
              </a:ext>
            </a:extLst>
          </p:cNvPr>
          <p:cNvSpPr txBox="1"/>
          <p:nvPr/>
        </p:nvSpPr>
        <p:spPr>
          <a:xfrm>
            <a:off x="7318085" y="1339737"/>
            <a:ext cx="3344505" cy="707886"/>
          </a:xfrm>
          <a:prstGeom prst="rect">
            <a:avLst/>
          </a:prstGeom>
          <a:noFill/>
          <a:ln w="38100">
            <a:solidFill>
              <a:srgbClr val="FFC000"/>
            </a:solidFill>
          </a:ln>
        </p:spPr>
        <p:txBody>
          <a:bodyPr wrap="none" rtlCol="0">
            <a:spAutoFit/>
          </a:bodyPr>
          <a:lstStyle/>
          <a:p>
            <a:pPr algn="ctr"/>
            <a:r>
              <a:rPr lang="en-US" sz="2000" b="1" dirty="0"/>
              <a:t>Electrical Measurement </a:t>
            </a:r>
          </a:p>
          <a:p>
            <a:pPr algn="ctr"/>
            <a:r>
              <a:rPr lang="en-US" sz="2000" b="1" dirty="0"/>
              <a:t>Techniques and Equipment</a:t>
            </a:r>
          </a:p>
        </p:txBody>
      </p:sp>
      <p:sp>
        <p:nvSpPr>
          <p:cNvPr id="8" name="TextBox 7">
            <a:extLst>
              <a:ext uri="{FF2B5EF4-FFF2-40B4-BE49-F238E27FC236}">
                <a16:creationId xmlns:a16="http://schemas.microsoft.com/office/drawing/2014/main" id="{0EAF93F3-DF7D-0363-4327-DA7990708FCB}"/>
              </a:ext>
            </a:extLst>
          </p:cNvPr>
          <p:cNvSpPr txBox="1"/>
          <p:nvPr/>
        </p:nvSpPr>
        <p:spPr>
          <a:xfrm>
            <a:off x="626709" y="2799523"/>
            <a:ext cx="2314993" cy="369332"/>
          </a:xfrm>
          <a:prstGeom prst="rect">
            <a:avLst/>
          </a:prstGeom>
          <a:noFill/>
        </p:spPr>
        <p:txBody>
          <a:bodyPr wrap="none" rtlCol="0">
            <a:spAutoFit/>
          </a:bodyPr>
          <a:lstStyle/>
          <a:p>
            <a:r>
              <a:rPr lang="en-US" dirty="0"/>
              <a:t>Cell Adhesion Assays</a:t>
            </a:r>
          </a:p>
        </p:txBody>
      </p:sp>
      <p:sp>
        <p:nvSpPr>
          <p:cNvPr id="9" name="TextBox 8">
            <a:extLst>
              <a:ext uri="{FF2B5EF4-FFF2-40B4-BE49-F238E27FC236}">
                <a16:creationId xmlns:a16="http://schemas.microsoft.com/office/drawing/2014/main" id="{C830F0DB-BD26-E74D-67EC-5B2DF9D8B9A4}"/>
              </a:ext>
            </a:extLst>
          </p:cNvPr>
          <p:cNvSpPr txBox="1"/>
          <p:nvPr/>
        </p:nvSpPr>
        <p:spPr>
          <a:xfrm>
            <a:off x="3317716" y="2895707"/>
            <a:ext cx="2039404" cy="369332"/>
          </a:xfrm>
          <a:prstGeom prst="rect">
            <a:avLst/>
          </a:prstGeom>
          <a:noFill/>
        </p:spPr>
        <p:txBody>
          <a:bodyPr wrap="none" rtlCol="0">
            <a:spAutoFit/>
          </a:bodyPr>
          <a:lstStyle/>
          <a:p>
            <a:r>
              <a:rPr lang="en-US" dirty="0"/>
              <a:t>Dead/Live Staining</a:t>
            </a:r>
          </a:p>
        </p:txBody>
      </p:sp>
      <p:sp>
        <p:nvSpPr>
          <p:cNvPr id="10" name="TextBox 9">
            <a:extLst>
              <a:ext uri="{FF2B5EF4-FFF2-40B4-BE49-F238E27FC236}">
                <a16:creationId xmlns:a16="http://schemas.microsoft.com/office/drawing/2014/main" id="{2E52B7FB-9FF9-3DC5-9617-496178F36542}"/>
              </a:ext>
            </a:extLst>
          </p:cNvPr>
          <p:cNvSpPr txBox="1"/>
          <p:nvPr/>
        </p:nvSpPr>
        <p:spPr>
          <a:xfrm>
            <a:off x="1505242" y="3353261"/>
            <a:ext cx="1927772" cy="369332"/>
          </a:xfrm>
          <a:prstGeom prst="rect">
            <a:avLst/>
          </a:prstGeom>
          <a:noFill/>
        </p:spPr>
        <p:txBody>
          <a:bodyPr wrap="none" rtlCol="0">
            <a:spAutoFit/>
          </a:bodyPr>
          <a:lstStyle/>
          <a:p>
            <a:r>
              <a:rPr lang="en-US" dirty="0"/>
              <a:t>Metabolic Assays</a:t>
            </a:r>
          </a:p>
        </p:txBody>
      </p:sp>
      <p:sp>
        <p:nvSpPr>
          <p:cNvPr id="11" name="TextBox 10">
            <a:extLst>
              <a:ext uri="{FF2B5EF4-FFF2-40B4-BE49-F238E27FC236}">
                <a16:creationId xmlns:a16="http://schemas.microsoft.com/office/drawing/2014/main" id="{7D52C808-1620-BF58-21E2-438441DCAAAC}"/>
              </a:ext>
            </a:extLst>
          </p:cNvPr>
          <p:cNvSpPr txBox="1"/>
          <p:nvPr/>
        </p:nvSpPr>
        <p:spPr>
          <a:xfrm>
            <a:off x="762613" y="2191134"/>
            <a:ext cx="2292551" cy="369332"/>
          </a:xfrm>
          <a:prstGeom prst="rect">
            <a:avLst/>
          </a:prstGeom>
          <a:noFill/>
        </p:spPr>
        <p:txBody>
          <a:bodyPr wrap="none" rtlCol="0">
            <a:spAutoFit/>
          </a:bodyPr>
          <a:lstStyle/>
          <a:p>
            <a:r>
              <a:rPr lang="en-US" dirty="0"/>
              <a:t>Confocal Microscopy</a:t>
            </a:r>
          </a:p>
        </p:txBody>
      </p:sp>
      <p:sp>
        <p:nvSpPr>
          <p:cNvPr id="12" name="TextBox 11">
            <a:extLst>
              <a:ext uri="{FF2B5EF4-FFF2-40B4-BE49-F238E27FC236}">
                <a16:creationId xmlns:a16="http://schemas.microsoft.com/office/drawing/2014/main" id="{47E643F3-A1C8-D7DE-8F5D-6385D943B997}"/>
              </a:ext>
            </a:extLst>
          </p:cNvPr>
          <p:cNvSpPr txBox="1"/>
          <p:nvPr/>
        </p:nvSpPr>
        <p:spPr>
          <a:xfrm>
            <a:off x="3204305" y="2344681"/>
            <a:ext cx="2572627" cy="369332"/>
          </a:xfrm>
          <a:prstGeom prst="rect">
            <a:avLst/>
          </a:prstGeom>
          <a:noFill/>
        </p:spPr>
        <p:txBody>
          <a:bodyPr wrap="none" rtlCol="0">
            <a:spAutoFit/>
          </a:bodyPr>
          <a:lstStyle/>
          <a:p>
            <a:r>
              <a:rPr lang="en-US" dirty="0"/>
              <a:t>Fluorescent Microscopy</a:t>
            </a:r>
          </a:p>
        </p:txBody>
      </p:sp>
      <p:sp>
        <p:nvSpPr>
          <p:cNvPr id="13" name="Rectangle 12">
            <a:extLst>
              <a:ext uri="{FF2B5EF4-FFF2-40B4-BE49-F238E27FC236}">
                <a16:creationId xmlns:a16="http://schemas.microsoft.com/office/drawing/2014/main" id="{0E9FAF12-F2F4-96C5-4C86-DD577DE16769}"/>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4D7017-E86D-4A1D-197B-5BE0D79C95BE}"/>
              </a:ext>
            </a:extLst>
          </p:cNvPr>
          <p:cNvSpPr txBox="1"/>
          <p:nvPr/>
        </p:nvSpPr>
        <p:spPr>
          <a:xfrm>
            <a:off x="620397" y="4944233"/>
            <a:ext cx="2944204" cy="369332"/>
          </a:xfrm>
          <a:prstGeom prst="rect">
            <a:avLst/>
          </a:prstGeom>
          <a:noFill/>
        </p:spPr>
        <p:txBody>
          <a:bodyPr wrap="none" rtlCol="0">
            <a:spAutoFit/>
          </a:bodyPr>
          <a:lstStyle/>
          <a:p>
            <a:pPr algn="ctr"/>
            <a:r>
              <a:rPr lang="en-US" b="1" dirty="0"/>
              <a:t>White Light Interferometry</a:t>
            </a:r>
          </a:p>
        </p:txBody>
      </p:sp>
      <p:sp>
        <p:nvSpPr>
          <p:cNvPr id="15" name="TextBox 14">
            <a:extLst>
              <a:ext uri="{FF2B5EF4-FFF2-40B4-BE49-F238E27FC236}">
                <a16:creationId xmlns:a16="http://schemas.microsoft.com/office/drawing/2014/main" id="{9A479CA0-ED7D-37CF-DECB-D17620BC1901}"/>
              </a:ext>
            </a:extLst>
          </p:cNvPr>
          <p:cNvSpPr txBox="1"/>
          <p:nvPr/>
        </p:nvSpPr>
        <p:spPr>
          <a:xfrm>
            <a:off x="3492035" y="5087970"/>
            <a:ext cx="2198295" cy="369332"/>
          </a:xfrm>
          <a:prstGeom prst="rect">
            <a:avLst/>
          </a:prstGeom>
          <a:noFill/>
        </p:spPr>
        <p:txBody>
          <a:bodyPr wrap="none" rtlCol="0">
            <a:spAutoFit/>
          </a:bodyPr>
          <a:lstStyle/>
          <a:p>
            <a:pPr algn="ctr"/>
            <a:r>
              <a:rPr lang="en-US" b="1" dirty="0"/>
              <a:t>Stylus Profilometry</a:t>
            </a:r>
          </a:p>
        </p:txBody>
      </p:sp>
      <p:sp>
        <p:nvSpPr>
          <p:cNvPr id="16" name="TextBox 15">
            <a:extLst>
              <a:ext uri="{FF2B5EF4-FFF2-40B4-BE49-F238E27FC236}">
                <a16:creationId xmlns:a16="http://schemas.microsoft.com/office/drawing/2014/main" id="{C9648AD1-6F2E-C953-84EA-B6E0727B35DE}"/>
              </a:ext>
            </a:extLst>
          </p:cNvPr>
          <p:cNvSpPr txBox="1"/>
          <p:nvPr/>
        </p:nvSpPr>
        <p:spPr>
          <a:xfrm>
            <a:off x="1261217" y="5321321"/>
            <a:ext cx="1511361" cy="369332"/>
          </a:xfrm>
          <a:prstGeom prst="rect">
            <a:avLst/>
          </a:prstGeom>
          <a:noFill/>
        </p:spPr>
        <p:txBody>
          <a:bodyPr wrap="square" rtlCol="0">
            <a:spAutoFit/>
          </a:bodyPr>
          <a:lstStyle/>
          <a:p>
            <a:pPr algn="ctr"/>
            <a:r>
              <a:rPr lang="en-US" b="1" dirty="0"/>
              <a:t>Tensile Tests</a:t>
            </a:r>
          </a:p>
        </p:txBody>
      </p:sp>
      <p:sp>
        <p:nvSpPr>
          <p:cNvPr id="17" name="TextBox 16">
            <a:extLst>
              <a:ext uri="{FF2B5EF4-FFF2-40B4-BE49-F238E27FC236}">
                <a16:creationId xmlns:a16="http://schemas.microsoft.com/office/drawing/2014/main" id="{A171847F-03D0-B8DC-4224-223463F6CEC6}"/>
              </a:ext>
            </a:extLst>
          </p:cNvPr>
          <p:cNvSpPr txBox="1"/>
          <p:nvPr/>
        </p:nvSpPr>
        <p:spPr>
          <a:xfrm>
            <a:off x="859142" y="5767374"/>
            <a:ext cx="1547411" cy="369332"/>
          </a:xfrm>
          <a:prstGeom prst="rect">
            <a:avLst/>
          </a:prstGeom>
          <a:noFill/>
        </p:spPr>
        <p:txBody>
          <a:bodyPr wrap="none" rtlCol="0">
            <a:spAutoFit/>
          </a:bodyPr>
          <a:lstStyle/>
          <a:p>
            <a:pPr algn="ctr"/>
            <a:r>
              <a:rPr lang="en-US" b="1" dirty="0"/>
              <a:t>Pull-off Tests</a:t>
            </a:r>
          </a:p>
        </p:txBody>
      </p:sp>
      <p:sp>
        <p:nvSpPr>
          <p:cNvPr id="18" name="TextBox 17">
            <a:extLst>
              <a:ext uri="{FF2B5EF4-FFF2-40B4-BE49-F238E27FC236}">
                <a16:creationId xmlns:a16="http://schemas.microsoft.com/office/drawing/2014/main" id="{317CDB97-F889-12B4-1E54-D2D0806793A5}"/>
              </a:ext>
            </a:extLst>
          </p:cNvPr>
          <p:cNvSpPr txBox="1"/>
          <p:nvPr/>
        </p:nvSpPr>
        <p:spPr>
          <a:xfrm>
            <a:off x="3167683" y="5530623"/>
            <a:ext cx="1952587" cy="369332"/>
          </a:xfrm>
          <a:prstGeom prst="rect">
            <a:avLst/>
          </a:prstGeom>
          <a:noFill/>
        </p:spPr>
        <p:txBody>
          <a:bodyPr wrap="none" rtlCol="0">
            <a:spAutoFit/>
          </a:bodyPr>
          <a:lstStyle/>
          <a:p>
            <a:pPr algn="ctr"/>
            <a:r>
              <a:rPr lang="en-US" b="1" dirty="0"/>
              <a:t>Nanoindentation</a:t>
            </a:r>
          </a:p>
        </p:txBody>
      </p:sp>
      <p:sp>
        <p:nvSpPr>
          <p:cNvPr id="19" name="TextBox 18">
            <a:extLst>
              <a:ext uri="{FF2B5EF4-FFF2-40B4-BE49-F238E27FC236}">
                <a16:creationId xmlns:a16="http://schemas.microsoft.com/office/drawing/2014/main" id="{2AAD2203-D5D6-E15C-494E-EC88F47FCE88}"/>
              </a:ext>
            </a:extLst>
          </p:cNvPr>
          <p:cNvSpPr txBox="1"/>
          <p:nvPr/>
        </p:nvSpPr>
        <p:spPr>
          <a:xfrm>
            <a:off x="3799812" y="5987080"/>
            <a:ext cx="1582742" cy="369332"/>
          </a:xfrm>
          <a:prstGeom prst="rect">
            <a:avLst/>
          </a:prstGeom>
          <a:noFill/>
        </p:spPr>
        <p:txBody>
          <a:bodyPr wrap="none" rtlCol="0">
            <a:spAutoFit/>
          </a:bodyPr>
          <a:lstStyle/>
          <a:p>
            <a:pPr algn="ctr"/>
            <a:r>
              <a:rPr lang="en-US" b="1" dirty="0"/>
              <a:t>Scratch Tests</a:t>
            </a:r>
          </a:p>
        </p:txBody>
      </p:sp>
      <p:sp>
        <p:nvSpPr>
          <p:cNvPr id="20" name="TextBox 19">
            <a:extLst>
              <a:ext uri="{FF2B5EF4-FFF2-40B4-BE49-F238E27FC236}">
                <a16:creationId xmlns:a16="http://schemas.microsoft.com/office/drawing/2014/main" id="{89CACA35-B36E-E2A5-B2B8-89C1D63A8B1E}"/>
              </a:ext>
            </a:extLst>
          </p:cNvPr>
          <p:cNvSpPr txBox="1"/>
          <p:nvPr/>
        </p:nvSpPr>
        <p:spPr>
          <a:xfrm>
            <a:off x="1764512" y="6115187"/>
            <a:ext cx="1521828" cy="369332"/>
          </a:xfrm>
          <a:prstGeom prst="rect">
            <a:avLst/>
          </a:prstGeom>
          <a:noFill/>
        </p:spPr>
        <p:txBody>
          <a:bodyPr wrap="none" rtlCol="0">
            <a:spAutoFit/>
          </a:bodyPr>
          <a:lstStyle/>
          <a:p>
            <a:pPr algn="ctr"/>
            <a:r>
              <a:rPr lang="en-US" b="1" dirty="0"/>
              <a:t>Ellipsometry</a:t>
            </a:r>
          </a:p>
        </p:txBody>
      </p:sp>
      <p:sp>
        <p:nvSpPr>
          <p:cNvPr id="21" name="Rectangle 20">
            <a:extLst>
              <a:ext uri="{FF2B5EF4-FFF2-40B4-BE49-F238E27FC236}">
                <a16:creationId xmlns:a16="http://schemas.microsoft.com/office/drawing/2014/main" id="{4AD2E668-0098-F545-3E04-5695DEA3EE6F}"/>
              </a:ext>
            </a:extLst>
          </p:cNvPr>
          <p:cNvSpPr/>
          <p:nvPr/>
        </p:nvSpPr>
        <p:spPr>
          <a:xfrm>
            <a:off x="626709" y="4022784"/>
            <a:ext cx="5155193" cy="255982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C7FF523-A629-2196-FF2E-EC89B9CC94EE}"/>
              </a:ext>
            </a:extLst>
          </p:cNvPr>
          <p:cNvSpPr txBox="1"/>
          <p:nvPr/>
        </p:nvSpPr>
        <p:spPr>
          <a:xfrm>
            <a:off x="6455913" y="2356939"/>
            <a:ext cx="4123629"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Electrochemical Impedance Spectroscopy </a:t>
            </a:r>
            <a:endParaRPr lang="en-US" dirty="0"/>
          </a:p>
        </p:txBody>
      </p:sp>
      <p:sp>
        <p:nvSpPr>
          <p:cNvPr id="23" name="TextBox 22">
            <a:extLst>
              <a:ext uri="{FF2B5EF4-FFF2-40B4-BE49-F238E27FC236}">
                <a16:creationId xmlns:a16="http://schemas.microsoft.com/office/drawing/2014/main" id="{F44F1A86-34C8-A02C-099D-545268298F5E}"/>
              </a:ext>
            </a:extLst>
          </p:cNvPr>
          <p:cNvSpPr txBox="1"/>
          <p:nvPr/>
        </p:nvSpPr>
        <p:spPr>
          <a:xfrm>
            <a:off x="8566306" y="3110279"/>
            <a:ext cx="2787494"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Four-Point Probe Technique</a:t>
            </a:r>
          </a:p>
        </p:txBody>
      </p:sp>
      <p:sp>
        <p:nvSpPr>
          <p:cNvPr id="25" name="Rectangle 24">
            <a:extLst>
              <a:ext uri="{FF2B5EF4-FFF2-40B4-BE49-F238E27FC236}">
                <a16:creationId xmlns:a16="http://schemas.microsoft.com/office/drawing/2014/main" id="{A0F5D0B4-5859-E68B-695D-9B2D568F11EF}"/>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4896B3-5957-1F74-BE17-5E731718BA93}"/>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4A433B-68A7-5BCE-56FC-1168E3E42BC6}"/>
              </a:ext>
            </a:extLst>
          </p:cNvPr>
          <p:cNvSpPr txBox="1"/>
          <p:nvPr/>
        </p:nvSpPr>
        <p:spPr>
          <a:xfrm>
            <a:off x="6774581" y="5014649"/>
            <a:ext cx="296061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Angle Measurements</a:t>
            </a:r>
          </a:p>
        </p:txBody>
      </p:sp>
      <p:sp>
        <p:nvSpPr>
          <p:cNvPr id="28" name="TextBox 27">
            <a:extLst>
              <a:ext uri="{FF2B5EF4-FFF2-40B4-BE49-F238E27FC236}">
                <a16:creationId xmlns:a16="http://schemas.microsoft.com/office/drawing/2014/main" id="{1559FB35-8ECD-CD0D-EF0C-ED69BC77976F}"/>
              </a:ext>
            </a:extLst>
          </p:cNvPr>
          <p:cNvSpPr txBox="1"/>
          <p:nvPr/>
        </p:nvSpPr>
        <p:spPr>
          <a:xfrm>
            <a:off x="9104471" y="5457302"/>
            <a:ext cx="2399503" cy="369332"/>
          </a:xfrm>
          <a:prstGeom prst="rect">
            <a:avLst/>
          </a:prstGeom>
          <a:noFill/>
        </p:spPr>
        <p:txBody>
          <a:bodyPr wrap="none" rtlCol="0">
            <a:spAutoFit/>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Wilhelmy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Plate Method</a:t>
            </a:r>
          </a:p>
        </p:txBody>
      </p:sp>
      <p:sp>
        <p:nvSpPr>
          <p:cNvPr id="29" name="TextBox 28">
            <a:extLst>
              <a:ext uri="{FF2B5EF4-FFF2-40B4-BE49-F238E27FC236}">
                <a16:creationId xmlns:a16="http://schemas.microsoft.com/office/drawing/2014/main" id="{F944CCC9-4030-BC42-656E-DEB47A4E1848}"/>
              </a:ext>
            </a:extLst>
          </p:cNvPr>
          <p:cNvSpPr txBox="1"/>
          <p:nvPr/>
        </p:nvSpPr>
        <p:spPr>
          <a:xfrm>
            <a:off x="6549168" y="5575300"/>
            <a:ext cx="223804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Capillary Rise Method</a:t>
            </a:r>
          </a:p>
        </p:txBody>
      </p:sp>
      <p:sp>
        <p:nvSpPr>
          <p:cNvPr id="32" name="Slide Number Placeholder 31">
            <a:extLst>
              <a:ext uri="{FF2B5EF4-FFF2-40B4-BE49-F238E27FC236}">
                <a16:creationId xmlns:a16="http://schemas.microsoft.com/office/drawing/2014/main" id="{C2D9E313-2326-0405-B36A-8389541D7535}"/>
              </a:ext>
            </a:extLst>
          </p:cNvPr>
          <p:cNvSpPr>
            <a:spLocks noGrp="1"/>
          </p:cNvSpPr>
          <p:nvPr>
            <p:ph type="sldNum" sz="quarter" idx="12"/>
          </p:nvPr>
        </p:nvSpPr>
        <p:spPr/>
        <p:txBody>
          <a:bodyPr/>
          <a:lstStyle/>
          <a:p>
            <a:fld id="{C1934BC5-F4F7-4358-8C2B-8BFE237F92F9}" type="slidenum">
              <a:rPr lang="en-US" smtClean="0"/>
              <a:t>185</a:t>
            </a:fld>
            <a:endParaRPr lang="en-US"/>
          </a:p>
        </p:txBody>
      </p:sp>
    </p:spTree>
    <p:extLst>
      <p:ext uri="{BB962C8B-B14F-4D97-AF65-F5344CB8AC3E}">
        <p14:creationId xmlns:p14="http://schemas.microsoft.com/office/powerpoint/2010/main" val="32172678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E09-DFD7-0B28-51BD-664A220EEEAB}"/>
              </a:ext>
            </a:extLst>
          </p:cNvPr>
          <p:cNvSpPr>
            <a:spLocks noGrp="1"/>
          </p:cNvSpPr>
          <p:nvPr>
            <p:ph type="title"/>
          </p:nvPr>
        </p:nvSpPr>
        <p:spPr/>
        <p:txBody>
          <a:bodyPr/>
          <a:lstStyle/>
          <a:p>
            <a:r>
              <a:rPr lang="en-US" dirty="0"/>
              <a:t>White Light Interferometry (WLI)</a:t>
            </a:r>
          </a:p>
        </p:txBody>
      </p:sp>
      <p:sp>
        <p:nvSpPr>
          <p:cNvPr id="3" name="Content Placeholder 2">
            <a:extLst>
              <a:ext uri="{FF2B5EF4-FFF2-40B4-BE49-F238E27FC236}">
                <a16:creationId xmlns:a16="http://schemas.microsoft.com/office/drawing/2014/main" id="{33AAE8AD-3D23-EE4C-5061-22B9E53511F9}"/>
              </a:ext>
            </a:extLst>
          </p:cNvPr>
          <p:cNvSpPr>
            <a:spLocks noGrp="1"/>
          </p:cNvSpPr>
          <p:nvPr>
            <p:ph idx="1"/>
          </p:nvPr>
        </p:nvSpPr>
        <p:spPr>
          <a:xfrm>
            <a:off x="838200" y="1825625"/>
            <a:ext cx="6428874"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White Light Interferometry (WLI) is an optical surface metrology technique used to measure the surface profile and roughness of materials with high precision</a:t>
            </a:r>
          </a:p>
          <a:p>
            <a:pPr marL="742950" lvl="1" indent="-285750" algn="l">
              <a:buFont typeface="Arial" panose="020B0604020202020204" pitchFamily="34" charset="0"/>
              <a:buChar char="•"/>
            </a:pPr>
            <a:r>
              <a:rPr lang="en-US" b="0" i="0" dirty="0">
                <a:solidFill>
                  <a:srgbClr val="0D0D0D"/>
                </a:solidFill>
                <a:effectLst/>
                <a:latin typeface="Söhne"/>
              </a:rPr>
              <a:t>It utilizes interference patterns generated by the interference of white light reflected from the sample surface and a reference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WLI operates based on the principle of optical interference, where light waves combine to create interference patterns that reveal information about the surface topography</a:t>
            </a:r>
          </a:p>
          <a:p>
            <a:pPr marL="742950" lvl="1" indent="-285750" algn="l">
              <a:buFont typeface="Arial" panose="020B0604020202020204" pitchFamily="34" charset="0"/>
              <a:buChar char="•"/>
            </a:pPr>
            <a:r>
              <a:rPr lang="en-US" b="0" i="0" dirty="0">
                <a:solidFill>
                  <a:srgbClr val="0D0D0D"/>
                </a:solidFill>
                <a:effectLst/>
                <a:latin typeface="Söhne"/>
              </a:rPr>
              <a:t>White light is split into two beams, with one directed towards the sample surface and the other towards a reference surface. The reflected light from both surfaces is combined to create interference fringes</a:t>
            </a:r>
          </a:p>
        </p:txBody>
      </p:sp>
      <p:grpSp>
        <p:nvGrpSpPr>
          <p:cNvPr id="6" name="Group 5">
            <a:extLst>
              <a:ext uri="{FF2B5EF4-FFF2-40B4-BE49-F238E27FC236}">
                <a16:creationId xmlns:a16="http://schemas.microsoft.com/office/drawing/2014/main" id="{EA0325ED-7C6A-168A-08AC-2C87CCE9AA87}"/>
              </a:ext>
            </a:extLst>
          </p:cNvPr>
          <p:cNvGrpSpPr/>
          <p:nvPr/>
        </p:nvGrpSpPr>
        <p:grpSpPr>
          <a:xfrm>
            <a:off x="7267074" y="1971675"/>
            <a:ext cx="4810626" cy="3635375"/>
            <a:chOff x="7267074" y="1971675"/>
            <a:chExt cx="4810626" cy="3635375"/>
          </a:xfrm>
        </p:grpSpPr>
        <p:pic>
          <p:nvPicPr>
            <p:cNvPr id="4" name="Picture 3">
              <a:hlinkClick r:id="rId2"/>
              <a:extLst>
                <a:ext uri="{FF2B5EF4-FFF2-40B4-BE49-F238E27FC236}">
                  <a16:creationId xmlns:a16="http://schemas.microsoft.com/office/drawing/2014/main" id="{349B8888-587E-D009-D122-F678FC79FA6E}"/>
                </a:ext>
              </a:extLst>
            </p:cNvPr>
            <p:cNvPicPr>
              <a:picLocks noChangeAspect="1"/>
            </p:cNvPicPr>
            <p:nvPr/>
          </p:nvPicPr>
          <p:blipFill>
            <a:blip r:embed="rId3"/>
            <a:stretch>
              <a:fillRect/>
            </a:stretch>
          </p:blipFill>
          <p:spPr>
            <a:xfrm>
              <a:off x="7395218" y="2171700"/>
              <a:ext cx="4682482" cy="3435350"/>
            </a:xfrm>
            <a:prstGeom prst="rect">
              <a:avLst/>
            </a:prstGeom>
          </p:spPr>
        </p:pic>
        <p:sp>
          <p:nvSpPr>
            <p:cNvPr id="5" name="Rectangle 4">
              <a:extLst>
                <a:ext uri="{FF2B5EF4-FFF2-40B4-BE49-F238E27FC236}">
                  <a16:creationId xmlns:a16="http://schemas.microsoft.com/office/drawing/2014/main" id="{BEA3C047-A548-47FD-EB8A-5257C6FF4A08}"/>
                </a:ext>
              </a:extLst>
            </p:cNvPr>
            <p:cNvSpPr/>
            <p:nvPr/>
          </p:nvSpPr>
          <p:spPr>
            <a:xfrm>
              <a:off x="7267074" y="1971675"/>
              <a:ext cx="743451"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7E3FB602-003B-BC43-71F6-098C56BBA13B}"/>
              </a:ext>
            </a:extLst>
          </p:cNvPr>
          <p:cNvSpPr>
            <a:spLocks noGrp="1"/>
          </p:cNvSpPr>
          <p:nvPr>
            <p:ph type="sldNum" sz="quarter" idx="12"/>
          </p:nvPr>
        </p:nvSpPr>
        <p:spPr/>
        <p:txBody>
          <a:bodyPr/>
          <a:lstStyle/>
          <a:p>
            <a:fld id="{C1934BC5-F4F7-4358-8C2B-8BFE237F92F9}" type="slidenum">
              <a:rPr lang="en-US" smtClean="0"/>
              <a:t>186</a:t>
            </a:fld>
            <a:endParaRPr lang="en-US"/>
          </a:p>
        </p:txBody>
      </p:sp>
    </p:spTree>
    <p:extLst>
      <p:ext uri="{BB962C8B-B14F-4D97-AF65-F5344CB8AC3E}">
        <p14:creationId xmlns:p14="http://schemas.microsoft.com/office/powerpoint/2010/main" val="32491066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99B7D-B13C-F31A-0A36-5B2247E4A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C562D-2AFF-BCC1-CDB2-C3AAF0444792}"/>
              </a:ext>
            </a:extLst>
          </p:cNvPr>
          <p:cNvSpPr>
            <a:spLocks noGrp="1"/>
          </p:cNvSpPr>
          <p:nvPr>
            <p:ph type="title"/>
          </p:nvPr>
        </p:nvSpPr>
        <p:spPr/>
        <p:txBody>
          <a:bodyPr/>
          <a:lstStyle/>
          <a:p>
            <a:r>
              <a:rPr lang="en-US" dirty="0"/>
              <a:t>White Light Interferometry (WLI)</a:t>
            </a:r>
          </a:p>
        </p:txBody>
      </p:sp>
      <p:sp>
        <p:nvSpPr>
          <p:cNvPr id="3" name="Content Placeholder 2">
            <a:extLst>
              <a:ext uri="{FF2B5EF4-FFF2-40B4-BE49-F238E27FC236}">
                <a16:creationId xmlns:a16="http://schemas.microsoft.com/office/drawing/2014/main" id="{46106BD2-3A13-BB8F-A578-C38EEE542A53}"/>
              </a:ext>
            </a:extLst>
          </p:cNvPr>
          <p:cNvSpPr>
            <a:spLocks noGrp="1"/>
          </p:cNvSpPr>
          <p:nvPr>
            <p:ph idx="1"/>
          </p:nvPr>
        </p:nvSpPr>
        <p:spPr>
          <a:xfrm>
            <a:off x="838200" y="1825625"/>
            <a:ext cx="6890886"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Height Mode</a:t>
            </a:r>
            <a:r>
              <a:rPr lang="en-US" b="1" dirty="0">
                <a:solidFill>
                  <a:srgbClr val="0D0D0D"/>
                </a:solidFill>
                <a:latin typeface="Söhne"/>
              </a:rPr>
              <a:t>:</a:t>
            </a:r>
            <a:r>
              <a:rPr lang="en-US" dirty="0">
                <a:solidFill>
                  <a:srgbClr val="0D0D0D"/>
                </a:solidFill>
                <a:latin typeface="Söhne"/>
              </a:rPr>
              <a:t> m</a:t>
            </a:r>
            <a:r>
              <a:rPr lang="en-US" b="0" i="0" dirty="0">
                <a:solidFill>
                  <a:srgbClr val="0D0D0D"/>
                </a:solidFill>
                <a:effectLst/>
                <a:latin typeface="Söhne"/>
              </a:rPr>
              <a:t>easures the height variations of the sample surface relative to a reference plane, providing detailed information about surface roughness, step heights, and surface features</a:t>
            </a:r>
          </a:p>
          <a:p>
            <a:pPr marL="742950" lvl="1" indent="-285750" algn="l">
              <a:buFont typeface="Arial" panose="020B0604020202020204" pitchFamily="34" charset="0"/>
              <a:buChar char="•"/>
            </a:pPr>
            <a:r>
              <a:rPr lang="en-US" b="1" dirty="0">
                <a:solidFill>
                  <a:srgbClr val="0D0D0D"/>
                </a:solidFill>
                <a:effectLst/>
                <a:latin typeface="Söhne"/>
              </a:rPr>
              <a:t>Phase Mode</a:t>
            </a:r>
            <a:r>
              <a:rPr lang="en-US" b="1" dirty="0">
                <a:solidFill>
                  <a:srgbClr val="0D0D0D"/>
                </a:solidFill>
                <a:latin typeface="Söhne"/>
              </a:rPr>
              <a:t>: </a:t>
            </a:r>
            <a:r>
              <a:rPr lang="en-US" dirty="0">
                <a:solidFill>
                  <a:srgbClr val="0D0D0D"/>
                </a:solidFill>
                <a:latin typeface="Söhne"/>
              </a:rPr>
              <a:t>u</a:t>
            </a:r>
            <a:r>
              <a:rPr lang="en-US" b="0" i="0" dirty="0">
                <a:solidFill>
                  <a:srgbClr val="0D0D0D"/>
                </a:solidFill>
                <a:effectLst/>
                <a:latin typeface="Söhne"/>
              </a:rPr>
              <a:t>tilizes phase-shifting techniques to extract additional information about surface properties such as surface profile, film thickness, and surface morphology</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Surface roughness measurement and characterization in manufacturing processes such as semiconductor fabrication, optics, and precision engineering</a:t>
            </a:r>
          </a:p>
          <a:p>
            <a:pPr marL="742950" lvl="1" indent="-285750" algn="l">
              <a:buFont typeface="Arial" panose="020B0604020202020204" pitchFamily="34" charset="0"/>
              <a:buChar char="•"/>
            </a:pPr>
            <a:r>
              <a:rPr lang="en-US" b="0" i="0" dirty="0">
                <a:solidFill>
                  <a:srgbClr val="0D0D0D"/>
                </a:solidFill>
                <a:effectLst/>
                <a:latin typeface="Söhne"/>
              </a:rPr>
              <a:t>Inspection of microelectronic devices, MEMS/NEMS devices, and optical components for defects, surface quality, and dimensional analysis</a:t>
            </a:r>
          </a:p>
          <a:p>
            <a:pPr marL="742950" lvl="1" indent="-285750" algn="l">
              <a:buFont typeface="Arial" panose="020B0604020202020204" pitchFamily="34" charset="0"/>
              <a:buChar char="•"/>
            </a:pPr>
            <a:r>
              <a:rPr lang="en-US" b="0" i="0" dirty="0">
                <a:solidFill>
                  <a:srgbClr val="0D0D0D"/>
                </a:solidFill>
                <a:effectLst/>
                <a:latin typeface="Söhne"/>
              </a:rPr>
              <a:t>Analysis of biological samples, MEMS devices, and thin films in research and development applications</a:t>
            </a:r>
          </a:p>
        </p:txBody>
      </p:sp>
      <p:pic>
        <p:nvPicPr>
          <p:cNvPr id="4" name="Picture 3">
            <a:hlinkClick r:id="rId2"/>
            <a:extLst>
              <a:ext uri="{FF2B5EF4-FFF2-40B4-BE49-F238E27FC236}">
                <a16:creationId xmlns:a16="http://schemas.microsoft.com/office/drawing/2014/main" id="{BF1C7AF7-5C45-FAD7-48F0-0E75F4E78D48}"/>
              </a:ext>
            </a:extLst>
          </p:cNvPr>
          <p:cNvPicPr>
            <a:picLocks noChangeAspect="1"/>
          </p:cNvPicPr>
          <p:nvPr/>
        </p:nvPicPr>
        <p:blipFill>
          <a:blip r:embed="rId3"/>
          <a:stretch>
            <a:fillRect/>
          </a:stretch>
        </p:blipFill>
        <p:spPr>
          <a:xfrm>
            <a:off x="7715250" y="1514475"/>
            <a:ext cx="4476750" cy="4762500"/>
          </a:xfrm>
          <a:prstGeom prst="rect">
            <a:avLst/>
          </a:prstGeom>
        </p:spPr>
      </p:pic>
      <p:sp>
        <p:nvSpPr>
          <p:cNvPr id="6" name="Slide Number Placeholder 5">
            <a:extLst>
              <a:ext uri="{FF2B5EF4-FFF2-40B4-BE49-F238E27FC236}">
                <a16:creationId xmlns:a16="http://schemas.microsoft.com/office/drawing/2014/main" id="{3E5D408D-DC54-3B29-B435-8CB70ECBA251}"/>
              </a:ext>
            </a:extLst>
          </p:cNvPr>
          <p:cNvSpPr>
            <a:spLocks noGrp="1"/>
          </p:cNvSpPr>
          <p:nvPr>
            <p:ph type="sldNum" sz="quarter" idx="12"/>
          </p:nvPr>
        </p:nvSpPr>
        <p:spPr/>
        <p:txBody>
          <a:bodyPr/>
          <a:lstStyle/>
          <a:p>
            <a:fld id="{C1934BC5-F4F7-4358-8C2B-8BFE237F92F9}" type="slidenum">
              <a:rPr lang="en-US" smtClean="0"/>
              <a:t>187</a:t>
            </a:fld>
            <a:endParaRPr lang="en-US"/>
          </a:p>
        </p:txBody>
      </p:sp>
    </p:spTree>
    <p:extLst>
      <p:ext uri="{BB962C8B-B14F-4D97-AF65-F5344CB8AC3E}">
        <p14:creationId xmlns:p14="http://schemas.microsoft.com/office/powerpoint/2010/main" val="27376535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49DD-0BCF-0332-8C58-335F41F73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38B7A-BE2C-505B-79CB-17C617BC0653}"/>
              </a:ext>
            </a:extLst>
          </p:cNvPr>
          <p:cNvSpPr>
            <a:spLocks noGrp="1"/>
          </p:cNvSpPr>
          <p:nvPr>
            <p:ph type="title"/>
          </p:nvPr>
        </p:nvSpPr>
        <p:spPr/>
        <p:txBody>
          <a:bodyPr/>
          <a:lstStyle/>
          <a:p>
            <a:r>
              <a:rPr lang="en-US" dirty="0"/>
              <a:t>White Light Interferometry (WLI)</a:t>
            </a:r>
          </a:p>
        </p:txBody>
      </p:sp>
      <p:sp>
        <p:nvSpPr>
          <p:cNvPr id="3" name="Content Placeholder 2">
            <a:extLst>
              <a:ext uri="{FF2B5EF4-FFF2-40B4-BE49-F238E27FC236}">
                <a16:creationId xmlns:a16="http://schemas.microsoft.com/office/drawing/2014/main" id="{4E688C71-E3DF-659C-C21F-5EA0DAEE95A9}"/>
              </a:ext>
            </a:extLst>
          </p:cNvPr>
          <p:cNvSpPr>
            <a:spLocks noGrp="1"/>
          </p:cNvSpPr>
          <p:nvPr>
            <p:ph idx="1"/>
          </p:nvPr>
        </p:nvSpPr>
        <p:spPr>
          <a:xfrm>
            <a:off x="838200" y="1825625"/>
            <a:ext cx="6688756"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high-resolution, non-contact surface metrology with sub-nanometer vertical resolution and sub-micrometer lateral resolution</a:t>
            </a:r>
          </a:p>
          <a:p>
            <a:pPr marL="742950" lvl="1" indent="-285750" algn="l">
              <a:buFont typeface="Arial" panose="020B0604020202020204" pitchFamily="34" charset="0"/>
              <a:buChar char="•"/>
            </a:pPr>
            <a:r>
              <a:rPr lang="en-US" b="0" i="0" dirty="0">
                <a:solidFill>
                  <a:srgbClr val="0D0D0D"/>
                </a:solidFill>
                <a:effectLst/>
                <a:latin typeface="Söhne"/>
              </a:rPr>
              <a:t>Capable of measuring transparent, reflective, and rough surfaces with complex geometries and features</a:t>
            </a:r>
          </a:p>
          <a:p>
            <a:pPr marL="742950" lvl="1" indent="-285750" algn="l">
              <a:buFont typeface="Arial" panose="020B0604020202020204" pitchFamily="34" charset="0"/>
              <a:buChar char="•"/>
            </a:pPr>
            <a:r>
              <a:rPr lang="en-US" b="0" i="0" dirty="0">
                <a:solidFill>
                  <a:srgbClr val="0D0D0D"/>
                </a:solidFill>
                <a:effectLst/>
                <a:latin typeface="Söhne"/>
              </a:rPr>
              <a:t>Enables fast and accurate surface profiling and roughness measurements without the need for sample preparation or contact probes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Sensitive to environmental vibrations, temperature fluctuations, and optical noise, which may affect measurement accuracy and repeatability</a:t>
            </a:r>
          </a:p>
          <a:p>
            <a:pPr marL="742950" lvl="1" indent="-285750" algn="l">
              <a:buFont typeface="Arial" panose="020B0604020202020204" pitchFamily="34" charset="0"/>
              <a:buChar char="•"/>
            </a:pPr>
            <a:r>
              <a:rPr lang="en-US" b="0" i="0" dirty="0">
                <a:solidFill>
                  <a:srgbClr val="0D0D0D"/>
                </a:solidFill>
                <a:effectLst/>
                <a:latin typeface="Söhne"/>
              </a:rPr>
              <a:t>Limited depth of field and working distance compared to other surface metrology techniques, making it less suitable for large-scale or three-dimensional objects</a:t>
            </a:r>
          </a:p>
          <a:p>
            <a:pPr marL="742950" lvl="1" indent="-285750" algn="l">
              <a:buFont typeface="Arial" panose="020B0604020202020204" pitchFamily="34" charset="0"/>
              <a:buChar char="•"/>
            </a:pPr>
            <a:r>
              <a:rPr lang="en-US" b="0" i="0" dirty="0">
                <a:solidFill>
                  <a:srgbClr val="0D0D0D"/>
                </a:solidFill>
                <a:effectLst/>
                <a:latin typeface="Söhne"/>
              </a:rPr>
              <a:t>High initial cost and complexity of instrumentation may be prohibitive for some applications and users</a:t>
            </a:r>
          </a:p>
        </p:txBody>
      </p:sp>
      <p:pic>
        <p:nvPicPr>
          <p:cNvPr id="4" name="Picture 3">
            <a:hlinkClick r:id="rId2"/>
            <a:extLst>
              <a:ext uri="{FF2B5EF4-FFF2-40B4-BE49-F238E27FC236}">
                <a16:creationId xmlns:a16="http://schemas.microsoft.com/office/drawing/2014/main" id="{9DC9097F-51B6-DCE4-8F0C-10AFA28AC3D5}"/>
              </a:ext>
            </a:extLst>
          </p:cNvPr>
          <p:cNvPicPr>
            <a:picLocks noChangeAspect="1"/>
          </p:cNvPicPr>
          <p:nvPr/>
        </p:nvPicPr>
        <p:blipFill>
          <a:blip r:embed="rId3"/>
          <a:stretch>
            <a:fillRect/>
          </a:stretch>
        </p:blipFill>
        <p:spPr>
          <a:xfrm>
            <a:off x="7679356" y="2060575"/>
            <a:ext cx="4309213" cy="3881437"/>
          </a:xfrm>
          <a:prstGeom prst="rect">
            <a:avLst/>
          </a:prstGeom>
        </p:spPr>
      </p:pic>
      <p:sp>
        <p:nvSpPr>
          <p:cNvPr id="6" name="Slide Number Placeholder 5">
            <a:extLst>
              <a:ext uri="{FF2B5EF4-FFF2-40B4-BE49-F238E27FC236}">
                <a16:creationId xmlns:a16="http://schemas.microsoft.com/office/drawing/2014/main" id="{8B3D3916-8CAF-CC3A-9A70-7E6BEAF78FFE}"/>
              </a:ext>
            </a:extLst>
          </p:cNvPr>
          <p:cNvSpPr>
            <a:spLocks noGrp="1"/>
          </p:cNvSpPr>
          <p:nvPr>
            <p:ph type="sldNum" sz="quarter" idx="12"/>
          </p:nvPr>
        </p:nvSpPr>
        <p:spPr/>
        <p:txBody>
          <a:bodyPr/>
          <a:lstStyle/>
          <a:p>
            <a:fld id="{C1934BC5-F4F7-4358-8C2B-8BFE237F92F9}" type="slidenum">
              <a:rPr lang="en-US" smtClean="0"/>
              <a:t>188</a:t>
            </a:fld>
            <a:endParaRPr lang="en-US"/>
          </a:p>
        </p:txBody>
      </p:sp>
    </p:spTree>
    <p:extLst>
      <p:ext uri="{BB962C8B-B14F-4D97-AF65-F5344CB8AC3E}">
        <p14:creationId xmlns:p14="http://schemas.microsoft.com/office/powerpoint/2010/main" val="18306253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67D8-CD15-853B-D0A1-E25214A4A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FAEF4-0E9B-2078-4C45-C545FB37174A}"/>
              </a:ext>
            </a:extLst>
          </p:cNvPr>
          <p:cNvSpPr>
            <a:spLocks noGrp="1"/>
          </p:cNvSpPr>
          <p:nvPr>
            <p:ph type="title"/>
          </p:nvPr>
        </p:nvSpPr>
        <p:spPr/>
        <p:txBody>
          <a:bodyPr/>
          <a:lstStyle/>
          <a:p>
            <a:r>
              <a:rPr lang="en-US" dirty="0"/>
              <a:t>White Light Interferometry (WLI)</a:t>
            </a:r>
          </a:p>
        </p:txBody>
      </p:sp>
      <p:sp>
        <p:nvSpPr>
          <p:cNvPr id="3" name="Content Placeholder 2">
            <a:extLst>
              <a:ext uri="{FF2B5EF4-FFF2-40B4-BE49-F238E27FC236}">
                <a16:creationId xmlns:a16="http://schemas.microsoft.com/office/drawing/2014/main" id="{919A788F-A611-2DF5-2CBC-27EFAB62D901}"/>
              </a:ext>
            </a:extLst>
          </p:cNvPr>
          <p:cNvSpPr>
            <a:spLocks noGrp="1"/>
          </p:cNvSpPr>
          <p:nvPr>
            <p:ph idx="1"/>
          </p:nvPr>
        </p:nvSpPr>
        <p:spPr/>
        <p:txBody>
          <a:bodyPr>
            <a:normAutofit/>
          </a:bodyPr>
          <a:lstStyle/>
          <a:p>
            <a:r>
              <a:rPr lang="en-US" b="1" dirty="0"/>
              <a:t>Further Reading:</a:t>
            </a:r>
          </a:p>
          <a:p>
            <a:pPr lvl="1"/>
            <a:r>
              <a:rPr lang="en-US" dirty="0" err="1">
                <a:effectLst/>
              </a:rPr>
              <a:t>Wyant</a:t>
            </a:r>
            <a:r>
              <a:rPr lang="en-US" dirty="0">
                <a:effectLst/>
              </a:rPr>
              <a:t>, J. C. (n.d.). </a:t>
            </a:r>
            <a:r>
              <a:rPr lang="en-US" b="1" dirty="0">
                <a:effectLst/>
              </a:rPr>
              <a:t>White Light Interferometry</a:t>
            </a:r>
            <a:r>
              <a:rPr lang="en-US" dirty="0">
                <a:effectLst/>
              </a:rPr>
              <a:t>. University of Arizona Optics Science Center. </a:t>
            </a:r>
            <a:r>
              <a:rPr lang="en-US" dirty="0">
                <a:effectLst/>
                <a:hlinkClick r:id="rId2"/>
              </a:rPr>
              <a:t>https://wp.optics.arizona.edu/jcwyant/wp-content/uploads/sites/13/2016/08/WhiteLightInterferometry.pdf</a:t>
            </a:r>
            <a:endParaRPr lang="lv-LV" b="0" i="0" dirty="0">
              <a:solidFill>
                <a:srgbClr val="0D0D0D"/>
              </a:solidFill>
              <a:effectLst/>
              <a:latin typeface="Söhne"/>
            </a:endParaRPr>
          </a:p>
          <a:p>
            <a:pPr lvl="1"/>
            <a:r>
              <a:rPr lang="en-US" dirty="0" err="1">
                <a:effectLst/>
              </a:rPr>
              <a:t>Pavliček</a:t>
            </a:r>
            <a:r>
              <a:rPr lang="en-US" dirty="0">
                <a:effectLst/>
              </a:rPr>
              <a:t>, P., &amp; </a:t>
            </a:r>
            <a:r>
              <a:rPr lang="en-US" dirty="0" err="1">
                <a:effectLst/>
              </a:rPr>
              <a:t>Mikeska</a:t>
            </a:r>
            <a:r>
              <a:rPr lang="en-US" dirty="0">
                <a:effectLst/>
              </a:rPr>
              <a:t>, E. (2020). </a:t>
            </a:r>
            <a:r>
              <a:rPr lang="en-US" b="1" dirty="0">
                <a:effectLst/>
              </a:rPr>
              <a:t>White-Light Interferometer Without Mechanical Scanning. </a:t>
            </a:r>
            <a:r>
              <a:rPr lang="en-US" i="1" dirty="0">
                <a:effectLst/>
              </a:rPr>
              <a:t>Optics and Lasers in Engineering</a:t>
            </a:r>
            <a:r>
              <a:rPr lang="en-US" dirty="0">
                <a:effectLst/>
              </a:rPr>
              <a:t>, </a:t>
            </a:r>
            <a:r>
              <a:rPr lang="en-US" i="1" dirty="0">
                <a:effectLst/>
              </a:rPr>
              <a:t>124</a:t>
            </a:r>
            <a:r>
              <a:rPr lang="en-US" dirty="0">
                <a:effectLst/>
              </a:rPr>
              <a:t>, 105800. </a:t>
            </a:r>
            <a:r>
              <a:rPr lang="en-US" dirty="0">
                <a:effectLst/>
                <a:hlinkClick r:id="rId3"/>
              </a:rPr>
              <a:t>https://doi.org/10.1016/j.optlaseng.2019.105800</a:t>
            </a:r>
            <a:endParaRPr lang="lv-LV" b="0" i="0" dirty="0">
              <a:solidFill>
                <a:srgbClr val="0D0D0D"/>
              </a:solidFill>
              <a:effectLst/>
              <a:latin typeface="Söhne"/>
            </a:endParaRPr>
          </a:p>
          <a:p>
            <a:pPr lvl="1"/>
            <a:r>
              <a:rPr lang="en-US" b="0" i="0" dirty="0">
                <a:solidFill>
                  <a:srgbClr val="0D0D0D"/>
                </a:solidFill>
                <a:effectLst/>
                <a:latin typeface="Söhne"/>
              </a:rPr>
              <a:t>Butterfly, B. (2023, August 31). </a:t>
            </a:r>
            <a:r>
              <a:rPr lang="en-US" b="1" i="0" dirty="0">
                <a:solidFill>
                  <a:srgbClr val="0D0D0D"/>
                </a:solidFill>
                <a:effectLst/>
                <a:latin typeface="Söhne"/>
              </a:rPr>
              <a:t>White Light Interferometry: A comprehensive guide.</a:t>
            </a:r>
            <a:r>
              <a:rPr lang="en-US" b="0" i="0" dirty="0">
                <a:solidFill>
                  <a:srgbClr val="0D0D0D"/>
                </a:solidFill>
                <a:effectLst/>
                <a:latin typeface="Söhne"/>
              </a:rPr>
              <a:t> </a:t>
            </a:r>
            <a:r>
              <a:rPr lang="en-US" b="0" i="0" dirty="0" err="1">
                <a:solidFill>
                  <a:srgbClr val="0D0D0D"/>
                </a:solidFill>
                <a:effectLst/>
                <a:latin typeface="Söhne"/>
              </a:rPr>
              <a:t>FindLight</a:t>
            </a:r>
            <a:r>
              <a:rPr lang="en-US" b="0" i="0" dirty="0">
                <a:solidFill>
                  <a:srgbClr val="0D0D0D"/>
                </a:solidFill>
                <a:effectLst/>
                <a:latin typeface="Söhne"/>
              </a:rPr>
              <a:t> Blog. </a:t>
            </a:r>
            <a:r>
              <a:rPr lang="en-US" b="0" i="0" dirty="0">
                <a:solidFill>
                  <a:srgbClr val="0D0D0D"/>
                </a:solidFill>
                <a:effectLst/>
                <a:latin typeface="Söhne"/>
                <a:hlinkClick r:id="rId4"/>
              </a:rPr>
              <a:t>https://www.findlight.net/blog/white-light-interferometry-a-comprehnsive-guide/</a:t>
            </a:r>
            <a:endParaRPr lang="lv-LV" b="0" i="0" dirty="0">
              <a:solidFill>
                <a:srgbClr val="0D0D0D"/>
              </a:solidFill>
              <a:effectLst/>
              <a:latin typeface="Söhne"/>
            </a:endParaRPr>
          </a:p>
          <a:p>
            <a:pPr lvl="1"/>
            <a:r>
              <a:rPr lang="en-US" b="0" i="0" dirty="0" err="1">
                <a:solidFill>
                  <a:srgbClr val="0D0D0D"/>
                </a:solidFill>
                <a:effectLst/>
                <a:latin typeface="Söhne"/>
              </a:rPr>
              <a:t>Paschotta</a:t>
            </a:r>
            <a:r>
              <a:rPr lang="en-US" b="0" i="0" dirty="0">
                <a:solidFill>
                  <a:srgbClr val="0D0D0D"/>
                </a:solidFill>
                <a:effectLst/>
                <a:latin typeface="Söhne"/>
              </a:rPr>
              <a:t>, R. (2005). </a:t>
            </a:r>
            <a:r>
              <a:rPr lang="en-US" b="1" i="0" dirty="0">
                <a:solidFill>
                  <a:srgbClr val="0D0D0D"/>
                </a:solidFill>
                <a:effectLst/>
                <a:latin typeface="Söhne"/>
              </a:rPr>
              <a:t>White Light Interferometers - an encyclopedia article.</a:t>
            </a:r>
            <a:r>
              <a:rPr lang="en-US" b="0" i="0" dirty="0">
                <a:solidFill>
                  <a:srgbClr val="0D0D0D"/>
                </a:solidFill>
                <a:effectLst/>
                <a:latin typeface="Söhne"/>
              </a:rPr>
              <a:t> RP Photonics Encyclopedia. </a:t>
            </a:r>
            <a:r>
              <a:rPr lang="en-US" b="0" i="0" dirty="0">
                <a:solidFill>
                  <a:srgbClr val="0D0D0D"/>
                </a:solidFill>
                <a:effectLst/>
                <a:latin typeface="Söhne"/>
                <a:hlinkClick r:id="rId5"/>
              </a:rPr>
              <a:t>https://doi.org/10.61835/vv2</a:t>
            </a:r>
            <a:endParaRPr lang="lv-LV" b="0" i="0" dirty="0">
              <a:solidFill>
                <a:srgbClr val="0D0D0D"/>
              </a:solidFill>
              <a:effectLst/>
              <a:latin typeface="Söhne"/>
            </a:endParaRPr>
          </a:p>
          <a:p>
            <a:pPr lvl="1"/>
            <a:endParaRPr lang="en-US" b="0" i="0" dirty="0">
              <a:solidFill>
                <a:srgbClr val="0D0D0D"/>
              </a:solidFill>
              <a:effectLst/>
              <a:latin typeface="Söhne"/>
            </a:endParaRPr>
          </a:p>
        </p:txBody>
      </p:sp>
      <p:sp>
        <p:nvSpPr>
          <p:cNvPr id="5" name="Slide Number Placeholder 4">
            <a:extLst>
              <a:ext uri="{FF2B5EF4-FFF2-40B4-BE49-F238E27FC236}">
                <a16:creationId xmlns:a16="http://schemas.microsoft.com/office/drawing/2014/main" id="{964475D3-8902-98BD-9B28-F7784BD2FE16}"/>
              </a:ext>
            </a:extLst>
          </p:cNvPr>
          <p:cNvSpPr>
            <a:spLocks noGrp="1"/>
          </p:cNvSpPr>
          <p:nvPr>
            <p:ph type="sldNum" sz="quarter" idx="12"/>
          </p:nvPr>
        </p:nvSpPr>
        <p:spPr/>
        <p:txBody>
          <a:bodyPr/>
          <a:lstStyle/>
          <a:p>
            <a:fld id="{C1934BC5-F4F7-4358-8C2B-8BFE237F92F9}" type="slidenum">
              <a:rPr lang="en-US" smtClean="0"/>
              <a:t>189</a:t>
            </a:fld>
            <a:endParaRPr lang="en-US"/>
          </a:p>
        </p:txBody>
      </p:sp>
    </p:spTree>
    <p:extLst>
      <p:ext uri="{BB962C8B-B14F-4D97-AF65-F5344CB8AC3E}">
        <p14:creationId xmlns:p14="http://schemas.microsoft.com/office/powerpoint/2010/main" val="421854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2E84-87F1-02C4-B30F-11D2E30DCDA5}"/>
              </a:ext>
            </a:extLst>
          </p:cNvPr>
          <p:cNvSpPr>
            <a:spLocks noGrp="1"/>
          </p:cNvSpPr>
          <p:nvPr>
            <p:ph type="title"/>
          </p:nvPr>
        </p:nvSpPr>
        <p:spPr/>
        <p:txBody>
          <a:bodyPr/>
          <a:lstStyle/>
          <a:p>
            <a:r>
              <a:rPr lang="en-US" dirty="0"/>
              <a:t>Surface property: surface topography</a:t>
            </a:r>
          </a:p>
        </p:txBody>
      </p:sp>
      <p:sp>
        <p:nvSpPr>
          <p:cNvPr id="3" name="Content Placeholder 2">
            <a:extLst>
              <a:ext uri="{FF2B5EF4-FFF2-40B4-BE49-F238E27FC236}">
                <a16:creationId xmlns:a16="http://schemas.microsoft.com/office/drawing/2014/main" id="{0C6A77BF-74B5-D6E3-7F47-384800F7BD28}"/>
              </a:ext>
            </a:extLst>
          </p:cNvPr>
          <p:cNvSpPr>
            <a:spLocks noGrp="1"/>
          </p:cNvSpPr>
          <p:nvPr>
            <p:ph idx="1"/>
          </p:nvPr>
        </p:nvSpPr>
        <p:spPr>
          <a:xfrm>
            <a:off x="838200" y="1825625"/>
            <a:ext cx="10515600" cy="4351338"/>
          </a:xfrm>
        </p:spPr>
        <p:txBody>
          <a:bodyPr>
            <a:normAutofit fontScale="77500" lnSpcReduction="20000"/>
          </a:bodyPr>
          <a:lstStyle/>
          <a:p>
            <a:r>
              <a:rPr lang="en-US" b="1" dirty="0"/>
              <a:t>Description</a:t>
            </a:r>
            <a:r>
              <a:rPr lang="en-US" dirty="0"/>
              <a:t>. The physical features of a material's surface, including details about its roughness, texture, and any irregularities</a:t>
            </a:r>
          </a:p>
          <a:p>
            <a:r>
              <a:rPr lang="en-US" b="1" dirty="0"/>
              <a:t>Evaluation scale</a:t>
            </a:r>
            <a:r>
              <a:rPr lang="en-US" dirty="0"/>
              <a:t>. Can be in the nanometer (0.1-100 </a:t>
            </a:r>
            <a:r>
              <a:rPr lang="en-US" i="1" u="sng" dirty="0"/>
              <a:t>nm</a:t>
            </a:r>
            <a:r>
              <a:rPr lang="en-US" dirty="0"/>
              <a:t>), micrometer (0.1-100 </a:t>
            </a:r>
            <a:r>
              <a:rPr lang="en-US" i="1" u="sng" dirty="0"/>
              <a:t>µm</a:t>
            </a:r>
            <a:r>
              <a:rPr lang="en-US" dirty="0"/>
              <a:t>), and millimeter (0.1 – 10 </a:t>
            </a:r>
            <a:r>
              <a:rPr lang="en-US" i="1" u="sng" dirty="0"/>
              <a:t>mm</a:t>
            </a:r>
            <a:r>
              <a:rPr lang="en-US" dirty="0"/>
              <a:t>) ranges; each scale uses its own measurement techniques which may overlap</a:t>
            </a:r>
          </a:p>
          <a:p>
            <a:r>
              <a:rPr lang="en-US" b="1" dirty="0"/>
              <a:t>Frequently evaluated parameters.</a:t>
            </a:r>
          </a:p>
          <a:p>
            <a:pPr lvl="1"/>
            <a:r>
              <a:rPr lang="en-US" b="1" i="0" dirty="0">
                <a:effectLst/>
                <a:latin typeface="Arial" panose="020B0604020202020204" pitchFamily="34" charset="0"/>
              </a:rPr>
              <a:t>Height Parameters</a:t>
            </a:r>
          </a:p>
          <a:p>
            <a:pPr lvl="2"/>
            <a:r>
              <a:rPr lang="en-US" i="1" u="sng" dirty="0">
                <a:effectLst/>
                <a:latin typeface="Arial" panose="020B0604020202020204" pitchFamily="34" charset="0"/>
              </a:rPr>
              <a:t>Arithmetical mean height (S</a:t>
            </a:r>
            <a:r>
              <a:rPr lang="en-US" i="1" u="sng" baseline="-25000" dirty="0">
                <a:effectLst/>
                <a:latin typeface="Arial" panose="020B0604020202020204" pitchFamily="34" charset="0"/>
              </a:rPr>
              <a:t>a</a:t>
            </a:r>
            <a:r>
              <a:rPr lang="en-US" i="1" u="sng" dirty="0">
                <a:effectLst/>
                <a:latin typeface="Arial" panose="020B0604020202020204" pitchFamily="34" charset="0"/>
              </a:rPr>
              <a:t>)</a:t>
            </a:r>
            <a:r>
              <a:rPr lang="en-US" b="0" i="0" dirty="0">
                <a:effectLst/>
                <a:latin typeface="Arial" panose="020B0604020202020204" pitchFamily="34" charset="0"/>
              </a:rPr>
              <a:t>, </a:t>
            </a:r>
            <a:r>
              <a:rPr lang="en-US" b="0" i="1" u="sng" dirty="0">
                <a:effectLst/>
                <a:latin typeface="Arial" panose="020B0604020202020204" pitchFamily="34" charset="0"/>
              </a:rPr>
              <a:t>RMS height (S</a:t>
            </a:r>
            <a:r>
              <a:rPr lang="en-US" b="0" i="1" u="sng" baseline="-25000" dirty="0">
                <a:effectLst/>
                <a:latin typeface="Arial" panose="020B0604020202020204" pitchFamily="34" charset="0"/>
              </a:rPr>
              <a:t>q</a:t>
            </a:r>
            <a:r>
              <a:rPr lang="en-US" b="0" i="1" u="sng" dirty="0">
                <a:effectLst/>
                <a:latin typeface="Arial" panose="020B0604020202020204" pitchFamily="34" charset="0"/>
              </a:rPr>
              <a:t>)</a:t>
            </a:r>
            <a:r>
              <a:rPr lang="en-US" b="0" i="0" dirty="0">
                <a:effectLst/>
                <a:latin typeface="Arial" panose="020B0604020202020204" pitchFamily="34" charset="0"/>
              </a:rPr>
              <a:t>, skewness (</a:t>
            </a:r>
            <a:r>
              <a:rPr lang="en-US" b="0" i="0" dirty="0" err="1">
                <a:effectLst/>
                <a:latin typeface="Arial" panose="020B0604020202020204" pitchFamily="34" charset="0"/>
              </a:rPr>
              <a:t>S</a:t>
            </a:r>
            <a:r>
              <a:rPr lang="en-US" b="0" i="0" baseline="-25000" dirty="0" err="1">
                <a:effectLst/>
                <a:latin typeface="Arial" panose="020B0604020202020204" pitchFamily="34" charset="0"/>
              </a:rPr>
              <a:t>sk</a:t>
            </a:r>
            <a:r>
              <a:rPr lang="en-US" b="0" i="0" dirty="0">
                <a:effectLst/>
                <a:latin typeface="Arial" panose="020B0604020202020204" pitchFamily="34" charset="0"/>
              </a:rPr>
              <a:t>), kurtosis (</a:t>
            </a:r>
            <a:r>
              <a:rPr lang="en-US" b="0" i="0" dirty="0" err="1">
                <a:effectLst/>
                <a:latin typeface="Arial" panose="020B0604020202020204" pitchFamily="34" charset="0"/>
              </a:rPr>
              <a:t>S</a:t>
            </a:r>
            <a:r>
              <a:rPr lang="en-US" b="0" i="0" baseline="-25000" dirty="0" err="1">
                <a:effectLst/>
                <a:latin typeface="Arial" panose="020B0604020202020204" pitchFamily="34" charset="0"/>
              </a:rPr>
              <a:t>ku</a:t>
            </a:r>
            <a:r>
              <a:rPr lang="en-US" b="0" i="0" dirty="0">
                <a:effectLst/>
                <a:latin typeface="Arial" panose="020B0604020202020204" pitchFamily="34" charset="0"/>
              </a:rPr>
              <a:t>)</a:t>
            </a:r>
          </a:p>
          <a:p>
            <a:pPr lvl="1"/>
            <a:r>
              <a:rPr lang="en-US" b="1" dirty="0"/>
              <a:t>Spatial parameters</a:t>
            </a:r>
          </a:p>
          <a:p>
            <a:pPr lvl="2"/>
            <a:r>
              <a:rPr lang="en-US" dirty="0"/>
              <a:t>Autocorrelation length (S</a:t>
            </a:r>
            <a:r>
              <a:rPr lang="en-US" baseline="-25000" dirty="0"/>
              <a:t>al</a:t>
            </a:r>
            <a:r>
              <a:rPr lang="en-US" dirty="0"/>
              <a:t>), texture aspect ratio (S</a:t>
            </a:r>
            <a:r>
              <a:rPr lang="en-US" baseline="-25000" dirty="0"/>
              <a:t>tr</a:t>
            </a:r>
            <a:r>
              <a:rPr lang="en-US" dirty="0"/>
              <a:t>)</a:t>
            </a:r>
          </a:p>
          <a:p>
            <a:pPr lvl="1"/>
            <a:r>
              <a:rPr lang="en-US" b="1" dirty="0"/>
              <a:t>Hybrid parameters</a:t>
            </a:r>
          </a:p>
          <a:p>
            <a:pPr lvl="2"/>
            <a:r>
              <a:rPr lang="en-US" dirty="0"/>
              <a:t>RMS gradient (</a:t>
            </a:r>
            <a:r>
              <a:rPr lang="en-US" dirty="0" err="1"/>
              <a:t>S</a:t>
            </a:r>
            <a:r>
              <a:rPr lang="en-US" baseline="-25000" dirty="0" err="1"/>
              <a:t>dq</a:t>
            </a:r>
            <a:r>
              <a:rPr lang="en-US" dirty="0"/>
              <a:t>), developed interfacial area ratio (</a:t>
            </a:r>
            <a:r>
              <a:rPr lang="en-US" dirty="0" err="1"/>
              <a:t>S</a:t>
            </a:r>
            <a:r>
              <a:rPr lang="en-US" baseline="-25000" dirty="0" err="1"/>
              <a:t>dr</a:t>
            </a:r>
            <a:r>
              <a:rPr lang="en-US" dirty="0"/>
              <a:t>)</a:t>
            </a:r>
          </a:p>
          <a:p>
            <a:pPr lvl="1"/>
            <a:r>
              <a:rPr lang="en-US" b="1" dirty="0"/>
              <a:t>Functions and related parameters</a:t>
            </a:r>
          </a:p>
          <a:p>
            <a:pPr lvl="1"/>
            <a:r>
              <a:rPr lang="en-US" b="1" dirty="0"/>
              <a:t>Feature parameters</a:t>
            </a:r>
          </a:p>
          <a:p>
            <a:pPr lvl="2"/>
            <a:r>
              <a:rPr lang="en-US" dirty="0"/>
              <a:t>Density of peaks (</a:t>
            </a:r>
            <a:r>
              <a:rPr lang="en-US" dirty="0" err="1"/>
              <a:t>S</a:t>
            </a:r>
            <a:r>
              <a:rPr lang="en-US" baseline="-25000" dirty="0" err="1"/>
              <a:t>pd</a:t>
            </a:r>
            <a:r>
              <a:rPr lang="en-US" dirty="0"/>
              <a:t>), arithmetic mean peak curvature (</a:t>
            </a:r>
            <a:r>
              <a:rPr lang="en-US" dirty="0" err="1"/>
              <a:t>S</a:t>
            </a:r>
            <a:r>
              <a:rPr lang="en-US" baseline="-25000" dirty="0" err="1"/>
              <a:t>pc</a:t>
            </a:r>
            <a:r>
              <a:rPr lang="en-US" dirty="0"/>
              <a:t>), texture direction (S</a:t>
            </a:r>
            <a:r>
              <a:rPr lang="en-US" baseline="-25000" dirty="0"/>
              <a:t>td</a:t>
            </a:r>
            <a:r>
              <a:rPr lang="en-US" dirty="0"/>
              <a:t>)</a:t>
            </a:r>
            <a:br>
              <a:rPr lang="en-US" dirty="0"/>
            </a:br>
            <a:endParaRPr lang="en-US" dirty="0"/>
          </a:p>
        </p:txBody>
      </p:sp>
      <p:sp>
        <p:nvSpPr>
          <p:cNvPr id="5" name="Slide Number Placeholder 4">
            <a:extLst>
              <a:ext uri="{FF2B5EF4-FFF2-40B4-BE49-F238E27FC236}">
                <a16:creationId xmlns:a16="http://schemas.microsoft.com/office/drawing/2014/main" id="{F5502563-1114-4233-14EB-14E8CF4586DE}"/>
              </a:ext>
            </a:extLst>
          </p:cNvPr>
          <p:cNvSpPr>
            <a:spLocks noGrp="1"/>
          </p:cNvSpPr>
          <p:nvPr>
            <p:ph type="sldNum" sz="quarter" idx="12"/>
          </p:nvPr>
        </p:nvSpPr>
        <p:spPr/>
        <p:txBody>
          <a:bodyPr/>
          <a:lstStyle/>
          <a:p>
            <a:fld id="{C1934BC5-F4F7-4358-8C2B-8BFE237F92F9}" type="slidenum">
              <a:rPr lang="en-US" smtClean="0"/>
              <a:t>19</a:t>
            </a:fld>
            <a:endParaRPr lang="en-US"/>
          </a:p>
        </p:txBody>
      </p:sp>
    </p:spTree>
    <p:extLst>
      <p:ext uri="{BB962C8B-B14F-4D97-AF65-F5344CB8AC3E}">
        <p14:creationId xmlns:p14="http://schemas.microsoft.com/office/powerpoint/2010/main" val="35938030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865-AEC3-2DC8-DC26-46FD6B6882E0}"/>
              </a:ext>
            </a:extLst>
          </p:cNvPr>
          <p:cNvSpPr>
            <a:spLocks noGrp="1"/>
          </p:cNvSpPr>
          <p:nvPr>
            <p:ph type="title"/>
          </p:nvPr>
        </p:nvSpPr>
        <p:spPr/>
        <p:txBody>
          <a:bodyPr/>
          <a:lstStyle/>
          <a:p>
            <a:r>
              <a:rPr lang="en-US" dirty="0"/>
              <a:t>Ellipsometry</a:t>
            </a:r>
          </a:p>
        </p:txBody>
      </p:sp>
      <p:sp>
        <p:nvSpPr>
          <p:cNvPr id="3" name="Content Placeholder 2">
            <a:extLst>
              <a:ext uri="{FF2B5EF4-FFF2-40B4-BE49-F238E27FC236}">
                <a16:creationId xmlns:a16="http://schemas.microsoft.com/office/drawing/2014/main" id="{6FDFC3A1-6FE2-1779-8593-C019A2AF35E9}"/>
              </a:ext>
            </a:extLst>
          </p:cNvPr>
          <p:cNvSpPr>
            <a:spLocks noGrp="1"/>
          </p:cNvSpPr>
          <p:nvPr>
            <p:ph idx="1"/>
          </p:nvPr>
        </p:nvSpPr>
        <p:spPr>
          <a:xfrm>
            <a:off x="838200" y="1825625"/>
            <a:ext cx="6139929" cy="4584700"/>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Ellipsometry is a non-destructive optical technique used to measure the thickness, refractive index, and optical properties of thin films and surfaces</a:t>
            </a:r>
          </a:p>
          <a:p>
            <a:pPr marL="742950" lvl="1" indent="-285750" algn="l">
              <a:buFont typeface="Arial" panose="020B0604020202020204" pitchFamily="34" charset="0"/>
              <a:buChar char="•"/>
            </a:pPr>
            <a:r>
              <a:rPr lang="en-US" b="0" i="0" dirty="0">
                <a:solidFill>
                  <a:srgbClr val="0D0D0D"/>
                </a:solidFill>
                <a:effectLst/>
                <a:latin typeface="Söhne"/>
              </a:rPr>
              <a:t>It relies on the analysis of changes in polarization state as light interacts with a sample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Ellipsometry measures changes in the polarization state of light upon reflection from a sample surface</a:t>
            </a:r>
          </a:p>
          <a:p>
            <a:pPr marL="742950" lvl="1" indent="-285750" algn="l">
              <a:buFont typeface="Arial" panose="020B0604020202020204" pitchFamily="34" charset="0"/>
              <a:buChar char="•"/>
            </a:pPr>
            <a:r>
              <a:rPr lang="en-US" b="0" i="0" dirty="0">
                <a:solidFill>
                  <a:srgbClr val="0D0D0D"/>
                </a:solidFill>
                <a:effectLst/>
                <a:latin typeface="Söhne"/>
              </a:rPr>
              <a:t>By analyzing the change in amplitude ratio and phase difference between polarized light components, ellipsometry provides information about the optical properties of the sample</a:t>
            </a:r>
          </a:p>
          <a:p>
            <a:endParaRPr lang="en-US" dirty="0"/>
          </a:p>
        </p:txBody>
      </p:sp>
      <p:pic>
        <p:nvPicPr>
          <p:cNvPr id="4" name="Picture 3">
            <a:hlinkClick r:id="rId2"/>
            <a:extLst>
              <a:ext uri="{FF2B5EF4-FFF2-40B4-BE49-F238E27FC236}">
                <a16:creationId xmlns:a16="http://schemas.microsoft.com/office/drawing/2014/main" id="{84EB4104-43E1-A2D7-C55C-9EA8EBE2912D}"/>
              </a:ext>
            </a:extLst>
          </p:cNvPr>
          <p:cNvPicPr>
            <a:picLocks noChangeAspect="1"/>
          </p:cNvPicPr>
          <p:nvPr/>
        </p:nvPicPr>
        <p:blipFill>
          <a:blip r:embed="rId3"/>
          <a:stretch>
            <a:fillRect/>
          </a:stretch>
        </p:blipFill>
        <p:spPr>
          <a:xfrm>
            <a:off x="6978129" y="1825625"/>
            <a:ext cx="5213871" cy="3959225"/>
          </a:xfrm>
          <a:prstGeom prst="rect">
            <a:avLst/>
          </a:prstGeom>
        </p:spPr>
      </p:pic>
      <p:sp>
        <p:nvSpPr>
          <p:cNvPr id="6" name="Slide Number Placeholder 5">
            <a:extLst>
              <a:ext uri="{FF2B5EF4-FFF2-40B4-BE49-F238E27FC236}">
                <a16:creationId xmlns:a16="http://schemas.microsoft.com/office/drawing/2014/main" id="{4455FDBA-E94D-2BBF-208A-01E3513DEA9C}"/>
              </a:ext>
            </a:extLst>
          </p:cNvPr>
          <p:cNvSpPr>
            <a:spLocks noGrp="1"/>
          </p:cNvSpPr>
          <p:nvPr>
            <p:ph type="sldNum" sz="quarter" idx="12"/>
          </p:nvPr>
        </p:nvSpPr>
        <p:spPr/>
        <p:txBody>
          <a:bodyPr/>
          <a:lstStyle/>
          <a:p>
            <a:fld id="{C1934BC5-F4F7-4358-8C2B-8BFE237F92F9}" type="slidenum">
              <a:rPr lang="en-US" smtClean="0"/>
              <a:t>190</a:t>
            </a:fld>
            <a:endParaRPr lang="en-US"/>
          </a:p>
        </p:txBody>
      </p:sp>
    </p:spTree>
    <p:extLst>
      <p:ext uri="{BB962C8B-B14F-4D97-AF65-F5344CB8AC3E}">
        <p14:creationId xmlns:p14="http://schemas.microsoft.com/office/powerpoint/2010/main" val="13730332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D806-2BC7-53C6-0E80-3387F0F5B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D8D2D-5F47-EA4A-DF84-E2E02F9C2C15}"/>
              </a:ext>
            </a:extLst>
          </p:cNvPr>
          <p:cNvSpPr>
            <a:spLocks noGrp="1"/>
          </p:cNvSpPr>
          <p:nvPr>
            <p:ph type="title"/>
          </p:nvPr>
        </p:nvSpPr>
        <p:spPr/>
        <p:txBody>
          <a:bodyPr/>
          <a:lstStyle/>
          <a:p>
            <a:r>
              <a:rPr lang="en-US" dirty="0"/>
              <a:t>Ellipsometry</a:t>
            </a:r>
          </a:p>
        </p:txBody>
      </p:sp>
      <p:sp>
        <p:nvSpPr>
          <p:cNvPr id="3" name="Content Placeholder 2">
            <a:extLst>
              <a:ext uri="{FF2B5EF4-FFF2-40B4-BE49-F238E27FC236}">
                <a16:creationId xmlns:a16="http://schemas.microsoft.com/office/drawing/2014/main" id="{9A219888-079F-ED9A-DFAF-F45FE80ACA40}"/>
              </a:ext>
            </a:extLst>
          </p:cNvPr>
          <p:cNvSpPr>
            <a:spLocks noGrp="1"/>
          </p:cNvSpPr>
          <p:nvPr>
            <p:ph idx="1"/>
          </p:nvPr>
        </p:nvSpPr>
        <p:spPr>
          <a:xfrm>
            <a:off x="838200" y="1825625"/>
            <a:ext cx="5972175"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Spectroscopic Ellipsometry</a:t>
            </a:r>
            <a:r>
              <a:rPr lang="en-US" b="1" dirty="0">
                <a:solidFill>
                  <a:srgbClr val="0D0D0D"/>
                </a:solidFill>
                <a:latin typeface="Söhne"/>
              </a:rPr>
              <a:t>: </a:t>
            </a:r>
            <a:r>
              <a:rPr lang="en-US" dirty="0">
                <a:solidFill>
                  <a:srgbClr val="0D0D0D"/>
                </a:solidFill>
                <a:latin typeface="Söhne"/>
              </a:rPr>
              <a:t>m</a:t>
            </a:r>
            <a:r>
              <a:rPr lang="en-US" b="0" i="0" dirty="0">
                <a:solidFill>
                  <a:srgbClr val="0D0D0D"/>
                </a:solidFill>
                <a:effectLst/>
                <a:latin typeface="Söhne"/>
              </a:rPr>
              <a:t>easures the change in polarization state over a range of wavelengths, providing detailed information about the optical properties of materials</a:t>
            </a:r>
          </a:p>
          <a:p>
            <a:pPr marL="742950" lvl="1" indent="-285750" algn="l">
              <a:buFont typeface="Arial" panose="020B0604020202020204" pitchFamily="34" charset="0"/>
              <a:buChar char="•"/>
            </a:pPr>
            <a:r>
              <a:rPr lang="en-US" b="1" dirty="0">
                <a:solidFill>
                  <a:srgbClr val="0D0D0D"/>
                </a:solidFill>
                <a:effectLst/>
                <a:latin typeface="Söhne"/>
              </a:rPr>
              <a:t>Variable Angle Ellipsometry</a:t>
            </a:r>
            <a:r>
              <a:rPr lang="en-US" b="1" dirty="0">
                <a:solidFill>
                  <a:srgbClr val="0D0D0D"/>
                </a:solidFill>
                <a:latin typeface="Söhne"/>
              </a:rPr>
              <a:t>: </a:t>
            </a:r>
            <a:r>
              <a:rPr lang="en-US" dirty="0">
                <a:solidFill>
                  <a:srgbClr val="0D0D0D"/>
                </a:solidFill>
                <a:latin typeface="Söhne"/>
              </a:rPr>
              <a:t>m</a:t>
            </a:r>
            <a:r>
              <a:rPr lang="en-US" b="0" i="0" dirty="0">
                <a:solidFill>
                  <a:srgbClr val="0D0D0D"/>
                </a:solidFill>
                <a:effectLst/>
                <a:latin typeface="Söhne"/>
              </a:rPr>
              <a:t>easures the change in polarization state at different incident angles, enabling analysis of thin film thickness and optical constants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Thin film characterization in semiconductor fabrication, photovoltaics, and optical coatings</a:t>
            </a:r>
          </a:p>
          <a:p>
            <a:pPr marL="742950" lvl="1" indent="-285750" algn="l">
              <a:buFont typeface="Arial" panose="020B0604020202020204" pitchFamily="34" charset="0"/>
              <a:buChar char="•"/>
            </a:pPr>
            <a:r>
              <a:rPr lang="en-US" b="0" i="0" dirty="0">
                <a:solidFill>
                  <a:srgbClr val="0D0D0D"/>
                </a:solidFill>
                <a:effectLst/>
                <a:latin typeface="Söhne"/>
              </a:rPr>
              <a:t>Surface functionalization and biomolecular interaction studies in biochemistry and biophysics</a:t>
            </a:r>
          </a:p>
          <a:p>
            <a:pPr marL="742950" lvl="1" indent="-285750" algn="l">
              <a:buFont typeface="Arial" panose="020B0604020202020204" pitchFamily="34" charset="0"/>
              <a:buChar char="•"/>
            </a:pPr>
            <a:r>
              <a:rPr lang="en-US" b="0" i="0" dirty="0">
                <a:solidFill>
                  <a:srgbClr val="0D0D0D"/>
                </a:solidFill>
                <a:effectLst/>
                <a:latin typeface="Söhne"/>
              </a:rPr>
              <a:t>Quality control and process optimization in materials science, nanotechnology, and thin film deposition</a:t>
            </a:r>
          </a:p>
          <a:p>
            <a:endParaRPr lang="en-US" dirty="0"/>
          </a:p>
        </p:txBody>
      </p:sp>
      <p:pic>
        <p:nvPicPr>
          <p:cNvPr id="13314" name="Picture 2" descr="Dual-comb spectroscopic ellipsometry | Nature Communications">
            <a:hlinkClick r:id="rId2"/>
            <a:extLst>
              <a:ext uri="{FF2B5EF4-FFF2-40B4-BE49-F238E27FC236}">
                <a16:creationId xmlns:a16="http://schemas.microsoft.com/office/drawing/2014/main" id="{88110F0A-95BC-FC7B-45D2-DC872A4EE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891" y="1825625"/>
            <a:ext cx="5031984" cy="39893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2A3E2F-C17E-C09B-3FF5-D9E4BBD96B94}"/>
              </a:ext>
            </a:extLst>
          </p:cNvPr>
          <p:cNvSpPr>
            <a:spLocks noGrp="1"/>
          </p:cNvSpPr>
          <p:nvPr>
            <p:ph type="sldNum" sz="quarter" idx="12"/>
          </p:nvPr>
        </p:nvSpPr>
        <p:spPr/>
        <p:txBody>
          <a:bodyPr/>
          <a:lstStyle/>
          <a:p>
            <a:fld id="{C1934BC5-F4F7-4358-8C2B-8BFE237F92F9}" type="slidenum">
              <a:rPr lang="en-US" smtClean="0"/>
              <a:t>191</a:t>
            </a:fld>
            <a:endParaRPr lang="en-US"/>
          </a:p>
        </p:txBody>
      </p:sp>
    </p:spTree>
    <p:extLst>
      <p:ext uri="{BB962C8B-B14F-4D97-AF65-F5344CB8AC3E}">
        <p14:creationId xmlns:p14="http://schemas.microsoft.com/office/powerpoint/2010/main" val="6587099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DB2F3-62DA-01B3-6A65-D49E2F6A7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C9ADD-826B-1FF3-9F4E-73CE8D84325F}"/>
              </a:ext>
            </a:extLst>
          </p:cNvPr>
          <p:cNvSpPr>
            <a:spLocks noGrp="1"/>
          </p:cNvSpPr>
          <p:nvPr>
            <p:ph type="title"/>
          </p:nvPr>
        </p:nvSpPr>
        <p:spPr/>
        <p:txBody>
          <a:bodyPr/>
          <a:lstStyle/>
          <a:p>
            <a:r>
              <a:rPr lang="en-US" dirty="0"/>
              <a:t>Ellipsometry</a:t>
            </a:r>
          </a:p>
        </p:txBody>
      </p:sp>
      <p:sp>
        <p:nvSpPr>
          <p:cNvPr id="3" name="Content Placeholder 2">
            <a:extLst>
              <a:ext uri="{FF2B5EF4-FFF2-40B4-BE49-F238E27FC236}">
                <a16:creationId xmlns:a16="http://schemas.microsoft.com/office/drawing/2014/main" id="{AD603D80-F5CD-5444-8193-F27987CC9B16}"/>
              </a:ext>
            </a:extLst>
          </p:cNvPr>
          <p:cNvSpPr>
            <a:spLocks noGrp="1"/>
          </p:cNvSpPr>
          <p:nvPr>
            <p:ph idx="1"/>
          </p:nvPr>
        </p:nvSpPr>
        <p:spPr>
          <a:xfrm>
            <a:off x="838200" y="1825625"/>
            <a:ext cx="6736882" cy="4667250"/>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High sensitivity and precision in measuring thin film thickness and optical properties</a:t>
            </a:r>
          </a:p>
          <a:p>
            <a:pPr marL="742950" lvl="1" indent="-285750" algn="l">
              <a:buFont typeface="Arial" panose="020B0604020202020204" pitchFamily="34" charset="0"/>
              <a:buChar char="•"/>
            </a:pPr>
            <a:r>
              <a:rPr lang="en-US" b="0" i="0" dirty="0">
                <a:solidFill>
                  <a:srgbClr val="0D0D0D"/>
                </a:solidFill>
                <a:effectLst/>
                <a:latin typeface="Söhne"/>
              </a:rPr>
              <a:t>Non-destructive and non-contact technique suitable for analyzing delicate or sensitive samples</a:t>
            </a:r>
          </a:p>
          <a:p>
            <a:pPr marL="742950" lvl="1" indent="-285750" algn="l">
              <a:buFont typeface="Arial" panose="020B0604020202020204" pitchFamily="34" charset="0"/>
              <a:buChar char="•"/>
            </a:pPr>
            <a:r>
              <a:rPr lang="en-US" b="0" i="0" dirty="0">
                <a:solidFill>
                  <a:srgbClr val="0D0D0D"/>
                </a:solidFill>
                <a:effectLst/>
                <a:latin typeface="Söhne"/>
              </a:rPr>
              <a:t>Versatility in analyzing a wide range of materials, including transparent, opaque, and patterned surfaces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knowledge of optical constants and sophisticated modeling algorithms for accurate data interpretation</a:t>
            </a:r>
          </a:p>
          <a:p>
            <a:pPr marL="742950" lvl="1" indent="-285750" algn="l">
              <a:buFont typeface="Arial" panose="020B0604020202020204" pitchFamily="34" charset="0"/>
              <a:buChar char="•"/>
            </a:pPr>
            <a:r>
              <a:rPr lang="en-US" b="0" i="0" dirty="0">
                <a:solidFill>
                  <a:srgbClr val="0D0D0D"/>
                </a:solidFill>
                <a:effectLst/>
                <a:latin typeface="Söhne"/>
              </a:rPr>
              <a:t>Limited to optically smooth surfaces and thin films with thicknesses within the measurement range of the instrument</a:t>
            </a:r>
          </a:p>
          <a:p>
            <a:pPr marL="742950" lvl="1" indent="-285750" algn="l">
              <a:buFont typeface="Arial" panose="020B0604020202020204" pitchFamily="34" charset="0"/>
              <a:buChar char="•"/>
            </a:pPr>
            <a:r>
              <a:rPr lang="en-US" b="0" i="0" dirty="0">
                <a:solidFill>
                  <a:srgbClr val="0D0D0D"/>
                </a:solidFill>
                <a:effectLst/>
                <a:latin typeface="Söhne"/>
              </a:rPr>
              <a:t>Sensitivity to surface roughness, morphology, and sample alignment may affect measurement accuracy</a:t>
            </a:r>
          </a:p>
          <a:p>
            <a:endParaRPr lang="en-US" dirty="0"/>
          </a:p>
        </p:txBody>
      </p:sp>
      <p:pic>
        <p:nvPicPr>
          <p:cNvPr id="4" name="Picture 3">
            <a:hlinkClick r:id="rId2"/>
            <a:extLst>
              <a:ext uri="{FF2B5EF4-FFF2-40B4-BE49-F238E27FC236}">
                <a16:creationId xmlns:a16="http://schemas.microsoft.com/office/drawing/2014/main" id="{11EE426E-1B07-6304-A111-B5489F760B2A}"/>
              </a:ext>
            </a:extLst>
          </p:cNvPr>
          <p:cNvPicPr>
            <a:picLocks noChangeAspect="1"/>
          </p:cNvPicPr>
          <p:nvPr/>
        </p:nvPicPr>
        <p:blipFill>
          <a:blip r:embed="rId3"/>
          <a:stretch>
            <a:fillRect/>
          </a:stretch>
        </p:blipFill>
        <p:spPr>
          <a:xfrm>
            <a:off x="7517021" y="1690688"/>
            <a:ext cx="4674979" cy="3840162"/>
          </a:xfrm>
          <a:prstGeom prst="rect">
            <a:avLst/>
          </a:prstGeom>
        </p:spPr>
      </p:pic>
      <p:sp>
        <p:nvSpPr>
          <p:cNvPr id="6" name="Slide Number Placeholder 5">
            <a:extLst>
              <a:ext uri="{FF2B5EF4-FFF2-40B4-BE49-F238E27FC236}">
                <a16:creationId xmlns:a16="http://schemas.microsoft.com/office/drawing/2014/main" id="{72411C5F-72E3-282B-FDE9-43568C1D9976}"/>
              </a:ext>
            </a:extLst>
          </p:cNvPr>
          <p:cNvSpPr>
            <a:spLocks noGrp="1"/>
          </p:cNvSpPr>
          <p:nvPr>
            <p:ph type="sldNum" sz="quarter" idx="12"/>
          </p:nvPr>
        </p:nvSpPr>
        <p:spPr/>
        <p:txBody>
          <a:bodyPr/>
          <a:lstStyle/>
          <a:p>
            <a:fld id="{C1934BC5-F4F7-4358-8C2B-8BFE237F92F9}" type="slidenum">
              <a:rPr lang="en-US" smtClean="0"/>
              <a:t>192</a:t>
            </a:fld>
            <a:endParaRPr lang="en-US"/>
          </a:p>
        </p:txBody>
      </p:sp>
    </p:spTree>
    <p:extLst>
      <p:ext uri="{BB962C8B-B14F-4D97-AF65-F5344CB8AC3E}">
        <p14:creationId xmlns:p14="http://schemas.microsoft.com/office/powerpoint/2010/main" val="12812072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FBC6C-3EB9-49CE-C788-61A8BC635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2B6DE-4D1B-822D-2F2D-D4F3167690EF}"/>
              </a:ext>
            </a:extLst>
          </p:cNvPr>
          <p:cNvSpPr>
            <a:spLocks noGrp="1"/>
          </p:cNvSpPr>
          <p:nvPr>
            <p:ph type="title"/>
          </p:nvPr>
        </p:nvSpPr>
        <p:spPr/>
        <p:txBody>
          <a:bodyPr/>
          <a:lstStyle/>
          <a:p>
            <a:r>
              <a:rPr lang="en-US" dirty="0"/>
              <a:t>Ellipsometry</a:t>
            </a:r>
          </a:p>
        </p:txBody>
      </p:sp>
      <p:sp>
        <p:nvSpPr>
          <p:cNvPr id="3" name="Content Placeholder 2">
            <a:extLst>
              <a:ext uri="{FF2B5EF4-FFF2-40B4-BE49-F238E27FC236}">
                <a16:creationId xmlns:a16="http://schemas.microsoft.com/office/drawing/2014/main" id="{CF2B0937-5A5A-4CF9-86DD-60115DD66C27}"/>
              </a:ext>
            </a:extLst>
          </p:cNvPr>
          <p:cNvSpPr>
            <a:spLocks noGrp="1"/>
          </p:cNvSpPr>
          <p:nvPr>
            <p:ph idx="1"/>
          </p:nvPr>
        </p:nvSpPr>
        <p:spPr/>
        <p:txBody>
          <a:bodyPr>
            <a:normAutofit fontScale="92500" lnSpcReduction="10000"/>
          </a:bodyPr>
          <a:lstStyle/>
          <a:p>
            <a:r>
              <a:rPr lang="en-US" dirty="0"/>
              <a:t>Further reading:</a:t>
            </a:r>
            <a:endParaRPr lang="lv-LV" dirty="0"/>
          </a:p>
          <a:p>
            <a:pPr lvl="1"/>
            <a:r>
              <a:rPr lang="en-US" dirty="0"/>
              <a:t>A</a:t>
            </a:r>
            <a:r>
              <a:rPr lang="lv-LV" dirty="0" err="1"/>
              <a:t>zzam</a:t>
            </a:r>
            <a:r>
              <a:rPr lang="en-US" dirty="0"/>
              <a:t>, R. M. (1996). </a:t>
            </a:r>
            <a:r>
              <a:rPr lang="en-US" b="1" dirty="0"/>
              <a:t>Ellipsometry for the characterization of optical coatings.</a:t>
            </a:r>
            <a:r>
              <a:rPr lang="en-US" dirty="0"/>
              <a:t> The Review of Laser Engineering, 24(2), 209–219. </a:t>
            </a:r>
            <a:r>
              <a:rPr lang="en-US" dirty="0">
                <a:hlinkClick r:id="rId2"/>
              </a:rPr>
              <a:t>https://www.jstage.jst.go.jp/article/lsj1973/24/2/24_2_209/_pdf</a:t>
            </a:r>
            <a:endParaRPr lang="lv-LV" dirty="0"/>
          </a:p>
          <a:p>
            <a:pPr lvl="1"/>
            <a:r>
              <a:rPr lang="en-US" dirty="0"/>
              <a:t>Garcia-</a:t>
            </a:r>
            <a:r>
              <a:rPr lang="en-US" dirty="0" err="1"/>
              <a:t>Caurel</a:t>
            </a:r>
            <a:r>
              <a:rPr lang="en-US" dirty="0"/>
              <a:t>, E., De Martino, A., Gaston, J.-P., &amp; Yan, L. (2013). </a:t>
            </a:r>
            <a:r>
              <a:rPr lang="en-US" b="1" dirty="0"/>
              <a:t>Application of spectroscopic ellipsometry and Mueller ellipsometry to optical characterization.</a:t>
            </a:r>
            <a:r>
              <a:rPr lang="en-US" dirty="0"/>
              <a:t> Applied Spectroscopy, 67(1), 1–21. </a:t>
            </a:r>
            <a:r>
              <a:rPr lang="en-US" dirty="0">
                <a:hlinkClick r:id="rId3"/>
              </a:rPr>
              <a:t>https://doi.org/10.1366/12-06883</a:t>
            </a:r>
            <a:endParaRPr lang="lv-LV" dirty="0"/>
          </a:p>
          <a:p>
            <a:pPr lvl="1"/>
            <a:r>
              <a:rPr lang="en-US" dirty="0" err="1"/>
              <a:t>AZoOptics</a:t>
            </a:r>
            <a:r>
              <a:rPr lang="en-US" dirty="0"/>
              <a:t>. (2023b, July 24). </a:t>
            </a:r>
            <a:r>
              <a:rPr lang="en-US" b="1" dirty="0"/>
              <a:t>What is spectroscopic ellipsometry and why is it useful?</a:t>
            </a:r>
            <a:r>
              <a:rPr lang="en-US" dirty="0"/>
              <a:t> </a:t>
            </a:r>
            <a:r>
              <a:rPr lang="en-US" dirty="0">
                <a:hlinkClick r:id="rId4"/>
              </a:rPr>
              <a:t>https://www.azooptics.com/Article.aspx?ArticleID=1918</a:t>
            </a:r>
            <a:endParaRPr lang="lv-LV" dirty="0"/>
          </a:p>
          <a:p>
            <a:pPr lvl="1"/>
            <a:r>
              <a:rPr lang="en-US" dirty="0"/>
              <a:t>Quantum </a:t>
            </a:r>
            <a:r>
              <a:rPr lang="en-US" dirty="0" err="1"/>
              <a:t>Design,Inc</a:t>
            </a:r>
            <a:r>
              <a:rPr lang="en-US" dirty="0"/>
              <a:t>. (n.d.). </a:t>
            </a:r>
            <a:r>
              <a:rPr lang="en-US" b="1" dirty="0"/>
              <a:t>Short introduction: Ellipsometry</a:t>
            </a:r>
            <a:r>
              <a:rPr lang="en-US" dirty="0"/>
              <a:t>. Quantum Design. </a:t>
            </a:r>
            <a:r>
              <a:rPr lang="en-US" dirty="0">
                <a:hlinkClick r:id="rId5"/>
              </a:rPr>
              <a:t>https://qd-europe.com/at/en/product/short-introduction-ellipsometry/</a:t>
            </a:r>
            <a:endParaRPr lang="lv-LV" dirty="0"/>
          </a:p>
          <a:p>
            <a:pPr lvl="1"/>
            <a:r>
              <a:rPr lang="en-US" dirty="0"/>
              <a:t>Pedersen, K., Jung, J., Bork, J., </a:t>
            </a:r>
            <a:r>
              <a:rPr lang="en-US" dirty="0" err="1"/>
              <a:t>Holmgaard</a:t>
            </a:r>
            <a:r>
              <a:rPr lang="en-US" dirty="0"/>
              <a:t>, T., &amp; </a:t>
            </a:r>
            <a:r>
              <a:rPr lang="en-US" dirty="0" err="1"/>
              <a:t>Kortbek</a:t>
            </a:r>
            <a:r>
              <a:rPr lang="en-US" dirty="0"/>
              <a:t>, N. A. (n.d.). </a:t>
            </a:r>
            <a:r>
              <a:rPr lang="en-US" b="1" dirty="0"/>
              <a:t>Ellipsometry.</a:t>
            </a:r>
            <a:r>
              <a:rPr lang="en-US" dirty="0"/>
              <a:t> AALBORG UNIVERSITY Institute of Physics and Nanotechnology</a:t>
            </a:r>
            <a:r>
              <a:rPr lang="lv-LV" dirty="0"/>
              <a:t>.</a:t>
            </a:r>
            <a:r>
              <a:rPr lang="en-US" dirty="0"/>
              <a:t> </a:t>
            </a:r>
            <a:r>
              <a:rPr lang="en-US" dirty="0">
                <a:hlinkClick r:id="rId6"/>
              </a:rPr>
              <a:t>http://homes.nano.aau.dk/kp/Ellipsometry/main.pdf</a:t>
            </a:r>
            <a:endParaRPr lang="lv-LV" dirty="0"/>
          </a:p>
          <a:p>
            <a:pPr lvl="1"/>
            <a:endParaRPr lang="en-US" dirty="0"/>
          </a:p>
        </p:txBody>
      </p:sp>
      <p:sp>
        <p:nvSpPr>
          <p:cNvPr id="5" name="Slide Number Placeholder 4">
            <a:extLst>
              <a:ext uri="{FF2B5EF4-FFF2-40B4-BE49-F238E27FC236}">
                <a16:creationId xmlns:a16="http://schemas.microsoft.com/office/drawing/2014/main" id="{D1F05E2C-5AC2-1E1B-9B70-C9FDA2774FFE}"/>
              </a:ext>
            </a:extLst>
          </p:cNvPr>
          <p:cNvSpPr>
            <a:spLocks noGrp="1"/>
          </p:cNvSpPr>
          <p:nvPr>
            <p:ph type="sldNum" sz="quarter" idx="12"/>
          </p:nvPr>
        </p:nvSpPr>
        <p:spPr/>
        <p:txBody>
          <a:bodyPr/>
          <a:lstStyle/>
          <a:p>
            <a:fld id="{C1934BC5-F4F7-4358-8C2B-8BFE237F92F9}" type="slidenum">
              <a:rPr lang="en-US" smtClean="0"/>
              <a:t>193</a:t>
            </a:fld>
            <a:endParaRPr lang="en-US"/>
          </a:p>
        </p:txBody>
      </p:sp>
    </p:spTree>
    <p:extLst>
      <p:ext uri="{BB962C8B-B14F-4D97-AF65-F5344CB8AC3E}">
        <p14:creationId xmlns:p14="http://schemas.microsoft.com/office/powerpoint/2010/main" val="9768790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50AB-8EEC-D1D8-4694-28B506C4B483}"/>
              </a:ext>
            </a:extLst>
          </p:cNvPr>
          <p:cNvSpPr>
            <a:spLocks noGrp="1"/>
          </p:cNvSpPr>
          <p:nvPr>
            <p:ph type="title"/>
          </p:nvPr>
        </p:nvSpPr>
        <p:spPr/>
        <p:txBody>
          <a:bodyPr/>
          <a:lstStyle/>
          <a:p>
            <a:r>
              <a:rPr lang="en-US" dirty="0"/>
              <a:t>Stylus Profilometry</a:t>
            </a:r>
          </a:p>
        </p:txBody>
      </p:sp>
      <p:sp>
        <p:nvSpPr>
          <p:cNvPr id="3" name="Content Placeholder 2">
            <a:extLst>
              <a:ext uri="{FF2B5EF4-FFF2-40B4-BE49-F238E27FC236}">
                <a16:creationId xmlns:a16="http://schemas.microsoft.com/office/drawing/2014/main" id="{AA02D6A8-BCE7-43B8-5B8F-AB8114AB694D}"/>
              </a:ext>
            </a:extLst>
          </p:cNvPr>
          <p:cNvSpPr>
            <a:spLocks noGrp="1"/>
          </p:cNvSpPr>
          <p:nvPr>
            <p:ph idx="1"/>
          </p:nvPr>
        </p:nvSpPr>
        <p:spPr>
          <a:xfrm>
            <a:off x="838200" y="1825625"/>
            <a:ext cx="6313371"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Stylus Profilometry is a surface metrology technique used to measure surface topography and roughness by scanning a stylus probe across a sample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 stylus probe with a sharp tip is brought into contact with the sample surface and moved laterally across it</a:t>
            </a:r>
          </a:p>
          <a:p>
            <a:pPr marL="742950" lvl="1" indent="-285750" algn="l">
              <a:buFont typeface="Arial" panose="020B0604020202020204" pitchFamily="34" charset="0"/>
              <a:buChar char="•"/>
            </a:pPr>
            <a:r>
              <a:rPr lang="en-US" b="0" i="0" dirty="0">
                <a:solidFill>
                  <a:srgbClr val="0D0D0D"/>
                </a:solidFill>
                <a:effectLst/>
                <a:latin typeface="Söhne"/>
              </a:rPr>
              <a:t>Vertical movement of the stylus in response to surface variations is converted into electrical signals, which are then processed to reconstruct the surface profile</a:t>
            </a:r>
          </a:p>
        </p:txBody>
      </p:sp>
      <p:pic>
        <p:nvPicPr>
          <p:cNvPr id="4" name="Picture 3">
            <a:hlinkClick r:id="rId2"/>
            <a:extLst>
              <a:ext uri="{FF2B5EF4-FFF2-40B4-BE49-F238E27FC236}">
                <a16:creationId xmlns:a16="http://schemas.microsoft.com/office/drawing/2014/main" id="{5ED82440-F3A2-7D62-E7FA-C370FAC803F2}"/>
              </a:ext>
            </a:extLst>
          </p:cNvPr>
          <p:cNvPicPr>
            <a:picLocks noChangeAspect="1"/>
          </p:cNvPicPr>
          <p:nvPr/>
        </p:nvPicPr>
        <p:blipFill rotWithShape="1">
          <a:blip r:embed="rId3"/>
          <a:srcRect b="9941"/>
          <a:stretch/>
        </p:blipFill>
        <p:spPr>
          <a:xfrm>
            <a:off x="7119567" y="648493"/>
            <a:ext cx="5072433" cy="3178175"/>
          </a:xfrm>
          <a:prstGeom prst="rect">
            <a:avLst/>
          </a:prstGeom>
        </p:spPr>
      </p:pic>
      <p:pic>
        <p:nvPicPr>
          <p:cNvPr id="5" name="Picture 4">
            <a:hlinkClick r:id="rId4"/>
            <a:extLst>
              <a:ext uri="{FF2B5EF4-FFF2-40B4-BE49-F238E27FC236}">
                <a16:creationId xmlns:a16="http://schemas.microsoft.com/office/drawing/2014/main" id="{3D057975-5C8B-B37E-053B-FB74FD0B7EC6}"/>
              </a:ext>
            </a:extLst>
          </p:cNvPr>
          <p:cNvPicPr>
            <a:picLocks noChangeAspect="1"/>
          </p:cNvPicPr>
          <p:nvPr/>
        </p:nvPicPr>
        <p:blipFill>
          <a:blip r:embed="rId5"/>
          <a:stretch>
            <a:fillRect/>
          </a:stretch>
        </p:blipFill>
        <p:spPr>
          <a:xfrm>
            <a:off x="8243035" y="3894137"/>
            <a:ext cx="2857500" cy="2457450"/>
          </a:xfrm>
          <a:prstGeom prst="rect">
            <a:avLst/>
          </a:prstGeom>
        </p:spPr>
      </p:pic>
      <p:sp>
        <p:nvSpPr>
          <p:cNvPr id="7" name="Slide Number Placeholder 6">
            <a:extLst>
              <a:ext uri="{FF2B5EF4-FFF2-40B4-BE49-F238E27FC236}">
                <a16:creationId xmlns:a16="http://schemas.microsoft.com/office/drawing/2014/main" id="{9AE1C404-D01C-53E5-CBCD-8C77CE79C17C}"/>
              </a:ext>
            </a:extLst>
          </p:cNvPr>
          <p:cNvSpPr>
            <a:spLocks noGrp="1"/>
          </p:cNvSpPr>
          <p:nvPr>
            <p:ph type="sldNum" sz="quarter" idx="12"/>
          </p:nvPr>
        </p:nvSpPr>
        <p:spPr/>
        <p:txBody>
          <a:bodyPr/>
          <a:lstStyle/>
          <a:p>
            <a:fld id="{C1934BC5-F4F7-4358-8C2B-8BFE237F92F9}" type="slidenum">
              <a:rPr lang="en-US" smtClean="0"/>
              <a:t>194</a:t>
            </a:fld>
            <a:endParaRPr lang="en-US"/>
          </a:p>
        </p:txBody>
      </p:sp>
    </p:spTree>
    <p:extLst>
      <p:ext uri="{BB962C8B-B14F-4D97-AF65-F5344CB8AC3E}">
        <p14:creationId xmlns:p14="http://schemas.microsoft.com/office/powerpoint/2010/main" val="33927450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DB5A2-1D2B-C5AC-1C2D-CDAE38417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0CE6D-AC9A-60B7-01E6-F083AEA1771D}"/>
              </a:ext>
            </a:extLst>
          </p:cNvPr>
          <p:cNvSpPr>
            <a:spLocks noGrp="1"/>
          </p:cNvSpPr>
          <p:nvPr>
            <p:ph type="title"/>
          </p:nvPr>
        </p:nvSpPr>
        <p:spPr/>
        <p:txBody>
          <a:bodyPr/>
          <a:lstStyle/>
          <a:p>
            <a:r>
              <a:rPr lang="en-US" dirty="0"/>
              <a:t>Stylus Profilometry</a:t>
            </a:r>
          </a:p>
        </p:txBody>
      </p:sp>
      <p:sp>
        <p:nvSpPr>
          <p:cNvPr id="3" name="Content Placeholder 2">
            <a:extLst>
              <a:ext uri="{FF2B5EF4-FFF2-40B4-BE49-F238E27FC236}">
                <a16:creationId xmlns:a16="http://schemas.microsoft.com/office/drawing/2014/main" id="{C0022425-C038-5CB3-F53C-B58A4CC01E9F}"/>
              </a:ext>
            </a:extLst>
          </p:cNvPr>
          <p:cNvSpPr>
            <a:spLocks noGrp="1"/>
          </p:cNvSpPr>
          <p:nvPr>
            <p:ph idx="1"/>
          </p:nvPr>
        </p:nvSpPr>
        <p:spPr>
          <a:xfrm>
            <a:off x="838200" y="1825625"/>
            <a:ext cx="6582878"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Contact Mode</a:t>
            </a:r>
            <a:endParaRPr lang="en-US" b="1" dirty="0">
              <a:solidFill>
                <a:srgbClr val="0D0D0D"/>
              </a:solidFill>
              <a:latin typeface="Söhne"/>
            </a:endParaRPr>
          </a:p>
          <a:p>
            <a:pPr marL="1200150" lvl="2" indent="-285750"/>
            <a:r>
              <a:rPr lang="en-US" b="0" i="0" dirty="0">
                <a:solidFill>
                  <a:srgbClr val="0D0D0D"/>
                </a:solidFill>
                <a:effectLst/>
                <a:latin typeface="Söhne"/>
              </a:rPr>
              <a:t>The stylus probe maintains constant contact with the sample surface during scanning, providing high-resolution measurements of surface features</a:t>
            </a:r>
          </a:p>
          <a:p>
            <a:pPr marL="742950" lvl="1" indent="-285750" algn="l">
              <a:buFont typeface="Arial" panose="020B0604020202020204" pitchFamily="34" charset="0"/>
              <a:buChar char="•"/>
            </a:pPr>
            <a:r>
              <a:rPr lang="en-US" b="1" dirty="0">
                <a:solidFill>
                  <a:srgbClr val="0D0D0D"/>
                </a:solidFill>
                <a:effectLst/>
                <a:latin typeface="Söhne"/>
              </a:rPr>
              <a:t>Non-contact Mode</a:t>
            </a:r>
          </a:p>
          <a:p>
            <a:pPr marL="1200150" lvl="2" indent="-285750"/>
            <a:r>
              <a:rPr lang="en-US" b="0" i="0" dirty="0">
                <a:solidFill>
                  <a:srgbClr val="0D0D0D"/>
                </a:solidFill>
                <a:effectLst/>
                <a:latin typeface="Söhne"/>
              </a:rPr>
              <a:t>The stylus probe approaches the surface without physical contact, allowing for gentle surface profiling without risk of damaging delicate samples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Surface roughness measurement and characterization in materials science, engineering, and manufacturing processes</a:t>
            </a:r>
          </a:p>
          <a:p>
            <a:pPr marL="742950" lvl="1" indent="-285750" algn="l">
              <a:buFont typeface="Arial" panose="020B0604020202020204" pitchFamily="34" charset="0"/>
              <a:buChar char="•"/>
            </a:pPr>
            <a:r>
              <a:rPr lang="en-US" b="0" i="0" dirty="0">
                <a:solidFill>
                  <a:srgbClr val="0D0D0D"/>
                </a:solidFill>
                <a:effectLst/>
                <a:latin typeface="Söhne"/>
              </a:rPr>
              <a:t>Quality control and inspection of machined components, precision optics, semiconductor wafers, and thin films</a:t>
            </a:r>
          </a:p>
          <a:p>
            <a:pPr marL="742950" lvl="1" indent="-285750" algn="l">
              <a:buFont typeface="Arial" panose="020B0604020202020204" pitchFamily="34" charset="0"/>
              <a:buChar char="•"/>
            </a:pPr>
            <a:r>
              <a:rPr lang="en-US" b="0" i="0" dirty="0">
                <a:solidFill>
                  <a:srgbClr val="0D0D0D"/>
                </a:solidFill>
                <a:effectLst/>
                <a:latin typeface="Söhne"/>
              </a:rPr>
              <a:t>Analysis of surface wear, corrosion, and degradation in tribology, coatings, and surface treatments</a:t>
            </a:r>
          </a:p>
        </p:txBody>
      </p:sp>
      <p:pic>
        <p:nvPicPr>
          <p:cNvPr id="4" name="Picture 3">
            <a:hlinkClick r:id="rId2"/>
            <a:extLst>
              <a:ext uri="{FF2B5EF4-FFF2-40B4-BE49-F238E27FC236}">
                <a16:creationId xmlns:a16="http://schemas.microsoft.com/office/drawing/2014/main" id="{E15B4C5C-AD10-5C11-D710-7AB14E434164}"/>
              </a:ext>
            </a:extLst>
          </p:cNvPr>
          <p:cNvPicPr>
            <a:picLocks noChangeAspect="1"/>
          </p:cNvPicPr>
          <p:nvPr/>
        </p:nvPicPr>
        <p:blipFill>
          <a:blip r:embed="rId3"/>
          <a:stretch>
            <a:fillRect/>
          </a:stretch>
        </p:blipFill>
        <p:spPr>
          <a:xfrm>
            <a:off x="7409497" y="1609724"/>
            <a:ext cx="4620578" cy="4200525"/>
          </a:xfrm>
          <a:prstGeom prst="rect">
            <a:avLst/>
          </a:prstGeom>
        </p:spPr>
      </p:pic>
      <p:sp>
        <p:nvSpPr>
          <p:cNvPr id="6" name="Slide Number Placeholder 5">
            <a:extLst>
              <a:ext uri="{FF2B5EF4-FFF2-40B4-BE49-F238E27FC236}">
                <a16:creationId xmlns:a16="http://schemas.microsoft.com/office/drawing/2014/main" id="{E9D822DB-142A-13BF-FCAF-A7F82E3A7C31}"/>
              </a:ext>
            </a:extLst>
          </p:cNvPr>
          <p:cNvSpPr>
            <a:spLocks noGrp="1"/>
          </p:cNvSpPr>
          <p:nvPr>
            <p:ph type="sldNum" sz="quarter" idx="12"/>
          </p:nvPr>
        </p:nvSpPr>
        <p:spPr/>
        <p:txBody>
          <a:bodyPr/>
          <a:lstStyle/>
          <a:p>
            <a:fld id="{C1934BC5-F4F7-4358-8C2B-8BFE237F92F9}" type="slidenum">
              <a:rPr lang="en-US" smtClean="0"/>
              <a:t>195</a:t>
            </a:fld>
            <a:endParaRPr lang="en-US"/>
          </a:p>
        </p:txBody>
      </p:sp>
    </p:spTree>
    <p:extLst>
      <p:ext uri="{BB962C8B-B14F-4D97-AF65-F5344CB8AC3E}">
        <p14:creationId xmlns:p14="http://schemas.microsoft.com/office/powerpoint/2010/main" val="4757893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B8581-2F03-6056-85E5-ADA9CDF94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61B7-AA5A-4A5D-AF7F-E8EBD7071860}"/>
              </a:ext>
            </a:extLst>
          </p:cNvPr>
          <p:cNvSpPr>
            <a:spLocks noGrp="1"/>
          </p:cNvSpPr>
          <p:nvPr>
            <p:ph type="title"/>
          </p:nvPr>
        </p:nvSpPr>
        <p:spPr/>
        <p:txBody>
          <a:bodyPr/>
          <a:lstStyle/>
          <a:p>
            <a:r>
              <a:rPr lang="en-US" dirty="0"/>
              <a:t>Stylus Profilometry</a:t>
            </a:r>
          </a:p>
        </p:txBody>
      </p:sp>
      <p:sp>
        <p:nvSpPr>
          <p:cNvPr id="3" name="Content Placeholder 2">
            <a:extLst>
              <a:ext uri="{FF2B5EF4-FFF2-40B4-BE49-F238E27FC236}">
                <a16:creationId xmlns:a16="http://schemas.microsoft.com/office/drawing/2014/main" id="{9676FA8D-0C19-DF72-B159-A77E846B7FDE}"/>
              </a:ext>
            </a:extLst>
          </p:cNvPr>
          <p:cNvSpPr>
            <a:spLocks noGrp="1"/>
          </p:cNvSpPr>
          <p:nvPr>
            <p:ph idx="1"/>
          </p:nvPr>
        </p:nvSpPr>
        <p:spPr>
          <a:xfrm>
            <a:off x="838200" y="1825625"/>
            <a:ext cx="6919762" cy="4667250"/>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accurate and repeatable measurements of surface topography with sub-nanometer vertical resolution and sub-micrometer lateral resolution</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and surface geometries, including flat, curved, and rough surfaces</a:t>
            </a:r>
          </a:p>
          <a:p>
            <a:pPr marL="742950" lvl="1" indent="-285750" algn="l">
              <a:buFont typeface="Arial" panose="020B0604020202020204" pitchFamily="34" charset="0"/>
              <a:buChar char="•"/>
            </a:pPr>
            <a:r>
              <a:rPr lang="en-US" b="0" i="0" dirty="0">
                <a:solidFill>
                  <a:srgbClr val="0D0D0D"/>
                </a:solidFill>
                <a:effectLst/>
                <a:latin typeface="Söhne"/>
              </a:rPr>
              <a:t>Compatible with various sample sizes and shapes, from microscale features to macroscopic components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to measuring surface features within the reach of the stylus probe, typically up to a few millimeters in depth</a:t>
            </a:r>
          </a:p>
          <a:p>
            <a:pPr marL="742950" lvl="1" indent="-285750" algn="l">
              <a:buFont typeface="Arial" panose="020B0604020202020204" pitchFamily="34" charset="0"/>
              <a:buChar char="•"/>
            </a:pPr>
            <a:r>
              <a:rPr lang="en-US" b="0" i="0" dirty="0">
                <a:solidFill>
                  <a:srgbClr val="0D0D0D"/>
                </a:solidFill>
                <a:effectLst/>
                <a:latin typeface="Söhne"/>
              </a:rPr>
              <a:t>Susceptible to tip wear and contamination, which may affect measurement accuracy and introduce artifacts</a:t>
            </a:r>
          </a:p>
          <a:p>
            <a:pPr marL="742950" lvl="1" indent="-285750" algn="l">
              <a:buFont typeface="Arial" panose="020B0604020202020204" pitchFamily="34" charset="0"/>
              <a:buChar char="•"/>
            </a:pPr>
            <a:r>
              <a:rPr lang="en-US" b="0" i="0" dirty="0">
                <a:solidFill>
                  <a:srgbClr val="0D0D0D"/>
                </a:solidFill>
                <a:effectLst/>
                <a:latin typeface="Söhne"/>
              </a:rPr>
              <a:t>Relatively slow scanning speed compared to some other surface metrology techniques, making it less suitable for large-area mapping or high-throughput applications</a:t>
            </a:r>
          </a:p>
        </p:txBody>
      </p:sp>
      <p:pic>
        <p:nvPicPr>
          <p:cNvPr id="4" name="Picture 3">
            <a:hlinkClick r:id="rId2"/>
            <a:extLst>
              <a:ext uri="{FF2B5EF4-FFF2-40B4-BE49-F238E27FC236}">
                <a16:creationId xmlns:a16="http://schemas.microsoft.com/office/drawing/2014/main" id="{416C3C5C-F37A-A0E8-BCA9-9959CDA4FBB3}"/>
              </a:ext>
            </a:extLst>
          </p:cNvPr>
          <p:cNvPicPr>
            <a:picLocks noChangeAspect="1"/>
          </p:cNvPicPr>
          <p:nvPr/>
        </p:nvPicPr>
        <p:blipFill>
          <a:blip r:embed="rId3"/>
          <a:stretch>
            <a:fillRect/>
          </a:stretch>
        </p:blipFill>
        <p:spPr>
          <a:xfrm>
            <a:off x="7843675" y="1690688"/>
            <a:ext cx="4335228" cy="4576762"/>
          </a:xfrm>
          <a:prstGeom prst="rect">
            <a:avLst/>
          </a:prstGeom>
        </p:spPr>
      </p:pic>
      <p:sp>
        <p:nvSpPr>
          <p:cNvPr id="6" name="Slide Number Placeholder 5">
            <a:extLst>
              <a:ext uri="{FF2B5EF4-FFF2-40B4-BE49-F238E27FC236}">
                <a16:creationId xmlns:a16="http://schemas.microsoft.com/office/drawing/2014/main" id="{37F98284-193F-CEF8-EA04-881210C97ACE}"/>
              </a:ext>
            </a:extLst>
          </p:cNvPr>
          <p:cNvSpPr>
            <a:spLocks noGrp="1"/>
          </p:cNvSpPr>
          <p:nvPr>
            <p:ph type="sldNum" sz="quarter" idx="12"/>
          </p:nvPr>
        </p:nvSpPr>
        <p:spPr/>
        <p:txBody>
          <a:bodyPr/>
          <a:lstStyle/>
          <a:p>
            <a:fld id="{C1934BC5-F4F7-4358-8C2B-8BFE237F92F9}" type="slidenum">
              <a:rPr lang="en-US" smtClean="0"/>
              <a:t>196</a:t>
            </a:fld>
            <a:endParaRPr lang="en-US"/>
          </a:p>
        </p:txBody>
      </p:sp>
    </p:spTree>
    <p:extLst>
      <p:ext uri="{BB962C8B-B14F-4D97-AF65-F5344CB8AC3E}">
        <p14:creationId xmlns:p14="http://schemas.microsoft.com/office/powerpoint/2010/main" val="29175655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83189-5F4E-7179-EF22-79D293BC2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18B23-A9DB-9BF0-8B83-937BF9264537}"/>
              </a:ext>
            </a:extLst>
          </p:cNvPr>
          <p:cNvSpPr>
            <a:spLocks noGrp="1"/>
          </p:cNvSpPr>
          <p:nvPr>
            <p:ph type="title"/>
          </p:nvPr>
        </p:nvSpPr>
        <p:spPr/>
        <p:txBody>
          <a:bodyPr/>
          <a:lstStyle/>
          <a:p>
            <a:r>
              <a:rPr lang="en-US" dirty="0"/>
              <a:t>Stylus Profilometry</a:t>
            </a:r>
          </a:p>
        </p:txBody>
      </p:sp>
      <p:sp>
        <p:nvSpPr>
          <p:cNvPr id="3" name="Content Placeholder 2">
            <a:extLst>
              <a:ext uri="{FF2B5EF4-FFF2-40B4-BE49-F238E27FC236}">
                <a16:creationId xmlns:a16="http://schemas.microsoft.com/office/drawing/2014/main" id="{29AED2B3-C509-6B64-A05E-A0DB2FB945EE}"/>
              </a:ext>
            </a:extLst>
          </p:cNvPr>
          <p:cNvSpPr>
            <a:spLocks noGrp="1"/>
          </p:cNvSpPr>
          <p:nvPr>
            <p:ph idx="1"/>
          </p:nvPr>
        </p:nvSpPr>
        <p:spPr/>
        <p:txBody>
          <a:bodyPr>
            <a:normAutofit fontScale="85000" lnSpcReduction="20000"/>
          </a:bodyPr>
          <a:lstStyle/>
          <a:p>
            <a:r>
              <a:rPr lang="en-US" dirty="0"/>
              <a:t>Further Reading:</a:t>
            </a:r>
            <a:endParaRPr lang="lv-LV" dirty="0"/>
          </a:p>
          <a:p>
            <a:pPr lvl="1"/>
            <a:r>
              <a:rPr lang="en-US" dirty="0"/>
              <a:t>Keyence. (n.d.). </a:t>
            </a:r>
            <a:r>
              <a:rPr lang="en-US" b="1" dirty="0"/>
              <a:t>Contact-type surface roughness/profile measuring instruments. </a:t>
            </a:r>
            <a:r>
              <a:rPr lang="en-US" dirty="0">
                <a:hlinkClick r:id="rId2"/>
              </a:rPr>
              <a:t>https://www.keyence.eu/ss/products/microscope/roughness/equipment/line_01.jsp</a:t>
            </a:r>
            <a:endParaRPr lang="lv-LV" dirty="0"/>
          </a:p>
          <a:p>
            <a:pPr lvl="1"/>
            <a:r>
              <a:rPr lang="en-US" dirty="0" err="1">
                <a:effectLst/>
              </a:rPr>
              <a:t>Mahadeshwara</a:t>
            </a:r>
            <a:r>
              <a:rPr lang="en-US" dirty="0">
                <a:effectLst/>
              </a:rPr>
              <a:t>, M. R. (2018, May 21). </a:t>
            </a:r>
            <a:r>
              <a:rPr lang="en-US" b="1" dirty="0">
                <a:effectLst/>
              </a:rPr>
              <a:t>Stylus profilometer.</a:t>
            </a:r>
            <a:r>
              <a:rPr lang="en-US" dirty="0">
                <a:effectLst/>
              </a:rPr>
              <a:t> </a:t>
            </a:r>
            <a:r>
              <a:rPr lang="en-US" dirty="0" err="1">
                <a:effectLst/>
              </a:rPr>
              <a:t>TriboNet</a:t>
            </a:r>
            <a:r>
              <a:rPr lang="en-US" dirty="0">
                <a:effectLst/>
              </a:rPr>
              <a:t>. </a:t>
            </a:r>
            <a:r>
              <a:rPr lang="en-US" dirty="0">
                <a:effectLst/>
                <a:hlinkClick r:id="rId3"/>
              </a:rPr>
              <a:t>https://www.tribonet.org/wiki/stylus-profilometera-stylus-profilometer-is-a-contact-based-profilometer-that-brings-its-stylus-tip-into-direct-contact-with-the-measuring-surface-and-traces-the-desired-path-to-determine-the-topograp/</a:t>
            </a:r>
            <a:endParaRPr lang="lv-LV" dirty="0">
              <a:effectLst/>
            </a:endParaRPr>
          </a:p>
          <a:p>
            <a:pPr lvl="1"/>
            <a:r>
              <a:rPr lang="en-US" dirty="0" err="1">
                <a:effectLst/>
              </a:rPr>
              <a:t>Adamczak</a:t>
            </a:r>
            <a:r>
              <a:rPr lang="en-US" dirty="0">
                <a:effectLst/>
              </a:rPr>
              <a:t>, S., </a:t>
            </a:r>
            <a:r>
              <a:rPr lang="en-US" dirty="0" err="1">
                <a:effectLst/>
              </a:rPr>
              <a:t>Świdersk</a:t>
            </a:r>
            <a:r>
              <a:rPr lang="en-US" dirty="0">
                <a:effectLst/>
              </a:rPr>
              <a:t>, J., Krzysztof, S., Dobrowolski, T., &amp; </a:t>
            </a:r>
            <a:r>
              <a:rPr lang="en-US" dirty="0" err="1">
                <a:effectLst/>
              </a:rPr>
              <a:t>Chmielik</a:t>
            </a:r>
            <a:r>
              <a:rPr lang="en-US" dirty="0">
                <a:effectLst/>
              </a:rPr>
              <a:t>, I. P. (2015, September). </a:t>
            </a:r>
            <a:r>
              <a:rPr lang="en-US" b="1" i="1" dirty="0">
                <a:effectLst/>
              </a:rPr>
              <a:t>COMPARATIVE ANALYSIS OF SURFACE ROUGHNESS MEASUREMENTS OBTAINED WITH THE USE OF CONTACT STYLUS PROFILOMETRY AND COHERENCE SCANNING INTERFEROMETRY</a:t>
            </a:r>
            <a:r>
              <a:rPr lang="en-US" dirty="0">
                <a:effectLst/>
              </a:rPr>
              <a:t>. XXI IMEKO World Congress. </a:t>
            </a:r>
            <a:r>
              <a:rPr lang="en-US" dirty="0">
                <a:effectLst/>
                <a:hlinkClick r:id="rId4"/>
              </a:rPr>
              <a:t>https://www.imeko.org/publications/wc-2015/IMEKO-WC-2015-TC14-316.pdf</a:t>
            </a:r>
            <a:endParaRPr lang="lv-LV" dirty="0">
              <a:effectLst/>
            </a:endParaRPr>
          </a:p>
          <a:p>
            <a:pPr lvl="1"/>
            <a:r>
              <a:rPr lang="en-US" dirty="0">
                <a:effectLst/>
              </a:rPr>
              <a:t>Conroy, M., &amp; Armstrong, J. (2005). </a:t>
            </a:r>
            <a:r>
              <a:rPr lang="en-US" b="1" dirty="0">
                <a:effectLst/>
              </a:rPr>
              <a:t>A comparison of surface metrology techniques.</a:t>
            </a:r>
            <a:r>
              <a:rPr lang="en-US" dirty="0">
                <a:effectLst/>
              </a:rPr>
              <a:t> </a:t>
            </a:r>
            <a:r>
              <a:rPr lang="en-US" i="1" dirty="0">
                <a:effectLst/>
              </a:rPr>
              <a:t>Journal of Physics: Conference Series</a:t>
            </a:r>
            <a:r>
              <a:rPr lang="en-US" dirty="0">
                <a:effectLst/>
              </a:rPr>
              <a:t>, </a:t>
            </a:r>
            <a:r>
              <a:rPr lang="en-US" i="1" dirty="0">
                <a:effectLst/>
              </a:rPr>
              <a:t>13</a:t>
            </a:r>
            <a:r>
              <a:rPr lang="en-US" dirty="0">
                <a:effectLst/>
              </a:rPr>
              <a:t>, 458–465. </a:t>
            </a:r>
            <a:r>
              <a:rPr lang="en-US" dirty="0">
                <a:effectLst/>
                <a:hlinkClick r:id="rId5"/>
              </a:rPr>
              <a:t>https://doi.org/10.1088/1742-6596/13/1/106</a:t>
            </a:r>
            <a:endParaRPr lang="lv-LV" dirty="0">
              <a:effectLst/>
            </a:endParaRPr>
          </a:p>
          <a:p>
            <a:pPr lvl="1"/>
            <a:r>
              <a:rPr lang="en-US" dirty="0">
                <a:effectLst/>
              </a:rPr>
              <a:t>Leach, R., &amp; Hart, A. (2002, March). </a:t>
            </a:r>
            <a:r>
              <a:rPr lang="en-US" b="1" dirty="0">
                <a:effectLst/>
              </a:rPr>
              <a:t>A comparison of stylus and optical methods for measuring 2D surface texture. </a:t>
            </a:r>
            <a:r>
              <a:rPr lang="en-US" dirty="0">
                <a:effectLst/>
              </a:rPr>
              <a:t>UK National Physical Laboratory (NPL). </a:t>
            </a:r>
            <a:r>
              <a:rPr lang="en-US" dirty="0">
                <a:effectLst/>
                <a:hlinkClick r:id="rId6"/>
              </a:rPr>
              <a:t>https://eprintspublications.npl.co.uk/2209/1/CBTLM15.pdf</a:t>
            </a:r>
            <a:endParaRPr lang="lv-LV"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249866B2-7C64-4E9C-9568-C46A82B6781A}"/>
              </a:ext>
            </a:extLst>
          </p:cNvPr>
          <p:cNvSpPr>
            <a:spLocks noGrp="1"/>
          </p:cNvSpPr>
          <p:nvPr>
            <p:ph type="sldNum" sz="quarter" idx="12"/>
          </p:nvPr>
        </p:nvSpPr>
        <p:spPr/>
        <p:txBody>
          <a:bodyPr/>
          <a:lstStyle/>
          <a:p>
            <a:fld id="{C1934BC5-F4F7-4358-8C2B-8BFE237F92F9}" type="slidenum">
              <a:rPr lang="en-US" smtClean="0"/>
              <a:t>197</a:t>
            </a:fld>
            <a:endParaRPr lang="en-US"/>
          </a:p>
        </p:txBody>
      </p:sp>
    </p:spTree>
    <p:extLst>
      <p:ext uri="{BB962C8B-B14F-4D97-AF65-F5344CB8AC3E}">
        <p14:creationId xmlns:p14="http://schemas.microsoft.com/office/powerpoint/2010/main" val="159047956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AB82-C60E-F729-9F06-A5C7FFE34740}"/>
              </a:ext>
            </a:extLst>
          </p:cNvPr>
          <p:cNvSpPr>
            <a:spLocks noGrp="1"/>
          </p:cNvSpPr>
          <p:nvPr>
            <p:ph type="title"/>
          </p:nvPr>
        </p:nvSpPr>
        <p:spPr/>
        <p:txBody>
          <a:bodyPr/>
          <a:lstStyle/>
          <a:p>
            <a:r>
              <a:rPr lang="en-US" dirty="0"/>
              <a:t>Scratch Tests</a:t>
            </a:r>
          </a:p>
        </p:txBody>
      </p:sp>
      <p:sp>
        <p:nvSpPr>
          <p:cNvPr id="3" name="Content Placeholder 2">
            <a:extLst>
              <a:ext uri="{FF2B5EF4-FFF2-40B4-BE49-F238E27FC236}">
                <a16:creationId xmlns:a16="http://schemas.microsoft.com/office/drawing/2014/main" id="{AE7472F1-D3F5-D27B-75F4-64B98A46B9A5}"/>
              </a:ext>
            </a:extLst>
          </p:cNvPr>
          <p:cNvSpPr>
            <a:spLocks noGrp="1"/>
          </p:cNvSpPr>
          <p:nvPr>
            <p:ph idx="1"/>
          </p:nvPr>
        </p:nvSpPr>
        <p:spPr>
          <a:xfrm>
            <a:off x="838200" y="1825625"/>
            <a:ext cx="5419725" cy="4351338"/>
          </a:xfrm>
        </p:spPr>
        <p:txBody>
          <a:bodyPr>
            <a:normAutofit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Scratch tests are mechanical tests used to evaluate the adhesion, hardness, and durability of thin films and coatings by applying controlled scratches or abrasions to the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 sharp or pointed indenter is used to apply a controlled load or force to the surface, inducing plastic deformation, cracking, or delamination</a:t>
            </a:r>
          </a:p>
          <a:p>
            <a:endParaRPr lang="en-US" dirty="0"/>
          </a:p>
        </p:txBody>
      </p:sp>
      <p:pic>
        <p:nvPicPr>
          <p:cNvPr id="4" name="Picture 3">
            <a:hlinkClick r:id="rId2"/>
            <a:extLst>
              <a:ext uri="{FF2B5EF4-FFF2-40B4-BE49-F238E27FC236}">
                <a16:creationId xmlns:a16="http://schemas.microsoft.com/office/drawing/2014/main" id="{5AA6DB0F-FD45-F924-18D5-5A5CC6A82A15}"/>
              </a:ext>
            </a:extLst>
          </p:cNvPr>
          <p:cNvPicPr>
            <a:picLocks noChangeAspect="1"/>
          </p:cNvPicPr>
          <p:nvPr/>
        </p:nvPicPr>
        <p:blipFill>
          <a:blip r:embed="rId3"/>
          <a:stretch>
            <a:fillRect/>
          </a:stretch>
        </p:blipFill>
        <p:spPr>
          <a:xfrm>
            <a:off x="6528577" y="1690688"/>
            <a:ext cx="5310998" cy="4328464"/>
          </a:xfrm>
          <a:prstGeom prst="rect">
            <a:avLst/>
          </a:prstGeom>
        </p:spPr>
      </p:pic>
      <p:sp>
        <p:nvSpPr>
          <p:cNvPr id="6" name="Slide Number Placeholder 5">
            <a:extLst>
              <a:ext uri="{FF2B5EF4-FFF2-40B4-BE49-F238E27FC236}">
                <a16:creationId xmlns:a16="http://schemas.microsoft.com/office/drawing/2014/main" id="{A37ACF3E-CADE-5D74-73D1-63E426ED5C5E}"/>
              </a:ext>
            </a:extLst>
          </p:cNvPr>
          <p:cNvSpPr>
            <a:spLocks noGrp="1"/>
          </p:cNvSpPr>
          <p:nvPr>
            <p:ph type="sldNum" sz="quarter" idx="12"/>
          </p:nvPr>
        </p:nvSpPr>
        <p:spPr/>
        <p:txBody>
          <a:bodyPr/>
          <a:lstStyle/>
          <a:p>
            <a:fld id="{C1934BC5-F4F7-4358-8C2B-8BFE237F92F9}" type="slidenum">
              <a:rPr lang="en-US" smtClean="0"/>
              <a:t>198</a:t>
            </a:fld>
            <a:endParaRPr lang="en-US"/>
          </a:p>
        </p:txBody>
      </p:sp>
    </p:spTree>
    <p:extLst>
      <p:ext uri="{BB962C8B-B14F-4D97-AF65-F5344CB8AC3E}">
        <p14:creationId xmlns:p14="http://schemas.microsoft.com/office/powerpoint/2010/main" val="30449091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7777-9C62-E098-BF75-70B31BCBC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C0345-EE59-EDF7-C3C5-AD67FF4AAB73}"/>
              </a:ext>
            </a:extLst>
          </p:cNvPr>
          <p:cNvSpPr>
            <a:spLocks noGrp="1"/>
          </p:cNvSpPr>
          <p:nvPr>
            <p:ph type="title"/>
          </p:nvPr>
        </p:nvSpPr>
        <p:spPr/>
        <p:txBody>
          <a:bodyPr/>
          <a:lstStyle/>
          <a:p>
            <a:r>
              <a:rPr lang="en-US" dirty="0"/>
              <a:t>Scratch Tests</a:t>
            </a:r>
          </a:p>
        </p:txBody>
      </p:sp>
      <p:sp>
        <p:nvSpPr>
          <p:cNvPr id="3" name="Content Placeholder 2">
            <a:extLst>
              <a:ext uri="{FF2B5EF4-FFF2-40B4-BE49-F238E27FC236}">
                <a16:creationId xmlns:a16="http://schemas.microsoft.com/office/drawing/2014/main" id="{FDED93B6-E4B9-D509-5304-AB900DAB3441}"/>
              </a:ext>
            </a:extLst>
          </p:cNvPr>
          <p:cNvSpPr>
            <a:spLocks noGrp="1"/>
          </p:cNvSpPr>
          <p:nvPr>
            <p:ph idx="1"/>
          </p:nvPr>
        </p:nvSpPr>
        <p:spPr>
          <a:xfrm>
            <a:off x="838200" y="1825625"/>
            <a:ext cx="6592503" cy="4667250"/>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Constant Load Scratch Test</a:t>
            </a:r>
            <a:endParaRPr lang="en-US" b="1" dirty="0">
              <a:solidFill>
                <a:srgbClr val="0D0D0D"/>
              </a:solidFill>
              <a:latin typeface="Söhne"/>
            </a:endParaRPr>
          </a:p>
          <a:p>
            <a:pPr marL="1200150" lvl="2" indent="-285750"/>
            <a:r>
              <a:rPr lang="en-US" b="0" i="0" dirty="0">
                <a:solidFill>
                  <a:srgbClr val="0D0D0D"/>
                </a:solidFill>
                <a:effectLst/>
                <a:latin typeface="Söhne"/>
              </a:rPr>
              <a:t>Applies a constant load as the indenter is drawn across the surface, measuring critical loads for different failure modes</a:t>
            </a:r>
          </a:p>
          <a:p>
            <a:pPr marL="742950" lvl="1" indent="-285750" algn="l">
              <a:buFont typeface="Arial" panose="020B0604020202020204" pitchFamily="34" charset="0"/>
              <a:buChar char="•"/>
            </a:pPr>
            <a:r>
              <a:rPr lang="en-US" b="1" dirty="0">
                <a:solidFill>
                  <a:srgbClr val="0D0D0D"/>
                </a:solidFill>
                <a:effectLst/>
                <a:latin typeface="Söhne"/>
              </a:rPr>
              <a:t>Progressive Load Scratch Test</a:t>
            </a:r>
            <a:endParaRPr lang="en-US" b="1" dirty="0">
              <a:solidFill>
                <a:srgbClr val="0D0D0D"/>
              </a:solidFill>
              <a:latin typeface="Söhne"/>
            </a:endParaRPr>
          </a:p>
          <a:p>
            <a:pPr marL="1200150" lvl="2" indent="-285750"/>
            <a:r>
              <a:rPr lang="en-US" b="0" i="0" dirty="0">
                <a:solidFill>
                  <a:srgbClr val="0D0D0D"/>
                </a:solidFill>
                <a:effectLst/>
                <a:latin typeface="Söhne"/>
              </a:rPr>
              <a:t>Applies increasing loads to the indenter, assessing the coating's resistance to deformation and failure at higher loads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Assessment of coating adhesion and cohesion in industries such as automotive, aerospace, and electronics</a:t>
            </a:r>
          </a:p>
          <a:p>
            <a:pPr marL="742950" lvl="1" indent="-285750" algn="l">
              <a:buFont typeface="Arial" panose="020B0604020202020204" pitchFamily="34" charset="0"/>
              <a:buChar char="•"/>
            </a:pPr>
            <a:r>
              <a:rPr lang="en-US" b="0" i="0" dirty="0">
                <a:solidFill>
                  <a:srgbClr val="0D0D0D"/>
                </a:solidFill>
                <a:effectLst/>
                <a:latin typeface="Söhne"/>
              </a:rPr>
              <a:t>Evaluation of surface treatments, protective coatings, and wear-resistant materials</a:t>
            </a:r>
          </a:p>
          <a:p>
            <a:pPr marL="742950" lvl="1" indent="-285750" algn="l">
              <a:buFont typeface="Arial" panose="020B0604020202020204" pitchFamily="34" charset="0"/>
              <a:buChar char="•"/>
            </a:pPr>
            <a:r>
              <a:rPr lang="en-US" b="0" i="0" dirty="0">
                <a:solidFill>
                  <a:srgbClr val="0D0D0D"/>
                </a:solidFill>
                <a:effectLst/>
                <a:latin typeface="Söhne"/>
              </a:rPr>
              <a:t>Research and development of new materials and coatings for improved performance and durability</a:t>
            </a:r>
          </a:p>
          <a:p>
            <a:endParaRPr lang="en-US" dirty="0"/>
          </a:p>
        </p:txBody>
      </p:sp>
      <p:pic>
        <p:nvPicPr>
          <p:cNvPr id="4" name="Picture 3">
            <a:hlinkClick r:id="rId2"/>
            <a:extLst>
              <a:ext uri="{FF2B5EF4-FFF2-40B4-BE49-F238E27FC236}">
                <a16:creationId xmlns:a16="http://schemas.microsoft.com/office/drawing/2014/main" id="{EE836536-0B41-913A-8958-0DD4BFA3D597}"/>
              </a:ext>
            </a:extLst>
          </p:cNvPr>
          <p:cNvPicPr>
            <a:picLocks noChangeAspect="1"/>
          </p:cNvPicPr>
          <p:nvPr/>
        </p:nvPicPr>
        <p:blipFill>
          <a:blip r:embed="rId3"/>
          <a:stretch>
            <a:fillRect/>
          </a:stretch>
        </p:blipFill>
        <p:spPr>
          <a:xfrm>
            <a:off x="7534275" y="867951"/>
            <a:ext cx="4433887" cy="5122098"/>
          </a:xfrm>
          <a:prstGeom prst="rect">
            <a:avLst/>
          </a:prstGeom>
        </p:spPr>
      </p:pic>
      <p:sp>
        <p:nvSpPr>
          <p:cNvPr id="6" name="Slide Number Placeholder 5">
            <a:extLst>
              <a:ext uri="{FF2B5EF4-FFF2-40B4-BE49-F238E27FC236}">
                <a16:creationId xmlns:a16="http://schemas.microsoft.com/office/drawing/2014/main" id="{A061C980-170F-1535-C555-6F36EA9EAE9A}"/>
              </a:ext>
            </a:extLst>
          </p:cNvPr>
          <p:cNvSpPr>
            <a:spLocks noGrp="1"/>
          </p:cNvSpPr>
          <p:nvPr>
            <p:ph type="sldNum" sz="quarter" idx="12"/>
          </p:nvPr>
        </p:nvSpPr>
        <p:spPr/>
        <p:txBody>
          <a:bodyPr/>
          <a:lstStyle/>
          <a:p>
            <a:fld id="{C1934BC5-F4F7-4358-8C2B-8BFE237F92F9}" type="slidenum">
              <a:rPr lang="en-US" smtClean="0"/>
              <a:t>199</a:t>
            </a:fld>
            <a:endParaRPr lang="en-US"/>
          </a:p>
        </p:txBody>
      </p:sp>
    </p:spTree>
    <p:extLst>
      <p:ext uri="{BB962C8B-B14F-4D97-AF65-F5344CB8AC3E}">
        <p14:creationId xmlns:p14="http://schemas.microsoft.com/office/powerpoint/2010/main" val="427193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4539-4171-3522-BC6E-8CFAE78BF794}"/>
              </a:ext>
            </a:extLst>
          </p:cNvPr>
          <p:cNvSpPr>
            <a:spLocks noGrp="1"/>
          </p:cNvSpPr>
          <p:nvPr>
            <p:ph type="title"/>
          </p:nvPr>
        </p:nvSpPr>
        <p:spPr/>
        <p:txBody>
          <a:bodyPr/>
          <a:lstStyle/>
          <a:p>
            <a:r>
              <a:rPr lang="en-US" dirty="0"/>
              <a:t>Prologue</a:t>
            </a:r>
          </a:p>
        </p:txBody>
      </p:sp>
      <p:sp>
        <p:nvSpPr>
          <p:cNvPr id="5" name="Content Placeholder 4">
            <a:extLst>
              <a:ext uri="{FF2B5EF4-FFF2-40B4-BE49-F238E27FC236}">
                <a16:creationId xmlns:a16="http://schemas.microsoft.com/office/drawing/2014/main" id="{4B970C09-7B51-62A8-9E64-CDC1DFF68248}"/>
              </a:ext>
            </a:extLst>
          </p:cNvPr>
          <p:cNvSpPr>
            <a:spLocks noGrp="1"/>
          </p:cNvSpPr>
          <p:nvPr>
            <p:ph idx="1"/>
          </p:nvPr>
        </p:nvSpPr>
        <p:spPr/>
        <p:txBody>
          <a:bodyPr/>
          <a:lstStyle/>
          <a:p>
            <a:r>
              <a:rPr lang="en-US" dirty="0"/>
              <a:t>Main goals of this presentation:</a:t>
            </a:r>
          </a:p>
          <a:p>
            <a:pPr lvl="1"/>
            <a:r>
              <a:rPr lang="en-US" dirty="0"/>
              <a:t>Provide a summary about the role of the surface of solid biomaterials in their interactions with the environment and other materials</a:t>
            </a:r>
          </a:p>
          <a:p>
            <a:pPr lvl="1"/>
            <a:r>
              <a:rPr lang="en-US" dirty="0"/>
              <a:t>Provide a brief description of the main properties of the surfaces of solid biomaterials, as well as the parameters used for their evaluation</a:t>
            </a:r>
          </a:p>
          <a:p>
            <a:pPr lvl="1"/>
            <a:r>
              <a:rPr lang="en-US" dirty="0"/>
              <a:t>Provide an overview of the general techniques and equipment used to study the properties of solid material surfaces</a:t>
            </a:r>
          </a:p>
          <a:p>
            <a:r>
              <a:rPr lang="en-US" dirty="0"/>
              <a:t>Thus, the presentation is split into three parts:</a:t>
            </a:r>
          </a:p>
          <a:p>
            <a:pPr marL="457200" lvl="1" indent="0">
              <a:buNone/>
            </a:pPr>
            <a:r>
              <a:rPr lang="en-US" b="1" dirty="0"/>
              <a:t>Part 1. </a:t>
            </a:r>
            <a:r>
              <a:rPr lang="en-US" dirty="0"/>
              <a:t>Introduction</a:t>
            </a:r>
          </a:p>
          <a:p>
            <a:pPr marL="457200" lvl="1" indent="0">
              <a:buNone/>
            </a:pPr>
            <a:r>
              <a:rPr lang="en-US" b="1" dirty="0"/>
              <a:t>Part 2. </a:t>
            </a:r>
            <a:r>
              <a:rPr lang="en-US" dirty="0"/>
              <a:t>Surface properties</a:t>
            </a:r>
          </a:p>
          <a:p>
            <a:pPr marL="457200" lvl="1" indent="0">
              <a:buNone/>
            </a:pPr>
            <a:r>
              <a:rPr lang="en-US" b="1" dirty="0"/>
              <a:t>Part 3. </a:t>
            </a:r>
            <a:r>
              <a:rPr lang="en-US" dirty="0"/>
              <a:t>Techniques and equipment</a:t>
            </a:r>
          </a:p>
        </p:txBody>
      </p:sp>
      <p:sp>
        <p:nvSpPr>
          <p:cNvPr id="7" name="Slide Number Placeholder 6">
            <a:extLst>
              <a:ext uri="{FF2B5EF4-FFF2-40B4-BE49-F238E27FC236}">
                <a16:creationId xmlns:a16="http://schemas.microsoft.com/office/drawing/2014/main" id="{F76127C2-E260-0B2C-4FA0-13FD51D46EC3}"/>
              </a:ext>
            </a:extLst>
          </p:cNvPr>
          <p:cNvSpPr>
            <a:spLocks noGrp="1"/>
          </p:cNvSpPr>
          <p:nvPr>
            <p:ph type="sldNum" sz="quarter" idx="12"/>
          </p:nvPr>
        </p:nvSpPr>
        <p:spPr/>
        <p:txBody>
          <a:bodyPr/>
          <a:lstStyle/>
          <a:p>
            <a:fld id="{C1934BC5-F4F7-4358-8C2B-8BFE237F92F9}" type="slidenum">
              <a:rPr lang="en-US" smtClean="0"/>
              <a:t>2</a:t>
            </a:fld>
            <a:endParaRPr lang="en-US"/>
          </a:p>
        </p:txBody>
      </p:sp>
    </p:spTree>
    <p:extLst>
      <p:ext uri="{BB962C8B-B14F-4D97-AF65-F5344CB8AC3E}">
        <p14:creationId xmlns:p14="http://schemas.microsoft.com/office/powerpoint/2010/main" val="93312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7964-3238-4377-9CD1-03CC36FD77B9}"/>
              </a:ext>
            </a:extLst>
          </p:cNvPr>
          <p:cNvSpPr>
            <a:spLocks noGrp="1"/>
          </p:cNvSpPr>
          <p:nvPr>
            <p:ph type="title"/>
          </p:nvPr>
        </p:nvSpPr>
        <p:spPr/>
        <p:txBody>
          <a:bodyPr/>
          <a:lstStyle/>
          <a:p>
            <a:r>
              <a:rPr lang="en-US" dirty="0"/>
              <a:t>Surface property: surface topography</a:t>
            </a:r>
          </a:p>
        </p:txBody>
      </p:sp>
      <p:sp>
        <p:nvSpPr>
          <p:cNvPr id="3" name="Content Placeholder 2">
            <a:extLst>
              <a:ext uri="{FF2B5EF4-FFF2-40B4-BE49-F238E27FC236}">
                <a16:creationId xmlns:a16="http://schemas.microsoft.com/office/drawing/2014/main" id="{84288DDA-FC6B-88AF-AC6E-947B516A9368}"/>
              </a:ext>
            </a:extLst>
          </p:cNvPr>
          <p:cNvSpPr>
            <a:spLocks noGrp="1"/>
          </p:cNvSpPr>
          <p:nvPr>
            <p:ph idx="1"/>
          </p:nvPr>
        </p:nvSpPr>
        <p:spPr>
          <a:xfrm>
            <a:off x="838200" y="1825624"/>
            <a:ext cx="10515599" cy="4667251"/>
          </a:xfrm>
        </p:spPr>
        <p:txBody>
          <a:bodyPr>
            <a:normAutofit/>
          </a:bodyPr>
          <a:lstStyle/>
          <a:p>
            <a:r>
              <a:rPr lang="en-US" sz="2400" b="1" dirty="0"/>
              <a:t>Commonly applied measurement techniques.</a:t>
            </a:r>
          </a:p>
          <a:p>
            <a:pPr lvl="1"/>
            <a:r>
              <a:rPr lang="en-US" sz="2000" b="1" dirty="0"/>
              <a:t>Scanning electron microscopy (SEM)</a:t>
            </a:r>
          </a:p>
          <a:p>
            <a:pPr lvl="2"/>
            <a:r>
              <a:rPr lang="en-US" sz="1800" dirty="0"/>
              <a:t>Uses an electron beam to scan the surface of a sample, providing a three-dimensional view of the surface </a:t>
            </a:r>
          </a:p>
          <a:p>
            <a:pPr lvl="2"/>
            <a:r>
              <a:rPr lang="en-US" sz="1800" dirty="0"/>
              <a:t>Feature size measurement range – ~10</a:t>
            </a:r>
            <a:r>
              <a:rPr lang="en-US" sz="1800" baseline="30000" dirty="0"/>
              <a:t>-9</a:t>
            </a:r>
            <a:r>
              <a:rPr lang="en-US" sz="1800" dirty="0"/>
              <a:t> – 10</a:t>
            </a:r>
            <a:r>
              <a:rPr lang="en-US" sz="1800" baseline="30000" dirty="0"/>
              <a:t>-3</a:t>
            </a:r>
            <a:r>
              <a:rPr lang="en-US" sz="1800" dirty="0"/>
              <a:t> m</a:t>
            </a:r>
          </a:p>
          <a:p>
            <a:pPr lvl="1"/>
            <a:r>
              <a:rPr lang="en-US" sz="2000" b="1" dirty="0"/>
              <a:t>White light interferometry (WLI)</a:t>
            </a:r>
          </a:p>
          <a:p>
            <a:pPr lvl="2"/>
            <a:r>
              <a:rPr lang="lv-LV" sz="1800" dirty="0"/>
              <a:t>A </a:t>
            </a:r>
            <a:r>
              <a:rPr lang="en-US" sz="1800" dirty="0"/>
              <a:t>non-contact optical technique</a:t>
            </a:r>
            <a:r>
              <a:rPr lang="lv-LV" sz="1800" dirty="0"/>
              <a:t> </a:t>
            </a:r>
            <a:r>
              <a:rPr lang="en-US" sz="1800" dirty="0"/>
              <a:t>which measures surface height variations by analyzing interference patterns of white light reflected from the surface</a:t>
            </a:r>
            <a:endParaRPr lang="lv-LV" sz="1800" dirty="0"/>
          </a:p>
          <a:p>
            <a:pPr lvl="2"/>
            <a:r>
              <a:rPr lang="en-US" sz="1800" dirty="0"/>
              <a:t>Feature size measurement range – ~10</a:t>
            </a:r>
            <a:r>
              <a:rPr lang="en-US" sz="1800" baseline="30000" dirty="0"/>
              <a:t>-10</a:t>
            </a:r>
            <a:r>
              <a:rPr lang="en-US" sz="1800" dirty="0"/>
              <a:t> – 10</a:t>
            </a:r>
            <a:r>
              <a:rPr lang="en-US" sz="1800" baseline="30000" dirty="0"/>
              <a:t>-3</a:t>
            </a:r>
            <a:r>
              <a:rPr lang="en-US" sz="1800" dirty="0"/>
              <a:t> m</a:t>
            </a:r>
          </a:p>
          <a:p>
            <a:pPr lvl="1"/>
            <a:r>
              <a:rPr lang="en-US" sz="2000" b="1" dirty="0"/>
              <a:t>Confocal microscopy</a:t>
            </a:r>
          </a:p>
          <a:p>
            <a:pPr lvl="2"/>
            <a:r>
              <a:rPr lang="en-US" sz="1800" dirty="0"/>
              <a:t>Uses a point-wise illumination and detection system to create images of the surface</a:t>
            </a:r>
          </a:p>
          <a:p>
            <a:pPr lvl="2"/>
            <a:r>
              <a:rPr lang="en-US" sz="1800" dirty="0"/>
              <a:t>Feature size measurement range – ~10</a:t>
            </a:r>
            <a:r>
              <a:rPr lang="en-US" sz="1800" baseline="30000" dirty="0"/>
              <a:t>-7</a:t>
            </a:r>
            <a:r>
              <a:rPr lang="en-US" sz="1800" dirty="0"/>
              <a:t> – 10</a:t>
            </a:r>
            <a:r>
              <a:rPr lang="en-US" sz="1800" baseline="30000" dirty="0"/>
              <a:t>-3</a:t>
            </a:r>
            <a:r>
              <a:rPr lang="en-US" sz="1800" dirty="0"/>
              <a:t> m</a:t>
            </a:r>
          </a:p>
        </p:txBody>
      </p:sp>
      <p:sp>
        <p:nvSpPr>
          <p:cNvPr id="5" name="Slide Number Placeholder 4">
            <a:extLst>
              <a:ext uri="{FF2B5EF4-FFF2-40B4-BE49-F238E27FC236}">
                <a16:creationId xmlns:a16="http://schemas.microsoft.com/office/drawing/2014/main" id="{DBA0E36A-F69C-3653-253D-195BB06841B0}"/>
              </a:ext>
            </a:extLst>
          </p:cNvPr>
          <p:cNvSpPr>
            <a:spLocks noGrp="1"/>
          </p:cNvSpPr>
          <p:nvPr>
            <p:ph type="sldNum" sz="quarter" idx="12"/>
          </p:nvPr>
        </p:nvSpPr>
        <p:spPr/>
        <p:txBody>
          <a:bodyPr/>
          <a:lstStyle/>
          <a:p>
            <a:fld id="{C1934BC5-F4F7-4358-8C2B-8BFE237F92F9}" type="slidenum">
              <a:rPr lang="en-US" smtClean="0"/>
              <a:t>20</a:t>
            </a:fld>
            <a:endParaRPr lang="en-US"/>
          </a:p>
        </p:txBody>
      </p:sp>
    </p:spTree>
    <p:extLst>
      <p:ext uri="{BB962C8B-B14F-4D97-AF65-F5344CB8AC3E}">
        <p14:creationId xmlns:p14="http://schemas.microsoft.com/office/powerpoint/2010/main" val="37106739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A7FF-5991-9EA8-8823-2FF95293D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F67C0-9114-F5C3-2E3D-D637480FA07B}"/>
              </a:ext>
            </a:extLst>
          </p:cNvPr>
          <p:cNvSpPr>
            <a:spLocks noGrp="1"/>
          </p:cNvSpPr>
          <p:nvPr>
            <p:ph type="title"/>
          </p:nvPr>
        </p:nvSpPr>
        <p:spPr/>
        <p:txBody>
          <a:bodyPr/>
          <a:lstStyle/>
          <a:p>
            <a:r>
              <a:rPr lang="en-US" dirty="0"/>
              <a:t>Scratch Tests</a:t>
            </a:r>
          </a:p>
        </p:txBody>
      </p:sp>
      <p:sp>
        <p:nvSpPr>
          <p:cNvPr id="3" name="Content Placeholder 2">
            <a:extLst>
              <a:ext uri="{FF2B5EF4-FFF2-40B4-BE49-F238E27FC236}">
                <a16:creationId xmlns:a16="http://schemas.microsoft.com/office/drawing/2014/main" id="{67A4FC1D-3F05-A5B6-DEEB-89DA62E8FF44}"/>
              </a:ext>
            </a:extLst>
          </p:cNvPr>
          <p:cNvSpPr>
            <a:spLocks noGrp="1"/>
          </p:cNvSpPr>
          <p:nvPr>
            <p:ph idx="1"/>
          </p:nvPr>
        </p:nvSpPr>
        <p:spPr>
          <a:xfrm>
            <a:off x="838200" y="1825625"/>
            <a:ext cx="10515600" cy="4667250"/>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quantitative measurements of coating adhesion, hardness, and resistance to wear and abrasion</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and coatings, including metallic, ceramic, and polymer-based coatings</a:t>
            </a:r>
          </a:p>
          <a:p>
            <a:pPr marL="742950" lvl="1" indent="-285750" algn="l">
              <a:buFont typeface="Arial" panose="020B0604020202020204" pitchFamily="34" charset="0"/>
              <a:buChar char="•"/>
            </a:pPr>
            <a:r>
              <a:rPr lang="en-US" b="0" i="0" dirty="0">
                <a:solidFill>
                  <a:srgbClr val="0D0D0D"/>
                </a:solidFill>
                <a:effectLst/>
                <a:latin typeface="Söhne"/>
              </a:rPr>
              <a:t>Enables systematic evaluation of coating performance under controlled conditions, aiding in material selection and process optimization</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Interpretation of scratch test results can be complex and influenced by factors such as indenter geometry, scratching speed, and substrate properties</a:t>
            </a:r>
          </a:p>
          <a:p>
            <a:pPr marL="742950" lvl="1" indent="-285750" algn="l">
              <a:buFont typeface="Arial" panose="020B0604020202020204" pitchFamily="34" charset="0"/>
              <a:buChar char="•"/>
            </a:pPr>
            <a:r>
              <a:rPr lang="en-US" b="0" i="0" dirty="0">
                <a:solidFill>
                  <a:srgbClr val="0D0D0D"/>
                </a:solidFill>
                <a:effectLst/>
                <a:latin typeface="Söhne"/>
              </a:rPr>
              <a:t>Limited applicability to thin films and coatings with sufficient thickness to withstand scratching without substrate interference</a:t>
            </a:r>
          </a:p>
          <a:p>
            <a:pPr marL="742950" lvl="1" indent="-285750" algn="l">
              <a:buFont typeface="Arial" panose="020B0604020202020204" pitchFamily="34" charset="0"/>
              <a:buChar char="•"/>
            </a:pPr>
            <a:r>
              <a:rPr lang="en-US" b="0" i="0" dirty="0">
                <a:solidFill>
                  <a:srgbClr val="0D0D0D"/>
                </a:solidFill>
                <a:effectLst/>
                <a:latin typeface="Söhne"/>
              </a:rPr>
              <a:t>Scratch tests may not fully replicate real-world wear and abrasion conditions, necessitating complementary testing methods for comprehensive material characterization</a:t>
            </a:r>
          </a:p>
          <a:p>
            <a:endParaRPr lang="en-US" dirty="0"/>
          </a:p>
        </p:txBody>
      </p:sp>
      <p:sp>
        <p:nvSpPr>
          <p:cNvPr id="5" name="Slide Number Placeholder 4">
            <a:extLst>
              <a:ext uri="{FF2B5EF4-FFF2-40B4-BE49-F238E27FC236}">
                <a16:creationId xmlns:a16="http://schemas.microsoft.com/office/drawing/2014/main" id="{3D75D090-4E9E-CACB-C705-8BC1321136DC}"/>
              </a:ext>
            </a:extLst>
          </p:cNvPr>
          <p:cNvSpPr>
            <a:spLocks noGrp="1"/>
          </p:cNvSpPr>
          <p:nvPr>
            <p:ph type="sldNum" sz="quarter" idx="12"/>
          </p:nvPr>
        </p:nvSpPr>
        <p:spPr/>
        <p:txBody>
          <a:bodyPr/>
          <a:lstStyle/>
          <a:p>
            <a:fld id="{C1934BC5-F4F7-4358-8C2B-8BFE237F92F9}" type="slidenum">
              <a:rPr lang="en-US" smtClean="0"/>
              <a:t>200</a:t>
            </a:fld>
            <a:endParaRPr lang="en-US"/>
          </a:p>
        </p:txBody>
      </p:sp>
    </p:spTree>
    <p:extLst>
      <p:ext uri="{BB962C8B-B14F-4D97-AF65-F5344CB8AC3E}">
        <p14:creationId xmlns:p14="http://schemas.microsoft.com/office/powerpoint/2010/main" val="30934897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535B-30F2-CF9E-5F23-E6E1EBC86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A726F-6D23-C0D3-6B5A-2BECE985777D}"/>
              </a:ext>
            </a:extLst>
          </p:cNvPr>
          <p:cNvSpPr>
            <a:spLocks noGrp="1"/>
          </p:cNvSpPr>
          <p:nvPr>
            <p:ph type="title"/>
          </p:nvPr>
        </p:nvSpPr>
        <p:spPr/>
        <p:txBody>
          <a:bodyPr/>
          <a:lstStyle/>
          <a:p>
            <a:r>
              <a:rPr lang="en-US" dirty="0"/>
              <a:t>Scratch Tests</a:t>
            </a:r>
          </a:p>
        </p:txBody>
      </p:sp>
      <p:sp>
        <p:nvSpPr>
          <p:cNvPr id="3" name="Content Placeholder 2">
            <a:extLst>
              <a:ext uri="{FF2B5EF4-FFF2-40B4-BE49-F238E27FC236}">
                <a16:creationId xmlns:a16="http://schemas.microsoft.com/office/drawing/2014/main" id="{9380BE36-31DF-00DB-1A52-01AFA7718C4C}"/>
              </a:ext>
            </a:extLst>
          </p:cNvPr>
          <p:cNvSpPr>
            <a:spLocks noGrp="1"/>
          </p:cNvSpPr>
          <p:nvPr>
            <p:ph idx="1"/>
          </p:nvPr>
        </p:nvSpPr>
        <p:spPr/>
        <p:txBody>
          <a:bodyPr>
            <a:normAutofit/>
          </a:bodyPr>
          <a:lstStyle/>
          <a:p>
            <a:r>
              <a:rPr lang="en-US" b="1" dirty="0"/>
              <a:t>Further Reading:</a:t>
            </a:r>
          </a:p>
          <a:p>
            <a:pPr lvl="1"/>
            <a:r>
              <a:rPr lang="en-US" dirty="0" err="1"/>
              <a:t>Brostow</a:t>
            </a:r>
            <a:r>
              <a:rPr lang="en-US" dirty="0"/>
              <a:t>, W., </a:t>
            </a:r>
            <a:r>
              <a:rPr lang="en-US" dirty="0" err="1"/>
              <a:t>Darmarla</a:t>
            </a:r>
            <a:r>
              <a:rPr lang="en-US" dirty="0"/>
              <a:t>, G., Howe, J., &amp; Pietkiewicz, D. (2004). </a:t>
            </a:r>
            <a:r>
              <a:rPr lang="en-US" b="1" dirty="0"/>
              <a:t>Determination of wear of surfaces by scratch testing.</a:t>
            </a:r>
            <a:r>
              <a:rPr lang="en-US" dirty="0"/>
              <a:t> E-Polymers, 4(1). </a:t>
            </a:r>
            <a:r>
              <a:rPr lang="en-US" dirty="0">
                <a:hlinkClick r:id="rId2"/>
              </a:rPr>
              <a:t>https://www.researchgate.net/publication/267769466_Determination_of_wear_of_surfaces_by_scratch_testing</a:t>
            </a:r>
            <a:endParaRPr lang="en-US" dirty="0"/>
          </a:p>
          <a:p>
            <a:pPr lvl="1"/>
            <a:r>
              <a:rPr lang="en-US" dirty="0"/>
              <a:t>KADLÍČEK, T. (2014). </a:t>
            </a:r>
            <a:r>
              <a:rPr lang="en-US" b="1" dirty="0"/>
              <a:t>Scratch test. </a:t>
            </a:r>
            <a:r>
              <a:rPr lang="en-US" dirty="0"/>
              <a:t>Czech Technical University in Prague. </a:t>
            </a:r>
            <a:r>
              <a:rPr lang="en-US" dirty="0">
                <a:hlinkClick r:id="rId3"/>
              </a:rPr>
              <a:t>http://ksm.fsv.cvut.cz/~nemecek/teaching/dmpo/clanky/2015/Kadlicek_zav%20prace_Scratch%20test.pdf</a:t>
            </a:r>
            <a:endParaRPr lang="en-US" dirty="0"/>
          </a:p>
          <a:p>
            <a:pPr lvl="1"/>
            <a:r>
              <a:rPr lang="en-US" dirty="0" err="1"/>
              <a:t>Jennett</a:t>
            </a:r>
            <a:r>
              <a:rPr lang="en-US" dirty="0"/>
              <a:t>, N. M., &amp; Owen-Jones, S. (2002). </a:t>
            </a:r>
            <a:r>
              <a:rPr lang="en-US" b="1" dirty="0"/>
              <a:t>The scratch test: Calibration, verification and the use of a certified reference material.</a:t>
            </a:r>
            <a:r>
              <a:rPr lang="en-US" dirty="0"/>
              <a:t> UK National Physical Laboratory (NPL). </a:t>
            </a:r>
            <a:r>
              <a:rPr lang="en-US" dirty="0">
                <a:hlinkClick r:id="rId4"/>
              </a:rPr>
              <a:t>https://eprintspublications.npl.co.uk/2716/1/mgpg54.pdf</a:t>
            </a:r>
            <a:endParaRPr lang="en-US" dirty="0"/>
          </a:p>
          <a:p>
            <a:pPr lvl="1"/>
            <a:endParaRPr lang="en-US" dirty="0"/>
          </a:p>
        </p:txBody>
      </p:sp>
      <p:sp>
        <p:nvSpPr>
          <p:cNvPr id="5" name="Slide Number Placeholder 4">
            <a:extLst>
              <a:ext uri="{FF2B5EF4-FFF2-40B4-BE49-F238E27FC236}">
                <a16:creationId xmlns:a16="http://schemas.microsoft.com/office/drawing/2014/main" id="{D5441E9F-37B8-CD4A-B7BF-DEF88C011A16}"/>
              </a:ext>
            </a:extLst>
          </p:cNvPr>
          <p:cNvSpPr>
            <a:spLocks noGrp="1"/>
          </p:cNvSpPr>
          <p:nvPr>
            <p:ph type="sldNum" sz="quarter" idx="12"/>
          </p:nvPr>
        </p:nvSpPr>
        <p:spPr/>
        <p:txBody>
          <a:bodyPr/>
          <a:lstStyle/>
          <a:p>
            <a:fld id="{C1934BC5-F4F7-4358-8C2B-8BFE237F92F9}" type="slidenum">
              <a:rPr lang="en-US" smtClean="0"/>
              <a:t>201</a:t>
            </a:fld>
            <a:endParaRPr lang="en-US"/>
          </a:p>
        </p:txBody>
      </p:sp>
    </p:spTree>
    <p:extLst>
      <p:ext uri="{BB962C8B-B14F-4D97-AF65-F5344CB8AC3E}">
        <p14:creationId xmlns:p14="http://schemas.microsoft.com/office/powerpoint/2010/main" val="15318677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09B77-D0DF-A755-86B9-E636D357D446}"/>
              </a:ext>
            </a:extLst>
          </p:cNvPr>
          <p:cNvSpPr>
            <a:spLocks noGrp="1"/>
          </p:cNvSpPr>
          <p:nvPr>
            <p:ph type="title"/>
          </p:nvPr>
        </p:nvSpPr>
        <p:spPr/>
        <p:txBody>
          <a:bodyPr/>
          <a:lstStyle/>
          <a:p>
            <a:r>
              <a:rPr lang="en-US" dirty="0"/>
              <a:t>Pull-off Tests</a:t>
            </a:r>
          </a:p>
        </p:txBody>
      </p:sp>
      <p:sp>
        <p:nvSpPr>
          <p:cNvPr id="3" name="Content Placeholder 2">
            <a:extLst>
              <a:ext uri="{FF2B5EF4-FFF2-40B4-BE49-F238E27FC236}">
                <a16:creationId xmlns:a16="http://schemas.microsoft.com/office/drawing/2014/main" id="{CBD93978-C95C-042D-0AAD-8F94E159A735}"/>
              </a:ext>
            </a:extLst>
          </p:cNvPr>
          <p:cNvSpPr>
            <a:spLocks noGrp="1"/>
          </p:cNvSpPr>
          <p:nvPr>
            <p:ph idx="1"/>
          </p:nvPr>
        </p:nvSpPr>
        <p:spPr>
          <a:xfrm>
            <a:off x="838200" y="1825625"/>
            <a:ext cx="6162675" cy="4667250"/>
          </a:xfrm>
        </p:spPr>
        <p:txBody>
          <a:bodyPr>
            <a:normAutofit/>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Pull-off tests are mechanical tests used to assess the adhesion strength of coatings and bonded materials by applying a tensile force perpendicular to the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 specialized instrument applies a controlled tensile load to a test specimen, causing the coating or adhesive to detach from the substrate</a:t>
            </a:r>
          </a:p>
        </p:txBody>
      </p:sp>
      <p:pic>
        <p:nvPicPr>
          <p:cNvPr id="14338" name="Picture 2" descr="Pull Off Test">
            <a:hlinkClick r:id="rId3"/>
            <a:extLst>
              <a:ext uri="{FF2B5EF4-FFF2-40B4-BE49-F238E27FC236}">
                <a16:creationId xmlns:a16="http://schemas.microsoft.com/office/drawing/2014/main" id="{9C20FF76-D8F5-9A00-77FE-4B9DBE78E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687" y="1690688"/>
            <a:ext cx="4138613" cy="401461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35A99D2-BBE3-83F0-ABAD-4206BB7381F0}"/>
              </a:ext>
            </a:extLst>
          </p:cNvPr>
          <p:cNvSpPr>
            <a:spLocks noGrp="1"/>
          </p:cNvSpPr>
          <p:nvPr>
            <p:ph type="sldNum" sz="quarter" idx="12"/>
          </p:nvPr>
        </p:nvSpPr>
        <p:spPr/>
        <p:txBody>
          <a:bodyPr/>
          <a:lstStyle/>
          <a:p>
            <a:fld id="{C1934BC5-F4F7-4358-8C2B-8BFE237F92F9}" type="slidenum">
              <a:rPr lang="en-US" smtClean="0"/>
              <a:t>202</a:t>
            </a:fld>
            <a:endParaRPr lang="en-US"/>
          </a:p>
        </p:txBody>
      </p:sp>
    </p:spTree>
    <p:extLst>
      <p:ext uri="{BB962C8B-B14F-4D97-AF65-F5344CB8AC3E}">
        <p14:creationId xmlns:p14="http://schemas.microsoft.com/office/powerpoint/2010/main" val="14880507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5D5B3-FADE-9140-F43F-3FA44C358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A8238-B7F9-1AC2-CF44-826F9B3B29F5}"/>
              </a:ext>
            </a:extLst>
          </p:cNvPr>
          <p:cNvSpPr>
            <a:spLocks noGrp="1"/>
          </p:cNvSpPr>
          <p:nvPr>
            <p:ph type="title"/>
          </p:nvPr>
        </p:nvSpPr>
        <p:spPr/>
        <p:txBody>
          <a:bodyPr/>
          <a:lstStyle/>
          <a:p>
            <a:r>
              <a:rPr lang="en-US" dirty="0"/>
              <a:t>Pull-off Tests</a:t>
            </a:r>
          </a:p>
        </p:txBody>
      </p:sp>
      <p:sp>
        <p:nvSpPr>
          <p:cNvPr id="3" name="Content Placeholder 2">
            <a:extLst>
              <a:ext uri="{FF2B5EF4-FFF2-40B4-BE49-F238E27FC236}">
                <a16:creationId xmlns:a16="http://schemas.microsoft.com/office/drawing/2014/main" id="{DEAC5804-E2C5-562E-6EAE-E984073A2A51}"/>
              </a:ext>
            </a:extLst>
          </p:cNvPr>
          <p:cNvSpPr>
            <a:spLocks noGrp="1"/>
          </p:cNvSpPr>
          <p:nvPr>
            <p:ph idx="1"/>
          </p:nvPr>
        </p:nvSpPr>
        <p:spPr>
          <a:xfrm>
            <a:off x="838200" y="1825625"/>
            <a:ext cx="6505876" cy="4667250"/>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Manual Pull-Off Test</a:t>
            </a:r>
            <a:endParaRPr lang="en-US" b="1" dirty="0">
              <a:solidFill>
                <a:srgbClr val="0D0D0D"/>
              </a:solidFill>
              <a:latin typeface="Söhne"/>
            </a:endParaRPr>
          </a:p>
          <a:p>
            <a:pPr marL="1200150" lvl="2" indent="-285750"/>
            <a:r>
              <a:rPr lang="en-US" b="0" i="0" dirty="0">
                <a:solidFill>
                  <a:srgbClr val="0D0D0D"/>
                </a:solidFill>
                <a:effectLst/>
                <a:latin typeface="Söhne"/>
              </a:rPr>
              <a:t>Operator-controlled application of force using handheld equipment.</a:t>
            </a:r>
          </a:p>
          <a:p>
            <a:pPr marL="742950" lvl="1" indent="-285750" algn="l">
              <a:buFont typeface="Arial" panose="020B0604020202020204" pitchFamily="34" charset="0"/>
              <a:buChar char="•"/>
            </a:pPr>
            <a:r>
              <a:rPr lang="en-US" b="1" dirty="0">
                <a:solidFill>
                  <a:srgbClr val="0D0D0D"/>
                </a:solidFill>
                <a:effectLst/>
                <a:latin typeface="Söhne"/>
              </a:rPr>
              <a:t>Automated Pull-Off Test</a:t>
            </a:r>
            <a:endParaRPr lang="en-US" b="1" dirty="0">
              <a:solidFill>
                <a:srgbClr val="0D0D0D"/>
              </a:solidFill>
              <a:latin typeface="Söhne"/>
            </a:endParaRPr>
          </a:p>
          <a:p>
            <a:pPr marL="1200150" lvl="2" indent="-285750"/>
            <a:r>
              <a:rPr lang="en-US" b="0" i="0" dirty="0">
                <a:solidFill>
                  <a:srgbClr val="0D0D0D"/>
                </a:solidFill>
                <a:effectLst/>
                <a:latin typeface="Söhne"/>
              </a:rPr>
              <a:t>Controlled application of force using motorized or hydraulic testing machines for precise and repeatable measurements.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Evaluation of coating adhesion in industries such as automotive, aerospace, marine, and construction.</a:t>
            </a:r>
          </a:p>
          <a:p>
            <a:pPr marL="742950" lvl="1" indent="-285750" algn="l">
              <a:buFont typeface="Arial" panose="020B0604020202020204" pitchFamily="34" charset="0"/>
              <a:buChar char="•"/>
            </a:pPr>
            <a:r>
              <a:rPr lang="en-US" b="0" i="0" dirty="0">
                <a:solidFill>
                  <a:srgbClr val="0D0D0D"/>
                </a:solidFill>
                <a:effectLst/>
                <a:latin typeface="Söhne"/>
              </a:rPr>
              <a:t>Quality control and inspection of surface treatments, paints, adhesives, and protective coatings.</a:t>
            </a:r>
          </a:p>
          <a:p>
            <a:pPr marL="742950" lvl="1" indent="-285750" algn="l">
              <a:buFont typeface="Arial" panose="020B0604020202020204" pitchFamily="34" charset="0"/>
              <a:buChar char="•"/>
            </a:pPr>
            <a:r>
              <a:rPr lang="en-US" b="0" i="0" dirty="0">
                <a:solidFill>
                  <a:srgbClr val="0D0D0D"/>
                </a:solidFill>
                <a:effectLst/>
                <a:latin typeface="Söhne"/>
              </a:rPr>
              <a:t>Research and development of new materials and bonding techniques for improved adhesion performance.</a:t>
            </a:r>
          </a:p>
        </p:txBody>
      </p:sp>
      <p:pic>
        <p:nvPicPr>
          <p:cNvPr id="4" name="Picture 3">
            <a:hlinkClick r:id="rId2"/>
            <a:extLst>
              <a:ext uri="{FF2B5EF4-FFF2-40B4-BE49-F238E27FC236}">
                <a16:creationId xmlns:a16="http://schemas.microsoft.com/office/drawing/2014/main" id="{358627E3-CDB2-6841-77B0-072FA07B37AC}"/>
              </a:ext>
            </a:extLst>
          </p:cNvPr>
          <p:cNvPicPr>
            <a:picLocks noChangeAspect="1"/>
          </p:cNvPicPr>
          <p:nvPr/>
        </p:nvPicPr>
        <p:blipFill>
          <a:blip r:embed="rId3"/>
          <a:stretch>
            <a:fillRect/>
          </a:stretch>
        </p:blipFill>
        <p:spPr>
          <a:xfrm>
            <a:off x="7153275" y="507139"/>
            <a:ext cx="4771531" cy="5843722"/>
          </a:xfrm>
          <a:prstGeom prst="rect">
            <a:avLst/>
          </a:prstGeom>
        </p:spPr>
      </p:pic>
      <p:sp>
        <p:nvSpPr>
          <p:cNvPr id="6" name="Slide Number Placeholder 5">
            <a:extLst>
              <a:ext uri="{FF2B5EF4-FFF2-40B4-BE49-F238E27FC236}">
                <a16:creationId xmlns:a16="http://schemas.microsoft.com/office/drawing/2014/main" id="{DB87317B-D7A9-45D4-E6C6-66ACDCB2F008}"/>
              </a:ext>
            </a:extLst>
          </p:cNvPr>
          <p:cNvSpPr>
            <a:spLocks noGrp="1"/>
          </p:cNvSpPr>
          <p:nvPr>
            <p:ph type="sldNum" sz="quarter" idx="12"/>
          </p:nvPr>
        </p:nvSpPr>
        <p:spPr/>
        <p:txBody>
          <a:bodyPr/>
          <a:lstStyle/>
          <a:p>
            <a:fld id="{C1934BC5-F4F7-4358-8C2B-8BFE237F92F9}" type="slidenum">
              <a:rPr lang="en-US" smtClean="0"/>
              <a:t>203</a:t>
            </a:fld>
            <a:endParaRPr lang="en-US"/>
          </a:p>
        </p:txBody>
      </p:sp>
    </p:spTree>
    <p:extLst>
      <p:ext uri="{BB962C8B-B14F-4D97-AF65-F5344CB8AC3E}">
        <p14:creationId xmlns:p14="http://schemas.microsoft.com/office/powerpoint/2010/main" val="40894860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A50BA-5FBB-0EEA-4366-CD1F2253A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B64A0-74ED-4CDE-6630-183940783652}"/>
              </a:ext>
            </a:extLst>
          </p:cNvPr>
          <p:cNvSpPr>
            <a:spLocks noGrp="1"/>
          </p:cNvSpPr>
          <p:nvPr>
            <p:ph type="title"/>
          </p:nvPr>
        </p:nvSpPr>
        <p:spPr/>
        <p:txBody>
          <a:bodyPr/>
          <a:lstStyle/>
          <a:p>
            <a:r>
              <a:rPr lang="en-US" dirty="0"/>
              <a:t>Pull-off Tests</a:t>
            </a:r>
          </a:p>
        </p:txBody>
      </p:sp>
      <p:sp>
        <p:nvSpPr>
          <p:cNvPr id="3" name="Content Placeholder 2">
            <a:extLst>
              <a:ext uri="{FF2B5EF4-FFF2-40B4-BE49-F238E27FC236}">
                <a16:creationId xmlns:a16="http://schemas.microsoft.com/office/drawing/2014/main" id="{C014720F-C63D-2240-BA09-D9AC1C0A7568}"/>
              </a:ext>
            </a:extLst>
          </p:cNvPr>
          <p:cNvSpPr>
            <a:spLocks noGrp="1"/>
          </p:cNvSpPr>
          <p:nvPr>
            <p:ph idx="1"/>
          </p:nvPr>
        </p:nvSpPr>
        <p:spPr>
          <a:xfrm>
            <a:off x="838200" y="1825625"/>
            <a:ext cx="10515600" cy="4667250"/>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quantitative measurements of adhesion strength, expressed in units such as megapascals (MPa) or pounds per square inch (psi)</a:t>
            </a:r>
          </a:p>
          <a:p>
            <a:pPr marL="742950" lvl="1" indent="-285750" algn="l">
              <a:buFont typeface="Arial" panose="020B0604020202020204" pitchFamily="34" charset="0"/>
              <a:buChar char="•"/>
            </a:pPr>
            <a:r>
              <a:rPr lang="en-US" b="0" i="0" dirty="0">
                <a:solidFill>
                  <a:srgbClr val="0D0D0D"/>
                </a:solidFill>
                <a:effectLst/>
                <a:latin typeface="Söhne"/>
              </a:rPr>
              <a:t>Non-destructive technique suitable for evaluating adhesion without damaging the substrate or coating</a:t>
            </a:r>
          </a:p>
          <a:p>
            <a:pPr marL="742950" lvl="1" indent="-285750" algn="l">
              <a:buFont typeface="Arial" panose="020B0604020202020204" pitchFamily="34" charset="0"/>
              <a:buChar char="•"/>
            </a:pPr>
            <a:r>
              <a:rPr lang="en-US" b="0" i="0" dirty="0">
                <a:solidFill>
                  <a:srgbClr val="0D0D0D"/>
                </a:solidFill>
                <a:effectLst/>
                <a:latin typeface="Söhne"/>
              </a:rPr>
              <a:t>Versatile method applicable to a wide range of materials and surface geometries, including flat, curved, and irregular surfaces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Interpretation of pull-off test results may be influenced by factors such as substrate preparation, surface roughness, and adhesive properties</a:t>
            </a:r>
          </a:p>
          <a:p>
            <a:pPr marL="742950" lvl="1" indent="-285750" algn="l">
              <a:buFont typeface="Arial" panose="020B0604020202020204" pitchFamily="34" charset="0"/>
              <a:buChar char="•"/>
            </a:pPr>
            <a:r>
              <a:rPr lang="en-US" b="0" i="0" dirty="0">
                <a:solidFill>
                  <a:srgbClr val="0D0D0D"/>
                </a:solidFill>
                <a:effectLst/>
                <a:latin typeface="Söhne"/>
              </a:rPr>
              <a:t>Adhesion strength measured by pull-off tests may not fully represent real-world performance under dynamic or environmental conditions</a:t>
            </a:r>
          </a:p>
          <a:p>
            <a:pPr marL="742950" lvl="1" indent="-285750" algn="l">
              <a:buFont typeface="Arial" panose="020B0604020202020204" pitchFamily="34" charset="0"/>
              <a:buChar char="•"/>
            </a:pPr>
            <a:r>
              <a:rPr lang="en-US" b="0" i="0" dirty="0">
                <a:solidFill>
                  <a:srgbClr val="0D0D0D"/>
                </a:solidFill>
                <a:effectLst/>
                <a:latin typeface="Söhne"/>
              </a:rPr>
              <a:t>Standardized test methods and equipment calibration are essential for ensuring consistent and reliable results across different testing scenarios</a:t>
            </a:r>
          </a:p>
        </p:txBody>
      </p:sp>
      <p:sp>
        <p:nvSpPr>
          <p:cNvPr id="5" name="Slide Number Placeholder 4">
            <a:extLst>
              <a:ext uri="{FF2B5EF4-FFF2-40B4-BE49-F238E27FC236}">
                <a16:creationId xmlns:a16="http://schemas.microsoft.com/office/drawing/2014/main" id="{0648A494-BADA-3F11-0BFA-F5577D7476D4}"/>
              </a:ext>
            </a:extLst>
          </p:cNvPr>
          <p:cNvSpPr>
            <a:spLocks noGrp="1"/>
          </p:cNvSpPr>
          <p:nvPr>
            <p:ph type="sldNum" sz="quarter" idx="12"/>
          </p:nvPr>
        </p:nvSpPr>
        <p:spPr/>
        <p:txBody>
          <a:bodyPr/>
          <a:lstStyle/>
          <a:p>
            <a:fld id="{C1934BC5-F4F7-4358-8C2B-8BFE237F92F9}" type="slidenum">
              <a:rPr lang="en-US" smtClean="0"/>
              <a:t>204</a:t>
            </a:fld>
            <a:endParaRPr lang="en-US"/>
          </a:p>
        </p:txBody>
      </p:sp>
    </p:spTree>
    <p:extLst>
      <p:ext uri="{BB962C8B-B14F-4D97-AF65-F5344CB8AC3E}">
        <p14:creationId xmlns:p14="http://schemas.microsoft.com/office/powerpoint/2010/main" val="11464878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B8129-C824-11A5-1A2A-7E5781795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77511-741A-A108-4127-7EE54FE0B49A}"/>
              </a:ext>
            </a:extLst>
          </p:cNvPr>
          <p:cNvSpPr>
            <a:spLocks noGrp="1"/>
          </p:cNvSpPr>
          <p:nvPr>
            <p:ph type="title"/>
          </p:nvPr>
        </p:nvSpPr>
        <p:spPr/>
        <p:txBody>
          <a:bodyPr/>
          <a:lstStyle/>
          <a:p>
            <a:r>
              <a:rPr lang="en-US" dirty="0"/>
              <a:t>Pull-off Tests</a:t>
            </a:r>
          </a:p>
        </p:txBody>
      </p:sp>
      <p:sp>
        <p:nvSpPr>
          <p:cNvPr id="3" name="Content Placeholder 2">
            <a:extLst>
              <a:ext uri="{FF2B5EF4-FFF2-40B4-BE49-F238E27FC236}">
                <a16:creationId xmlns:a16="http://schemas.microsoft.com/office/drawing/2014/main" id="{B0109ABF-6F22-C1A1-C9C0-F9055E897B18}"/>
              </a:ext>
            </a:extLst>
          </p:cNvPr>
          <p:cNvSpPr>
            <a:spLocks noGrp="1"/>
          </p:cNvSpPr>
          <p:nvPr>
            <p:ph idx="1"/>
          </p:nvPr>
        </p:nvSpPr>
        <p:spPr/>
        <p:txBody>
          <a:bodyPr>
            <a:normAutofit fontScale="85000" lnSpcReduction="20000"/>
          </a:bodyPr>
          <a:lstStyle/>
          <a:p>
            <a:r>
              <a:rPr lang="en-US" dirty="0"/>
              <a:t>Further reading:</a:t>
            </a:r>
          </a:p>
          <a:p>
            <a:pPr lvl="1"/>
            <a:r>
              <a:rPr lang="en-US" dirty="0" err="1">
                <a:effectLst/>
              </a:rPr>
              <a:t>Korozyon</a:t>
            </a:r>
            <a:r>
              <a:rPr lang="en-US" dirty="0">
                <a:effectLst/>
              </a:rPr>
              <a:t> </a:t>
            </a:r>
            <a:r>
              <a:rPr lang="en-US" dirty="0" err="1">
                <a:effectLst/>
              </a:rPr>
              <a:t>Uzmanı</a:t>
            </a:r>
            <a:r>
              <a:rPr lang="en-US" dirty="0">
                <a:effectLst/>
              </a:rPr>
              <a:t>. (2016, November 10). </a:t>
            </a:r>
            <a:r>
              <a:rPr lang="en-US" b="1" dirty="0">
                <a:effectLst/>
              </a:rPr>
              <a:t>Pull Off Test. </a:t>
            </a:r>
            <a:r>
              <a:rPr lang="en-US" dirty="0">
                <a:effectLst/>
                <a:hlinkClick r:id="rId2"/>
              </a:rPr>
              <a:t>https://www.korozyonuzmani.com/en/pull-off-testi/</a:t>
            </a:r>
            <a:endParaRPr lang="en-US" dirty="0">
              <a:effectLst/>
            </a:endParaRPr>
          </a:p>
          <a:p>
            <a:pPr lvl="1"/>
            <a:r>
              <a:rPr lang="en-US" dirty="0" err="1">
                <a:effectLst/>
              </a:rPr>
              <a:t>Croll</a:t>
            </a:r>
            <a:r>
              <a:rPr lang="en-US" dirty="0">
                <a:effectLst/>
              </a:rPr>
              <a:t>, S. G., </a:t>
            </a:r>
            <a:r>
              <a:rPr lang="en-US" dirty="0" err="1">
                <a:effectLst/>
              </a:rPr>
              <a:t>Siripirom</a:t>
            </a:r>
            <a:r>
              <a:rPr lang="en-US" dirty="0">
                <a:effectLst/>
              </a:rPr>
              <a:t>, C., &amp; Keil, B. D. (2014). </a:t>
            </a:r>
            <a:r>
              <a:rPr lang="en-US" b="1" dirty="0">
                <a:effectLst/>
              </a:rPr>
              <a:t>Pull-off adhesion test for coatings on large pipes.</a:t>
            </a:r>
            <a:r>
              <a:rPr lang="en-US" dirty="0">
                <a:effectLst/>
              </a:rPr>
              <a:t> Northwest Pipe Company. </a:t>
            </a:r>
            <a:r>
              <a:rPr lang="en-US" dirty="0">
                <a:effectLst/>
                <a:hlinkClick r:id="rId3"/>
              </a:rPr>
              <a:t>https://www.nwpipe.com/app/uploads/2020/08/Adhesion-Testing-Croll.pdf</a:t>
            </a:r>
            <a:endParaRPr lang="en-US" dirty="0">
              <a:effectLst/>
            </a:endParaRPr>
          </a:p>
          <a:p>
            <a:pPr lvl="1"/>
            <a:r>
              <a:rPr lang="en-US" dirty="0">
                <a:effectLst/>
              </a:rPr>
              <a:t>Industrial Physics. (2023, October 31). </a:t>
            </a:r>
            <a:r>
              <a:rPr lang="en-US" b="1" dirty="0">
                <a:effectLst/>
              </a:rPr>
              <a:t>Guide to pull-off adhesion testing. </a:t>
            </a:r>
            <a:r>
              <a:rPr lang="en-US" dirty="0">
                <a:effectLst/>
                <a:hlinkClick r:id="rId4"/>
              </a:rPr>
              <a:t>https://industrialphysics.com/knowledgebase/articles/complete-guide-to-pull-off-adhesion-testing-astm-d4541/#:~:text=Pull%2Doff%20adhesion%20testing%20is%20a%20method%20of%20measuring%20the,%2C%20concrete%2C%20wood%20and%20glass</a:t>
            </a:r>
            <a:endParaRPr lang="en-US" dirty="0">
              <a:effectLst/>
            </a:endParaRPr>
          </a:p>
          <a:p>
            <a:pPr lvl="1"/>
            <a:r>
              <a:rPr lang="en-US" dirty="0" err="1">
                <a:effectLst/>
              </a:rPr>
              <a:t>DeFelsko</a:t>
            </a:r>
            <a:r>
              <a:rPr lang="en-US" dirty="0">
                <a:effectLst/>
              </a:rPr>
              <a:t> Inspection Instruments. (n.d.). </a:t>
            </a:r>
            <a:r>
              <a:rPr lang="en-US" b="1" dirty="0">
                <a:effectLst/>
              </a:rPr>
              <a:t>Test methods for coating adhesion</a:t>
            </a:r>
            <a:r>
              <a:rPr lang="en-US" dirty="0">
                <a:effectLst/>
              </a:rPr>
              <a:t>. </a:t>
            </a:r>
            <a:r>
              <a:rPr lang="en-US" dirty="0">
                <a:effectLst/>
                <a:hlinkClick r:id="rId5"/>
              </a:rPr>
              <a:t>https://www.defelsko.com/resources/test-methods-for-coating-adhesion</a:t>
            </a:r>
            <a:endParaRPr lang="en-US" dirty="0">
              <a:effectLst/>
            </a:endParaRPr>
          </a:p>
          <a:p>
            <a:pPr lvl="1"/>
            <a:r>
              <a:rPr lang="en-US" dirty="0">
                <a:effectLst/>
              </a:rPr>
              <a:t>Zhang, B., Yan, X., Xu, Y., Zhao, H.-S., Yu, M., &amp; Long, Y.-Z. (2020). </a:t>
            </a:r>
            <a:r>
              <a:rPr lang="en-US" b="1" dirty="0">
                <a:effectLst/>
              </a:rPr>
              <a:t>Measurement of adhesion of </a:t>
            </a:r>
            <a:r>
              <a:rPr lang="en-US" b="1" i="1" dirty="0">
                <a:effectLst/>
              </a:rPr>
              <a:t>in situ</a:t>
            </a:r>
            <a:r>
              <a:rPr lang="en-US" b="1" dirty="0">
                <a:effectLst/>
              </a:rPr>
              <a:t> </a:t>
            </a:r>
            <a:r>
              <a:rPr lang="en-US" b="1" dirty="0" err="1">
                <a:effectLst/>
              </a:rPr>
              <a:t>electrospun</a:t>
            </a:r>
            <a:r>
              <a:rPr lang="en-US" b="1" dirty="0">
                <a:effectLst/>
              </a:rPr>
              <a:t> nanofibers on different substrates by a direct pulling method.</a:t>
            </a:r>
            <a:r>
              <a:rPr lang="en-US" dirty="0">
                <a:effectLst/>
              </a:rPr>
              <a:t> </a:t>
            </a:r>
            <a:r>
              <a:rPr lang="en-US" i="1" dirty="0">
                <a:effectLst/>
              </a:rPr>
              <a:t>Advances in Materials Science and Engineering</a:t>
            </a:r>
            <a:r>
              <a:rPr lang="en-US" dirty="0">
                <a:effectLst/>
              </a:rPr>
              <a:t>, </a:t>
            </a:r>
            <a:r>
              <a:rPr lang="en-US" i="1" dirty="0">
                <a:effectLst/>
              </a:rPr>
              <a:t>2020</a:t>
            </a:r>
            <a:r>
              <a:rPr lang="en-US" dirty="0">
                <a:effectLst/>
              </a:rPr>
              <a:t>, 1–8. </a:t>
            </a:r>
            <a:r>
              <a:rPr lang="en-US" dirty="0">
                <a:effectLst/>
                <a:hlinkClick r:id="rId6"/>
              </a:rPr>
              <a:t>https://doi.org/10.1155/2020/7517109</a:t>
            </a:r>
            <a:endParaRPr lang="en-US" dirty="0">
              <a:effectLst/>
            </a:endParaRPr>
          </a:p>
        </p:txBody>
      </p:sp>
      <p:sp>
        <p:nvSpPr>
          <p:cNvPr id="5" name="Slide Number Placeholder 4">
            <a:extLst>
              <a:ext uri="{FF2B5EF4-FFF2-40B4-BE49-F238E27FC236}">
                <a16:creationId xmlns:a16="http://schemas.microsoft.com/office/drawing/2014/main" id="{A66BC658-385E-C36E-E465-073528A49F8E}"/>
              </a:ext>
            </a:extLst>
          </p:cNvPr>
          <p:cNvSpPr>
            <a:spLocks noGrp="1"/>
          </p:cNvSpPr>
          <p:nvPr>
            <p:ph type="sldNum" sz="quarter" idx="12"/>
          </p:nvPr>
        </p:nvSpPr>
        <p:spPr/>
        <p:txBody>
          <a:bodyPr/>
          <a:lstStyle/>
          <a:p>
            <a:fld id="{C1934BC5-F4F7-4358-8C2B-8BFE237F92F9}" type="slidenum">
              <a:rPr lang="en-US" smtClean="0"/>
              <a:t>205</a:t>
            </a:fld>
            <a:endParaRPr lang="en-US"/>
          </a:p>
        </p:txBody>
      </p:sp>
    </p:spTree>
    <p:extLst>
      <p:ext uri="{BB962C8B-B14F-4D97-AF65-F5344CB8AC3E}">
        <p14:creationId xmlns:p14="http://schemas.microsoft.com/office/powerpoint/2010/main" val="5885832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BEBE-A920-3D04-E5DC-07E9E0E93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8C128-E20D-EA3F-CFAD-92E1A761EAC1}"/>
              </a:ext>
            </a:extLst>
          </p:cNvPr>
          <p:cNvSpPr>
            <a:spLocks noGrp="1"/>
          </p:cNvSpPr>
          <p:nvPr>
            <p:ph type="title"/>
          </p:nvPr>
        </p:nvSpPr>
        <p:spPr/>
        <p:txBody>
          <a:bodyPr/>
          <a:lstStyle/>
          <a:p>
            <a:r>
              <a:rPr lang="en-US" dirty="0"/>
              <a:t>Tensile Tests</a:t>
            </a:r>
          </a:p>
        </p:txBody>
      </p:sp>
      <p:sp>
        <p:nvSpPr>
          <p:cNvPr id="3" name="Content Placeholder 2">
            <a:extLst>
              <a:ext uri="{FF2B5EF4-FFF2-40B4-BE49-F238E27FC236}">
                <a16:creationId xmlns:a16="http://schemas.microsoft.com/office/drawing/2014/main" id="{FF20F7E9-C585-F3B0-BD7D-C47B4A5553D3}"/>
              </a:ext>
            </a:extLst>
          </p:cNvPr>
          <p:cNvSpPr>
            <a:spLocks noGrp="1"/>
          </p:cNvSpPr>
          <p:nvPr>
            <p:ph idx="1"/>
          </p:nvPr>
        </p:nvSpPr>
        <p:spPr>
          <a:xfrm>
            <a:off x="838199" y="1825625"/>
            <a:ext cx="7343775" cy="4351338"/>
          </a:xfrm>
        </p:spPr>
        <p:txBody>
          <a:bodyPr>
            <a:normAutofit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Tensile tests are mechanical tests used to evaluate the mechanical properties of materials by subjecting them to axial tensile forces until failure occurs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 specimen is gripped at both ends and subjected to a gradually increasing tensile load until it fractures</a:t>
            </a:r>
          </a:p>
          <a:p>
            <a:pPr marL="742950" lvl="1" indent="-285750" algn="l">
              <a:buFont typeface="Arial" panose="020B0604020202020204" pitchFamily="34" charset="0"/>
              <a:buChar char="•"/>
            </a:pPr>
            <a:r>
              <a:rPr lang="en-US" b="0" i="0" dirty="0">
                <a:solidFill>
                  <a:srgbClr val="0D0D0D"/>
                </a:solidFill>
                <a:effectLst/>
                <a:latin typeface="Söhne"/>
              </a:rPr>
              <a:t>The applied load and resulting deformation are measured to determine properties such as ultimate tensile strength, yield strength, and elongation</a:t>
            </a:r>
          </a:p>
        </p:txBody>
      </p:sp>
      <p:pic>
        <p:nvPicPr>
          <p:cNvPr id="4" name="Picture 3">
            <a:hlinkClick r:id="rId2"/>
            <a:extLst>
              <a:ext uri="{FF2B5EF4-FFF2-40B4-BE49-F238E27FC236}">
                <a16:creationId xmlns:a16="http://schemas.microsoft.com/office/drawing/2014/main" id="{CE7C7C02-E89E-35B6-9354-99B86F509EEB}"/>
              </a:ext>
            </a:extLst>
          </p:cNvPr>
          <p:cNvPicPr>
            <a:picLocks noChangeAspect="1"/>
          </p:cNvPicPr>
          <p:nvPr/>
        </p:nvPicPr>
        <p:blipFill>
          <a:blip r:embed="rId3"/>
          <a:stretch>
            <a:fillRect/>
          </a:stretch>
        </p:blipFill>
        <p:spPr>
          <a:xfrm>
            <a:off x="8577947" y="432197"/>
            <a:ext cx="3207942" cy="5993606"/>
          </a:xfrm>
          <a:prstGeom prst="rect">
            <a:avLst/>
          </a:prstGeom>
        </p:spPr>
      </p:pic>
      <p:sp>
        <p:nvSpPr>
          <p:cNvPr id="6" name="Slide Number Placeholder 5">
            <a:extLst>
              <a:ext uri="{FF2B5EF4-FFF2-40B4-BE49-F238E27FC236}">
                <a16:creationId xmlns:a16="http://schemas.microsoft.com/office/drawing/2014/main" id="{636EE594-1154-F4D6-006D-EF610F8360DC}"/>
              </a:ext>
            </a:extLst>
          </p:cNvPr>
          <p:cNvSpPr>
            <a:spLocks noGrp="1"/>
          </p:cNvSpPr>
          <p:nvPr>
            <p:ph type="sldNum" sz="quarter" idx="12"/>
          </p:nvPr>
        </p:nvSpPr>
        <p:spPr/>
        <p:txBody>
          <a:bodyPr/>
          <a:lstStyle/>
          <a:p>
            <a:fld id="{C1934BC5-F4F7-4358-8C2B-8BFE237F92F9}" type="slidenum">
              <a:rPr lang="en-US" smtClean="0"/>
              <a:t>206</a:t>
            </a:fld>
            <a:endParaRPr lang="en-US"/>
          </a:p>
        </p:txBody>
      </p:sp>
    </p:spTree>
    <p:extLst>
      <p:ext uri="{BB962C8B-B14F-4D97-AF65-F5344CB8AC3E}">
        <p14:creationId xmlns:p14="http://schemas.microsoft.com/office/powerpoint/2010/main" val="18018238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05E4-15F2-A428-FB24-B91BCEB05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0CA2-4AA1-9A29-4AC2-D8BB105F987F}"/>
              </a:ext>
            </a:extLst>
          </p:cNvPr>
          <p:cNvSpPr>
            <a:spLocks noGrp="1"/>
          </p:cNvSpPr>
          <p:nvPr>
            <p:ph type="title"/>
          </p:nvPr>
        </p:nvSpPr>
        <p:spPr/>
        <p:txBody>
          <a:bodyPr/>
          <a:lstStyle/>
          <a:p>
            <a:r>
              <a:rPr lang="en-US" dirty="0"/>
              <a:t>Tensile Tests</a:t>
            </a:r>
          </a:p>
        </p:txBody>
      </p:sp>
      <p:sp>
        <p:nvSpPr>
          <p:cNvPr id="3" name="Content Placeholder 2">
            <a:extLst>
              <a:ext uri="{FF2B5EF4-FFF2-40B4-BE49-F238E27FC236}">
                <a16:creationId xmlns:a16="http://schemas.microsoft.com/office/drawing/2014/main" id="{8207C492-8668-4446-D567-B24FA0794628}"/>
              </a:ext>
            </a:extLst>
          </p:cNvPr>
          <p:cNvSpPr>
            <a:spLocks noGrp="1"/>
          </p:cNvSpPr>
          <p:nvPr>
            <p:ph idx="1"/>
          </p:nvPr>
        </p:nvSpPr>
        <p:spPr>
          <a:xfrm>
            <a:off x="838200" y="1825625"/>
            <a:ext cx="5705475" cy="4667250"/>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Static Tensile Test: </a:t>
            </a:r>
            <a:r>
              <a:rPr lang="en-US" b="0" i="0" dirty="0">
                <a:solidFill>
                  <a:srgbClr val="0D0D0D"/>
                </a:solidFill>
                <a:effectLst/>
                <a:latin typeface="Söhne"/>
              </a:rPr>
              <a:t>applies a constant tensile load to the specimen until failure, providing information on material strength and deformation behavior</a:t>
            </a:r>
          </a:p>
          <a:p>
            <a:pPr marL="742950" lvl="1" indent="-285750" algn="l">
              <a:buFont typeface="Arial" panose="020B0604020202020204" pitchFamily="34" charset="0"/>
              <a:buChar char="•"/>
            </a:pPr>
            <a:r>
              <a:rPr lang="en-US" b="1" dirty="0">
                <a:solidFill>
                  <a:srgbClr val="0D0D0D"/>
                </a:solidFill>
                <a:effectLst/>
                <a:latin typeface="Söhne"/>
              </a:rPr>
              <a:t>Dynamic Tensile Test</a:t>
            </a:r>
            <a:r>
              <a:rPr lang="en-US" b="1" dirty="0">
                <a:solidFill>
                  <a:srgbClr val="0D0D0D"/>
                </a:solidFill>
                <a:latin typeface="Söhne"/>
              </a:rPr>
              <a:t>: </a:t>
            </a:r>
            <a:r>
              <a:rPr lang="en-US" b="0" i="0" dirty="0">
                <a:solidFill>
                  <a:srgbClr val="0D0D0D"/>
                </a:solidFill>
                <a:effectLst/>
                <a:latin typeface="Söhne"/>
              </a:rPr>
              <a:t>applies cyclic or oscillating loads to the specimen to assess fatigue, creep, and other time-dependent mechanical properties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Characterization of mechanical properties in materials science, engineering, and manufacturing processes</a:t>
            </a:r>
          </a:p>
          <a:p>
            <a:pPr marL="742950" lvl="1" indent="-285750" algn="l">
              <a:buFont typeface="Arial" panose="020B0604020202020204" pitchFamily="34" charset="0"/>
              <a:buChar char="•"/>
            </a:pPr>
            <a:r>
              <a:rPr lang="en-US" b="0" i="0" dirty="0">
                <a:solidFill>
                  <a:srgbClr val="0D0D0D"/>
                </a:solidFill>
                <a:effectLst/>
                <a:latin typeface="Söhne"/>
              </a:rPr>
              <a:t>Quality control and material certification in industries such as aerospace, automotive, and construction</a:t>
            </a:r>
          </a:p>
          <a:p>
            <a:pPr marL="742950" lvl="1" indent="-285750" algn="l">
              <a:buFont typeface="Arial" panose="020B0604020202020204" pitchFamily="34" charset="0"/>
              <a:buChar char="•"/>
            </a:pPr>
            <a:r>
              <a:rPr lang="en-US" b="0" i="0" dirty="0">
                <a:solidFill>
                  <a:srgbClr val="0D0D0D"/>
                </a:solidFill>
                <a:effectLst/>
                <a:latin typeface="Söhne"/>
              </a:rPr>
              <a:t>Research and development of new materials and structures for improved performance and reliability</a:t>
            </a:r>
          </a:p>
        </p:txBody>
      </p:sp>
      <p:pic>
        <p:nvPicPr>
          <p:cNvPr id="4" name="Picture 3">
            <a:hlinkClick r:id="rId2"/>
            <a:extLst>
              <a:ext uri="{FF2B5EF4-FFF2-40B4-BE49-F238E27FC236}">
                <a16:creationId xmlns:a16="http://schemas.microsoft.com/office/drawing/2014/main" id="{FA4D2BA0-1FAC-F878-3197-9F0738E48593}"/>
              </a:ext>
            </a:extLst>
          </p:cNvPr>
          <p:cNvPicPr>
            <a:picLocks noChangeAspect="1"/>
          </p:cNvPicPr>
          <p:nvPr/>
        </p:nvPicPr>
        <p:blipFill>
          <a:blip r:embed="rId3"/>
          <a:stretch>
            <a:fillRect/>
          </a:stretch>
        </p:blipFill>
        <p:spPr>
          <a:xfrm>
            <a:off x="6625168" y="1825625"/>
            <a:ext cx="5566832" cy="4175124"/>
          </a:xfrm>
          <a:prstGeom prst="rect">
            <a:avLst/>
          </a:prstGeom>
        </p:spPr>
      </p:pic>
      <p:sp>
        <p:nvSpPr>
          <p:cNvPr id="6" name="Slide Number Placeholder 5">
            <a:extLst>
              <a:ext uri="{FF2B5EF4-FFF2-40B4-BE49-F238E27FC236}">
                <a16:creationId xmlns:a16="http://schemas.microsoft.com/office/drawing/2014/main" id="{2A0430B2-A829-ED7C-864C-BBC38FDD01A8}"/>
              </a:ext>
            </a:extLst>
          </p:cNvPr>
          <p:cNvSpPr>
            <a:spLocks noGrp="1"/>
          </p:cNvSpPr>
          <p:nvPr>
            <p:ph type="sldNum" sz="quarter" idx="12"/>
          </p:nvPr>
        </p:nvSpPr>
        <p:spPr/>
        <p:txBody>
          <a:bodyPr/>
          <a:lstStyle/>
          <a:p>
            <a:fld id="{C1934BC5-F4F7-4358-8C2B-8BFE237F92F9}" type="slidenum">
              <a:rPr lang="en-US" smtClean="0"/>
              <a:t>207</a:t>
            </a:fld>
            <a:endParaRPr lang="en-US"/>
          </a:p>
        </p:txBody>
      </p:sp>
    </p:spTree>
    <p:extLst>
      <p:ext uri="{BB962C8B-B14F-4D97-AF65-F5344CB8AC3E}">
        <p14:creationId xmlns:p14="http://schemas.microsoft.com/office/powerpoint/2010/main" val="25127939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BA78-1D70-6086-FC79-251D91184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2B16A-794F-CF16-3A8C-0FB5F9972A5B}"/>
              </a:ext>
            </a:extLst>
          </p:cNvPr>
          <p:cNvSpPr>
            <a:spLocks noGrp="1"/>
          </p:cNvSpPr>
          <p:nvPr>
            <p:ph type="title"/>
          </p:nvPr>
        </p:nvSpPr>
        <p:spPr/>
        <p:txBody>
          <a:bodyPr/>
          <a:lstStyle/>
          <a:p>
            <a:r>
              <a:rPr lang="en-US" dirty="0"/>
              <a:t>Tensile Tests</a:t>
            </a:r>
          </a:p>
        </p:txBody>
      </p:sp>
      <p:sp>
        <p:nvSpPr>
          <p:cNvPr id="3" name="Content Placeholder 2">
            <a:extLst>
              <a:ext uri="{FF2B5EF4-FFF2-40B4-BE49-F238E27FC236}">
                <a16:creationId xmlns:a16="http://schemas.microsoft.com/office/drawing/2014/main" id="{BADD4FB9-8F00-71D3-BFC5-62C7AFF3F235}"/>
              </a:ext>
            </a:extLst>
          </p:cNvPr>
          <p:cNvSpPr>
            <a:spLocks noGrp="1"/>
          </p:cNvSpPr>
          <p:nvPr>
            <p:ph idx="1"/>
          </p:nvPr>
        </p:nvSpPr>
        <p:spPr>
          <a:xfrm>
            <a:off x="838200" y="1825625"/>
            <a:ext cx="10515600"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comprehensive information on material behavior under tensile loading, including strength, ductility, and deformation mechanisms</a:t>
            </a:r>
          </a:p>
          <a:p>
            <a:pPr marL="742950" lvl="1" indent="-285750" algn="l">
              <a:buFont typeface="Arial" panose="020B0604020202020204" pitchFamily="34" charset="0"/>
              <a:buChar char="•"/>
            </a:pPr>
            <a:r>
              <a:rPr lang="en-US" b="0" i="0" dirty="0">
                <a:solidFill>
                  <a:srgbClr val="0D0D0D"/>
                </a:solidFill>
                <a:effectLst/>
                <a:latin typeface="Söhne"/>
              </a:rPr>
              <a:t>Standardized test methods and equipment enable consistent and reliable comparisons between different materials and manufacturing processes</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including metals, polymers, ceramics, and composites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careful specimen preparation and alignment to ensure accurate and reproducible results</a:t>
            </a:r>
          </a:p>
          <a:p>
            <a:pPr marL="742950" lvl="1" indent="-285750" algn="l">
              <a:buFont typeface="Arial" panose="020B0604020202020204" pitchFamily="34" charset="0"/>
              <a:buChar char="•"/>
            </a:pPr>
            <a:r>
              <a:rPr lang="en-US" b="0" i="0" dirty="0">
                <a:solidFill>
                  <a:srgbClr val="0D0D0D"/>
                </a:solidFill>
                <a:effectLst/>
                <a:latin typeface="Söhne"/>
              </a:rPr>
              <a:t>Interpretation of tensile test data may be influenced by factors such as specimen geometry, loading rate, and environmental conditions</a:t>
            </a:r>
          </a:p>
          <a:p>
            <a:pPr marL="742950" lvl="1" indent="-285750" algn="l">
              <a:buFont typeface="Arial" panose="020B0604020202020204" pitchFamily="34" charset="0"/>
              <a:buChar char="•"/>
            </a:pPr>
            <a:r>
              <a:rPr lang="en-US" b="0" i="0" dirty="0">
                <a:solidFill>
                  <a:srgbClr val="0D0D0D"/>
                </a:solidFill>
                <a:effectLst/>
                <a:latin typeface="Söhne"/>
              </a:rPr>
              <a:t>Limited applicability to materials with isotropic properties and linear stress-strain behavior, necessitating complementary testing methods for complex materials and structures</a:t>
            </a:r>
          </a:p>
        </p:txBody>
      </p:sp>
      <p:sp>
        <p:nvSpPr>
          <p:cNvPr id="5" name="Slide Number Placeholder 4">
            <a:extLst>
              <a:ext uri="{FF2B5EF4-FFF2-40B4-BE49-F238E27FC236}">
                <a16:creationId xmlns:a16="http://schemas.microsoft.com/office/drawing/2014/main" id="{8775EBEF-692E-93D5-5072-700BA79E9A6B}"/>
              </a:ext>
            </a:extLst>
          </p:cNvPr>
          <p:cNvSpPr>
            <a:spLocks noGrp="1"/>
          </p:cNvSpPr>
          <p:nvPr>
            <p:ph type="sldNum" sz="quarter" idx="12"/>
          </p:nvPr>
        </p:nvSpPr>
        <p:spPr/>
        <p:txBody>
          <a:bodyPr/>
          <a:lstStyle/>
          <a:p>
            <a:fld id="{C1934BC5-F4F7-4358-8C2B-8BFE237F92F9}" type="slidenum">
              <a:rPr lang="en-US" smtClean="0"/>
              <a:t>208</a:t>
            </a:fld>
            <a:endParaRPr lang="en-US"/>
          </a:p>
        </p:txBody>
      </p:sp>
    </p:spTree>
    <p:extLst>
      <p:ext uri="{BB962C8B-B14F-4D97-AF65-F5344CB8AC3E}">
        <p14:creationId xmlns:p14="http://schemas.microsoft.com/office/powerpoint/2010/main" val="36159290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1539B-FE46-01FD-288D-88BAAEFF7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52F4B-3935-E67C-B1A0-683B0B2B1C10}"/>
              </a:ext>
            </a:extLst>
          </p:cNvPr>
          <p:cNvSpPr>
            <a:spLocks noGrp="1"/>
          </p:cNvSpPr>
          <p:nvPr>
            <p:ph type="title"/>
          </p:nvPr>
        </p:nvSpPr>
        <p:spPr/>
        <p:txBody>
          <a:bodyPr/>
          <a:lstStyle/>
          <a:p>
            <a:r>
              <a:rPr lang="en-US" dirty="0"/>
              <a:t>Tensile Tests</a:t>
            </a:r>
          </a:p>
        </p:txBody>
      </p:sp>
      <p:sp>
        <p:nvSpPr>
          <p:cNvPr id="3" name="Content Placeholder 2">
            <a:extLst>
              <a:ext uri="{FF2B5EF4-FFF2-40B4-BE49-F238E27FC236}">
                <a16:creationId xmlns:a16="http://schemas.microsoft.com/office/drawing/2014/main" id="{A61E1265-FDD9-9DE0-74AF-2E40E7E61700}"/>
              </a:ext>
            </a:extLst>
          </p:cNvPr>
          <p:cNvSpPr>
            <a:spLocks noGrp="1"/>
          </p:cNvSpPr>
          <p:nvPr>
            <p:ph idx="1"/>
          </p:nvPr>
        </p:nvSpPr>
        <p:spPr/>
        <p:txBody>
          <a:bodyPr>
            <a:normAutofit fontScale="92500" lnSpcReduction="20000"/>
          </a:bodyPr>
          <a:lstStyle/>
          <a:p>
            <a:r>
              <a:rPr lang="en-US" b="1" dirty="0"/>
              <a:t>Further Reading:</a:t>
            </a:r>
          </a:p>
          <a:p>
            <a:pPr lvl="1"/>
            <a:r>
              <a:rPr lang="en-US" dirty="0">
                <a:effectLst/>
              </a:rPr>
              <a:t>Darko, C., &amp; </a:t>
            </a:r>
            <a:r>
              <a:rPr lang="en-US" dirty="0" err="1">
                <a:effectLst/>
              </a:rPr>
              <a:t>Zadoroshnyj</a:t>
            </a:r>
            <a:r>
              <a:rPr lang="en-US" dirty="0">
                <a:effectLst/>
              </a:rPr>
              <a:t>, A. (2021). </a:t>
            </a:r>
            <a:r>
              <a:rPr lang="en-US" b="1" dirty="0">
                <a:effectLst/>
              </a:rPr>
              <a:t>An introduction to conventional tensile testing: Constructionism approach for constructivism learning. </a:t>
            </a:r>
            <a:r>
              <a:rPr lang="en-US" i="1" dirty="0">
                <a:effectLst/>
              </a:rPr>
              <a:t>European Scientific Journal ESJ</a:t>
            </a:r>
            <a:r>
              <a:rPr lang="en-US" dirty="0">
                <a:effectLst/>
              </a:rPr>
              <a:t>, </a:t>
            </a:r>
            <a:r>
              <a:rPr lang="en-US" i="1" dirty="0">
                <a:effectLst/>
              </a:rPr>
              <a:t>17</a:t>
            </a:r>
            <a:r>
              <a:rPr lang="en-US" dirty="0">
                <a:effectLst/>
              </a:rPr>
              <a:t>(03). </a:t>
            </a:r>
            <a:r>
              <a:rPr lang="en-US" dirty="0">
                <a:effectLst/>
                <a:hlinkClick r:id="rId2"/>
              </a:rPr>
              <a:t>https://doi.org/10.19044/esj.2021.v17n3p328</a:t>
            </a:r>
            <a:endParaRPr lang="en-US" dirty="0">
              <a:effectLst/>
            </a:endParaRPr>
          </a:p>
          <a:p>
            <a:pPr lvl="1"/>
            <a:r>
              <a:rPr lang="en-US" dirty="0" err="1">
                <a:effectLst/>
              </a:rPr>
              <a:t>AZoM</a:t>
            </a:r>
            <a:r>
              <a:rPr lang="en-US" dirty="0">
                <a:effectLst/>
              </a:rPr>
              <a:t>. (2023, December 9). </a:t>
            </a:r>
            <a:r>
              <a:rPr lang="en-US" b="1" dirty="0">
                <a:effectLst/>
              </a:rPr>
              <a:t>What is tensile testing? The theory and applications.</a:t>
            </a:r>
            <a:r>
              <a:rPr lang="en-US" dirty="0">
                <a:effectLst/>
              </a:rPr>
              <a:t> </a:t>
            </a:r>
            <a:r>
              <a:rPr lang="en-US" dirty="0">
                <a:effectLst/>
                <a:hlinkClick r:id="rId3"/>
              </a:rPr>
              <a:t>https://www.azom.com/article.aspx?ArticleID=5551</a:t>
            </a:r>
            <a:endParaRPr lang="en-US" dirty="0">
              <a:effectLst/>
            </a:endParaRPr>
          </a:p>
          <a:p>
            <a:pPr lvl="1"/>
            <a:r>
              <a:rPr lang="en-US" dirty="0">
                <a:effectLst/>
              </a:rPr>
              <a:t>Instron. (n.d.). </a:t>
            </a:r>
            <a:r>
              <a:rPr lang="en-US" b="1" dirty="0">
                <a:effectLst/>
              </a:rPr>
              <a:t>Tensile testing machines. </a:t>
            </a:r>
            <a:r>
              <a:rPr lang="en-US" dirty="0">
                <a:effectLst/>
                <a:hlinkClick r:id="rId4"/>
              </a:rPr>
              <a:t>https://www.instron.com/en/resources/test-types/tensile-test</a:t>
            </a:r>
            <a:endParaRPr lang="en-US" dirty="0">
              <a:effectLst/>
            </a:endParaRPr>
          </a:p>
          <a:p>
            <a:pPr lvl="1"/>
            <a:r>
              <a:rPr lang="en-US" dirty="0">
                <a:effectLst/>
              </a:rPr>
              <a:t>Olsson, R. (2011). </a:t>
            </a:r>
            <a:r>
              <a:rPr lang="en-US" b="1" dirty="0">
                <a:effectLst/>
              </a:rPr>
              <a:t>A survey of test methods for multiaxial and out-of-plane strength of composite laminates.</a:t>
            </a:r>
            <a:r>
              <a:rPr lang="en-US" dirty="0">
                <a:effectLst/>
              </a:rPr>
              <a:t> </a:t>
            </a:r>
            <a:r>
              <a:rPr lang="en-US" i="1" dirty="0">
                <a:effectLst/>
              </a:rPr>
              <a:t>Composites Science and Technology</a:t>
            </a:r>
            <a:r>
              <a:rPr lang="en-US" dirty="0">
                <a:effectLst/>
              </a:rPr>
              <a:t>, </a:t>
            </a:r>
            <a:r>
              <a:rPr lang="en-US" i="1" dirty="0">
                <a:effectLst/>
              </a:rPr>
              <a:t>71</a:t>
            </a:r>
            <a:r>
              <a:rPr lang="en-US" dirty="0">
                <a:effectLst/>
              </a:rPr>
              <a:t>(6), 773–783. </a:t>
            </a:r>
            <a:r>
              <a:rPr lang="en-US" dirty="0">
                <a:effectLst/>
                <a:hlinkClick r:id="rId5"/>
              </a:rPr>
              <a:t>https://hal.science/hal-00736295/document</a:t>
            </a:r>
            <a:endParaRPr lang="en-US" dirty="0">
              <a:effectLst/>
            </a:endParaRPr>
          </a:p>
          <a:p>
            <a:pPr lvl="1"/>
            <a:r>
              <a:rPr lang="en-US" dirty="0">
                <a:effectLst/>
              </a:rPr>
              <a:t>Ismail, K. I., Haji Hameed Sultan, M. T., Shah, A. U., Mazlan, N., &amp; </a:t>
            </a:r>
            <a:r>
              <a:rPr lang="en-US" dirty="0" err="1">
                <a:effectLst/>
              </a:rPr>
              <a:t>Ariffin</a:t>
            </a:r>
            <a:r>
              <a:rPr lang="en-US" dirty="0">
                <a:effectLst/>
              </a:rPr>
              <a:t>, A. H. (2018). </a:t>
            </a:r>
            <a:r>
              <a:rPr lang="en-US" b="1" dirty="0">
                <a:effectLst/>
              </a:rPr>
              <a:t>Tensile properties of hybrid </a:t>
            </a:r>
            <a:r>
              <a:rPr lang="en-US" b="1" dirty="0" err="1">
                <a:effectLst/>
              </a:rPr>
              <a:t>biocomposite</a:t>
            </a:r>
            <a:r>
              <a:rPr lang="en-US" b="1" dirty="0">
                <a:effectLst/>
              </a:rPr>
              <a:t> reinforced epoxy modified with carbon nanotube (CNT).</a:t>
            </a:r>
            <a:r>
              <a:rPr lang="en-US" dirty="0">
                <a:effectLst/>
              </a:rPr>
              <a:t> </a:t>
            </a:r>
            <a:r>
              <a:rPr lang="en-US" dirty="0" err="1">
                <a:effectLst/>
              </a:rPr>
              <a:t>BioResources</a:t>
            </a:r>
            <a:r>
              <a:rPr lang="en-US" dirty="0">
                <a:effectLst/>
              </a:rPr>
              <a:t>, 13(1). </a:t>
            </a:r>
            <a:r>
              <a:rPr lang="en-US" dirty="0">
                <a:effectLst/>
                <a:hlinkClick r:id="rId6"/>
              </a:rPr>
              <a:t>https://doi.org/10.15376/biores.13.1.1787-1800</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4F4556DE-0F89-9FB3-A1EF-90CFC4A2237E}"/>
              </a:ext>
            </a:extLst>
          </p:cNvPr>
          <p:cNvSpPr>
            <a:spLocks noGrp="1"/>
          </p:cNvSpPr>
          <p:nvPr>
            <p:ph type="sldNum" sz="quarter" idx="12"/>
          </p:nvPr>
        </p:nvSpPr>
        <p:spPr/>
        <p:txBody>
          <a:bodyPr/>
          <a:lstStyle/>
          <a:p>
            <a:fld id="{C1934BC5-F4F7-4358-8C2B-8BFE237F92F9}" type="slidenum">
              <a:rPr lang="en-US" smtClean="0"/>
              <a:t>209</a:t>
            </a:fld>
            <a:endParaRPr lang="en-US"/>
          </a:p>
        </p:txBody>
      </p:sp>
    </p:spTree>
    <p:extLst>
      <p:ext uri="{BB962C8B-B14F-4D97-AF65-F5344CB8AC3E}">
        <p14:creationId xmlns:p14="http://schemas.microsoft.com/office/powerpoint/2010/main" val="245502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7964-3238-4377-9CD1-03CC36FD77B9}"/>
              </a:ext>
            </a:extLst>
          </p:cNvPr>
          <p:cNvSpPr>
            <a:spLocks noGrp="1"/>
          </p:cNvSpPr>
          <p:nvPr>
            <p:ph type="title"/>
          </p:nvPr>
        </p:nvSpPr>
        <p:spPr/>
        <p:txBody>
          <a:bodyPr/>
          <a:lstStyle/>
          <a:p>
            <a:r>
              <a:rPr lang="en-US" dirty="0"/>
              <a:t>Surface property: surface topography</a:t>
            </a:r>
          </a:p>
        </p:txBody>
      </p:sp>
      <p:sp>
        <p:nvSpPr>
          <p:cNvPr id="3" name="Content Placeholder 2">
            <a:extLst>
              <a:ext uri="{FF2B5EF4-FFF2-40B4-BE49-F238E27FC236}">
                <a16:creationId xmlns:a16="http://schemas.microsoft.com/office/drawing/2014/main" id="{84288DDA-FC6B-88AF-AC6E-947B516A9368}"/>
              </a:ext>
            </a:extLst>
          </p:cNvPr>
          <p:cNvSpPr>
            <a:spLocks noGrp="1"/>
          </p:cNvSpPr>
          <p:nvPr>
            <p:ph idx="1"/>
          </p:nvPr>
        </p:nvSpPr>
        <p:spPr>
          <a:xfrm>
            <a:off x="838199" y="1825625"/>
            <a:ext cx="10515599" cy="4351338"/>
          </a:xfrm>
        </p:spPr>
        <p:txBody>
          <a:bodyPr>
            <a:normAutofit/>
          </a:bodyPr>
          <a:lstStyle/>
          <a:p>
            <a:r>
              <a:rPr lang="en-US" sz="3200" b="1" dirty="0"/>
              <a:t>Commonly applied measurement techniques.</a:t>
            </a:r>
          </a:p>
          <a:p>
            <a:pPr lvl="1"/>
            <a:r>
              <a:rPr lang="en-US" sz="2800" b="1" dirty="0"/>
              <a:t>Atomic force microscopy (AFM)</a:t>
            </a:r>
          </a:p>
          <a:p>
            <a:pPr lvl="2"/>
            <a:r>
              <a:rPr lang="en-US" sz="2400" b="0" i="0" dirty="0">
                <a:effectLst/>
              </a:rPr>
              <a:t>Information about surface topography is gathered by scanning the surface at the atomic or molecular level using the tip of a sharp probe</a:t>
            </a:r>
            <a:endParaRPr lang="en-US" sz="2400" dirty="0"/>
          </a:p>
          <a:p>
            <a:pPr lvl="2"/>
            <a:r>
              <a:rPr lang="en-US" sz="2400" dirty="0"/>
              <a:t>Feature size measurement range – ~10</a:t>
            </a:r>
            <a:r>
              <a:rPr lang="en-US" sz="2400" baseline="30000" dirty="0"/>
              <a:t>-10</a:t>
            </a:r>
            <a:r>
              <a:rPr lang="en-US" sz="2400" dirty="0"/>
              <a:t> – 10</a:t>
            </a:r>
            <a:r>
              <a:rPr lang="en-US" sz="2400" baseline="30000" dirty="0"/>
              <a:t>-6</a:t>
            </a:r>
            <a:r>
              <a:rPr lang="en-US" sz="2400" dirty="0"/>
              <a:t> m</a:t>
            </a:r>
          </a:p>
          <a:p>
            <a:pPr lvl="1"/>
            <a:r>
              <a:rPr lang="en-US" sz="2800" b="1" dirty="0"/>
              <a:t>Stylus profilometry</a:t>
            </a:r>
          </a:p>
          <a:p>
            <a:pPr lvl="2"/>
            <a:r>
              <a:rPr lang="en-US" sz="2400" dirty="0"/>
              <a:t>Uses a stylus or probe to trace the surface and measure its profile</a:t>
            </a:r>
          </a:p>
          <a:p>
            <a:pPr lvl="2"/>
            <a:r>
              <a:rPr lang="en-US" sz="2400" dirty="0"/>
              <a:t>Feature size measurement range – 10</a:t>
            </a:r>
            <a:r>
              <a:rPr lang="en-US" sz="2400" baseline="30000" dirty="0"/>
              <a:t>-9</a:t>
            </a:r>
            <a:r>
              <a:rPr lang="en-US" sz="2400" dirty="0"/>
              <a:t> – 10</a:t>
            </a:r>
            <a:r>
              <a:rPr lang="en-US" sz="2400" baseline="30000" dirty="0"/>
              <a:t>-4</a:t>
            </a:r>
            <a:r>
              <a:rPr lang="en-US" sz="2400" dirty="0"/>
              <a:t> m</a:t>
            </a:r>
          </a:p>
          <a:p>
            <a:pPr lvl="2"/>
            <a:endParaRPr lang="en-US" sz="2800" dirty="0"/>
          </a:p>
        </p:txBody>
      </p:sp>
      <p:sp>
        <p:nvSpPr>
          <p:cNvPr id="5" name="Slide Number Placeholder 4">
            <a:extLst>
              <a:ext uri="{FF2B5EF4-FFF2-40B4-BE49-F238E27FC236}">
                <a16:creationId xmlns:a16="http://schemas.microsoft.com/office/drawing/2014/main" id="{2D77577B-C262-D44A-54E4-F07642BA2EF0}"/>
              </a:ext>
            </a:extLst>
          </p:cNvPr>
          <p:cNvSpPr>
            <a:spLocks noGrp="1"/>
          </p:cNvSpPr>
          <p:nvPr>
            <p:ph type="sldNum" sz="quarter" idx="12"/>
          </p:nvPr>
        </p:nvSpPr>
        <p:spPr/>
        <p:txBody>
          <a:bodyPr/>
          <a:lstStyle/>
          <a:p>
            <a:fld id="{C1934BC5-F4F7-4358-8C2B-8BFE237F92F9}" type="slidenum">
              <a:rPr lang="en-US" smtClean="0"/>
              <a:t>21</a:t>
            </a:fld>
            <a:endParaRPr lang="en-US"/>
          </a:p>
        </p:txBody>
      </p:sp>
    </p:spTree>
    <p:extLst>
      <p:ext uri="{BB962C8B-B14F-4D97-AF65-F5344CB8AC3E}">
        <p14:creationId xmlns:p14="http://schemas.microsoft.com/office/powerpoint/2010/main" val="287243770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31EE-E4FF-C6D9-5B84-0E85703CADA8}"/>
              </a:ext>
            </a:extLst>
          </p:cNvPr>
          <p:cNvSpPr>
            <a:spLocks noGrp="1"/>
          </p:cNvSpPr>
          <p:nvPr>
            <p:ph type="title"/>
          </p:nvPr>
        </p:nvSpPr>
        <p:spPr/>
        <p:txBody>
          <a:bodyPr/>
          <a:lstStyle/>
          <a:p>
            <a:r>
              <a:rPr lang="en-US" dirty="0"/>
              <a:t>Nanoindentation</a:t>
            </a:r>
          </a:p>
        </p:txBody>
      </p:sp>
      <p:sp>
        <p:nvSpPr>
          <p:cNvPr id="3" name="Content Placeholder 2">
            <a:extLst>
              <a:ext uri="{FF2B5EF4-FFF2-40B4-BE49-F238E27FC236}">
                <a16:creationId xmlns:a16="http://schemas.microsoft.com/office/drawing/2014/main" id="{04676DC6-0176-07F2-2BB6-6BC78EC8D529}"/>
              </a:ext>
            </a:extLst>
          </p:cNvPr>
          <p:cNvSpPr>
            <a:spLocks noGrp="1"/>
          </p:cNvSpPr>
          <p:nvPr>
            <p:ph idx="1"/>
          </p:nvPr>
        </p:nvSpPr>
        <p:spPr>
          <a:xfrm>
            <a:off x="838200" y="1825625"/>
            <a:ext cx="5909109"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Nanoindentation is a technique used to measure mechanical properties, such as hardness and elastic modulus, of materials at the nanoscale by applying a controlled load to a sharp indenter</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A sharp indenter, typically made of diamond, is pressed into the sample surface with precise control of force and displacement</a:t>
            </a:r>
          </a:p>
          <a:p>
            <a:pPr marL="742950" lvl="1" indent="-285750" algn="l">
              <a:buFont typeface="Arial" panose="020B0604020202020204" pitchFamily="34" charset="0"/>
              <a:buChar char="•"/>
            </a:pPr>
            <a:r>
              <a:rPr lang="en-US" b="0" i="0" dirty="0">
                <a:solidFill>
                  <a:srgbClr val="0D0D0D"/>
                </a:solidFill>
                <a:effectLst/>
                <a:latin typeface="Söhne"/>
              </a:rPr>
              <a:t>The depth of indentation and the load applied are measured to calculate mechanical properties based on indentation mechanics models</a:t>
            </a:r>
          </a:p>
        </p:txBody>
      </p:sp>
      <p:pic>
        <p:nvPicPr>
          <p:cNvPr id="4" name="Picture 3">
            <a:hlinkClick r:id="rId2"/>
            <a:extLst>
              <a:ext uri="{FF2B5EF4-FFF2-40B4-BE49-F238E27FC236}">
                <a16:creationId xmlns:a16="http://schemas.microsoft.com/office/drawing/2014/main" id="{AAA53AAC-7924-F185-4041-15080C9256A2}"/>
              </a:ext>
            </a:extLst>
          </p:cNvPr>
          <p:cNvPicPr>
            <a:picLocks noChangeAspect="1"/>
          </p:cNvPicPr>
          <p:nvPr/>
        </p:nvPicPr>
        <p:blipFill>
          <a:blip r:embed="rId3"/>
          <a:stretch>
            <a:fillRect/>
          </a:stretch>
        </p:blipFill>
        <p:spPr>
          <a:xfrm>
            <a:off x="7102666" y="691357"/>
            <a:ext cx="4817871" cy="2843212"/>
          </a:xfrm>
          <a:prstGeom prst="rect">
            <a:avLst/>
          </a:prstGeom>
        </p:spPr>
      </p:pic>
      <p:pic>
        <p:nvPicPr>
          <p:cNvPr id="5" name="Picture 4">
            <a:hlinkClick r:id="rId4"/>
            <a:extLst>
              <a:ext uri="{FF2B5EF4-FFF2-40B4-BE49-F238E27FC236}">
                <a16:creationId xmlns:a16="http://schemas.microsoft.com/office/drawing/2014/main" id="{E5E5FF0E-B161-FFD0-91C0-D081A72D39C8}"/>
              </a:ext>
            </a:extLst>
          </p:cNvPr>
          <p:cNvPicPr>
            <a:picLocks noChangeAspect="1"/>
          </p:cNvPicPr>
          <p:nvPr/>
        </p:nvPicPr>
        <p:blipFill>
          <a:blip r:embed="rId5"/>
          <a:stretch>
            <a:fillRect/>
          </a:stretch>
        </p:blipFill>
        <p:spPr>
          <a:xfrm>
            <a:off x="7681912" y="3624263"/>
            <a:ext cx="3671888" cy="2447925"/>
          </a:xfrm>
          <a:prstGeom prst="rect">
            <a:avLst/>
          </a:prstGeom>
        </p:spPr>
      </p:pic>
      <p:sp>
        <p:nvSpPr>
          <p:cNvPr id="7" name="Slide Number Placeholder 6">
            <a:extLst>
              <a:ext uri="{FF2B5EF4-FFF2-40B4-BE49-F238E27FC236}">
                <a16:creationId xmlns:a16="http://schemas.microsoft.com/office/drawing/2014/main" id="{0012773C-473F-DBE6-42FD-4554B94AB88E}"/>
              </a:ext>
            </a:extLst>
          </p:cNvPr>
          <p:cNvSpPr>
            <a:spLocks noGrp="1"/>
          </p:cNvSpPr>
          <p:nvPr>
            <p:ph type="sldNum" sz="quarter" idx="12"/>
          </p:nvPr>
        </p:nvSpPr>
        <p:spPr/>
        <p:txBody>
          <a:bodyPr/>
          <a:lstStyle/>
          <a:p>
            <a:fld id="{C1934BC5-F4F7-4358-8C2B-8BFE237F92F9}" type="slidenum">
              <a:rPr lang="en-US" smtClean="0"/>
              <a:t>210</a:t>
            </a:fld>
            <a:endParaRPr lang="en-US"/>
          </a:p>
        </p:txBody>
      </p:sp>
    </p:spTree>
    <p:extLst>
      <p:ext uri="{BB962C8B-B14F-4D97-AF65-F5344CB8AC3E}">
        <p14:creationId xmlns:p14="http://schemas.microsoft.com/office/powerpoint/2010/main" val="20747550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87F3-103E-7F54-B41A-3F832C67D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B01F0-282D-3EC2-DB50-616945F1CEF6}"/>
              </a:ext>
            </a:extLst>
          </p:cNvPr>
          <p:cNvSpPr>
            <a:spLocks noGrp="1"/>
          </p:cNvSpPr>
          <p:nvPr>
            <p:ph type="title"/>
          </p:nvPr>
        </p:nvSpPr>
        <p:spPr/>
        <p:txBody>
          <a:bodyPr/>
          <a:lstStyle/>
          <a:p>
            <a:r>
              <a:rPr lang="en-US" dirty="0"/>
              <a:t>Nanoindentation</a:t>
            </a:r>
          </a:p>
        </p:txBody>
      </p:sp>
      <p:sp>
        <p:nvSpPr>
          <p:cNvPr id="3" name="Content Placeholder 2">
            <a:extLst>
              <a:ext uri="{FF2B5EF4-FFF2-40B4-BE49-F238E27FC236}">
                <a16:creationId xmlns:a16="http://schemas.microsoft.com/office/drawing/2014/main" id="{9BCF0E3D-5FC2-12FD-E91E-C144EE0F808F}"/>
              </a:ext>
            </a:extLst>
          </p:cNvPr>
          <p:cNvSpPr>
            <a:spLocks noGrp="1"/>
          </p:cNvSpPr>
          <p:nvPr>
            <p:ph idx="1"/>
          </p:nvPr>
        </p:nvSpPr>
        <p:spPr>
          <a:xfrm>
            <a:off x="838200" y="1825624"/>
            <a:ext cx="6948638" cy="4575175"/>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Continuous Loading</a:t>
            </a:r>
            <a:r>
              <a:rPr lang="en-US" b="1" dirty="0">
                <a:solidFill>
                  <a:srgbClr val="0D0D0D"/>
                </a:solidFill>
                <a:latin typeface="Söhne"/>
              </a:rPr>
              <a:t>: </a:t>
            </a:r>
            <a:r>
              <a:rPr lang="en-US" b="0" i="0" dirty="0">
                <a:solidFill>
                  <a:srgbClr val="0D0D0D"/>
                </a:solidFill>
                <a:effectLst/>
                <a:latin typeface="Söhne"/>
              </a:rPr>
              <a:t>applies a continuously increasing load to the indenter until a predetermined depth or maximum load is reached, allowing for characterization of deformation behavior</a:t>
            </a:r>
          </a:p>
          <a:p>
            <a:pPr marL="742950" lvl="1" indent="-285750" algn="l">
              <a:buFont typeface="Arial" panose="020B0604020202020204" pitchFamily="34" charset="0"/>
              <a:buChar char="•"/>
            </a:pPr>
            <a:r>
              <a:rPr lang="en-US" b="1" dirty="0">
                <a:solidFill>
                  <a:srgbClr val="0D0D0D"/>
                </a:solidFill>
                <a:effectLst/>
                <a:latin typeface="Söhne"/>
              </a:rPr>
              <a:t>Cyclic Loading</a:t>
            </a:r>
            <a:r>
              <a:rPr lang="en-US" b="1" dirty="0">
                <a:solidFill>
                  <a:srgbClr val="0D0D0D"/>
                </a:solidFill>
                <a:latin typeface="Söhne"/>
              </a:rPr>
              <a:t>: </a:t>
            </a:r>
            <a:r>
              <a:rPr lang="en-US" b="0" i="0" dirty="0">
                <a:solidFill>
                  <a:srgbClr val="0D0D0D"/>
                </a:solidFill>
                <a:effectLst/>
                <a:latin typeface="Söhne"/>
              </a:rPr>
              <a:t>applies cyclic loads to the indenter, enabling the study of fatigue, creep, and time-dependent mechanical properties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Evaluation of mechanical properties in thin films, coatings, nanocomposites, and nanostructured materials</a:t>
            </a:r>
          </a:p>
          <a:p>
            <a:pPr marL="742950" lvl="1" indent="-285750" algn="l">
              <a:buFont typeface="Arial" panose="020B0604020202020204" pitchFamily="34" charset="0"/>
              <a:buChar char="•"/>
            </a:pPr>
            <a:r>
              <a:rPr lang="en-US" b="0" i="0" dirty="0">
                <a:solidFill>
                  <a:srgbClr val="0D0D0D"/>
                </a:solidFill>
                <a:effectLst/>
                <a:latin typeface="Söhne"/>
              </a:rPr>
              <a:t>Quality control and material characterization in microelectronics, MEMS devices, and biomedical implants</a:t>
            </a:r>
          </a:p>
          <a:p>
            <a:pPr marL="742950" lvl="1" indent="-285750" algn="l">
              <a:buFont typeface="Arial" panose="020B0604020202020204" pitchFamily="34" charset="0"/>
              <a:buChar char="•"/>
            </a:pPr>
            <a:r>
              <a:rPr lang="en-US" b="0" i="0" dirty="0">
                <a:solidFill>
                  <a:srgbClr val="0D0D0D"/>
                </a:solidFill>
                <a:effectLst/>
                <a:latin typeface="Söhne"/>
              </a:rPr>
              <a:t>Research and development of advanced materials for nanotechnology, surface engineering, and biomaterials</a:t>
            </a:r>
          </a:p>
        </p:txBody>
      </p:sp>
      <p:pic>
        <p:nvPicPr>
          <p:cNvPr id="4" name="Picture 3">
            <a:hlinkClick r:id="rId2"/>
            <a:extLst>
              <a:ext uri="{FF2B5EF4-FFF2-40B4-BE49-F238E27FC236}">
                <a16:creationId xmlns:a16="http://schemas.microsoft.com/office/drawing/2014/main" id="{D00EA877-77B0-65F4-06B2-538B48CCEB80}"/>
              </a:ext>
            </a:extLst>
          </p:cNvPr>
          <p:cNvPicPr>
            <a:picLocks noChangeAspect="1"/>
          </p:cNvPicPr>
          <p:nvPr/>
        </p:nvPicPr>
        <p:blipFill>
          <a:blip r:embed="rId3"/>
          <a:stretch>
            <a:fillRect/>
          </a:stretch>
        </p:blipFill>
        <p:spPr>
          <a:xfrm>
            <a:off x="7772401" y="1771650"/>
            <a:ext cx="4419599" cy="3314699"/>
          </a:xfrm>
          <a:prstGeom prst="rect">
            <a:avLst/>
          </a:prstGeom>
        </p:spPr>
      </p:pic>
      <p:sp>
        <p:nvSpPr>
          <p:cNvPr id="8" name="Slide Number Placeholder 7">
            <a:extLst>
              <a:ext uri="{FF2B5EF4-FFF2-40B4-BE49-F238E27FC236}">
                <a16:creationId xmlns:a16="http://schemas.microsoft.com/office/drawing/2014/main" id="{D7E81F62-D670-F938-4256-48DC7EAE23D9}"/>
              </a:ext>
            </a:extLst>
          </p:cNvPr>
          <p:cNvSpPr>
            <a:spLocks noGrp="1"/>
          </p:cNvSpPr>
          <p:nvPr>
            <p:ph type="sldNum" sz="quarter" idx="12"/>
          </p:nvPr>
        </p:nvSpPr>
        <p:spPr/>
        <p:txBody>
          <a:bodyPr/>
          <a:lstStyle/>
          <a:p>
            <a:fld id="{C1934BC5-F4F7-4358-8C2B-8BFE237F92F9}" type="slidenum">
              <a:rPr lang="en-US" smtClean="0"/>
              <a:t>211</a:t>
            </a:fld>
            <a:endParaRPr lang="en-US"/>
          </a:p>
        </p:txBody>
      </p:sp>
    </p:spTree>
    <p:extLst>
      <p:ext uri="{BB962C8B-B14F-4D97-AF65-F5344CB8AC3E}">
        <p14:creationId xmlns:p14="http://schemas.microsoft.com/office/powerpoint/2010/main" val="59241231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6B6D-99A3-3099-D47B-68C55AF2ADBD}"/>
              </a:ext>
            </a:extLst>
          </p:cNvPr>
          <p:cNvSpPr>
            <a:spLocks noGrp="1"/>
          </p:cNvSpPr>
          <p:nvPr>
            <p:ph type="title"/>
          </p:nvPr>
        </p:nvSpPr>
        <p:spPr/>
        <p:txBody>
          <a:bodyPr/>
          <a:lstStyle/>
          <a:p>
            <a:r>
              <a:rPr lang="en-US" dirty="0"/>
              <a:t>Nanoindentation</a:t>
            </a:r>
          </a:p>
        </p:txBody>
      </p:sp>
      <p:pic>
        <p:nvPicPr>
          <p:cNvPr id="15362" name="Picture 2" descr="Nanoindentation of zirconium based bulk metallic glass and its  nanomechanical properties - ScienceDirect">
            <a:hlinkClick r:id="rId2"/>
            <a:extLst>
              <a:ext uri="{FF2B5EF4-FFF2-40B4-BE49-F238E27FC236}">
                <a16:creationId xmlns:a16="http://schemas.microsoft.com/office/drawing/2014/main" id="{26786AFE-A75D-8182-4169-767B19831E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697960"/>
            <a:ext cx="8229600" cy="474001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F33C919-453F-E57E-343E-13127BE48494}"/>
              </a:ext>
            </a:extLst>
          </p:cNvPr>
          <p:cNvSpPr>
            <a:spLocks noGrp="1"/>
          </p:cNvSpPr>
          <p:nvPr>
            <p:ph type="sldNum" sz="quarter" idx="12"/>
          </p:nvPr>
        </p:nvSpPr>
        <p:spPr/>
        <p:txBody>
          <a:bodyPr/>
          <a:lstStyle/>
          <a:p>
            <a:fld id="{C1934BC5-F4F7-4358-8C2B-8BFE237F92F9}" type="slidenum">
              <a:rPr lang="en-US" smtClean="0"/>
              <a:t>212</a:t>
            </a:fld>
            <a:endParaRPr lang="en-US"/>
          </a:p>
        </p:txBody>
      </p:sp>
    </p:spTree>
    <p:extLst>
      <p:ext uri="{BB962C8B-B14F-4D97-AF65-F5344CB8AC3E}">
        <p14:creationId xmlns:p14="http://schemas.microsoft.com/office/powerpoint/2010/main" val="317578959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0C169-FBFF-8D1C-EA9E-07F360315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AE082-0EE9-9B46-EA31-65BDF1A84A01}"/>
              </a:ext>
            </a:extLst>
          </p:cNvPr>
          <p:cNvSpPr>
            <a:spLocks noGrp="1"/>
          </p:cNvSpPr>
          <p:nvPr>
            <p:ph type="title"/>
          </p:nvPr>
        </p:nvSpPr>
        <p:spPr/>
        <p:txBody>
          <a:bodyPr/>
          <a:lstStyle/>
          <a:p>
            <a:r>
              <a:rPr lang="en-US" dirty="0"/>
              <a:t>Nanoindentation</a:t>
            </a:r>
          </a:p>
        </p:txBody>
      </p:sp>
      <p:sp>
        <p:nvSpPr>
          <p:cNvPr id="3" name="Content Placeholder 2">
            <a:extLst>
              <a:ext uri="{FF2B5EF4-FFF2-40B4-BE49-F238E27FC236}">
                <a16:creationId xmlns:a16="http://schemas.microsoft.com/office/drawing/2014/main" id="{6025E4BE-DA1F-566C-4425-821A1EB24932}"/>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precise and localized measurements of mechanical properties at the nanoscale with high resolution and accuracy</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including metals, ceramics, polymers, and biological tissues</a:t>
            </a:r>
          </a:p>
          <a:p>
            <a:pPr marL="742950" lvl="1" indent="-285750" algn="l">
              <a:buFont typeface="Arial" panose="020B0604020202020204" pitchFamily="34" charset="0"/>
              <a:buChar char="•"/>
            </a:pPr>
            <a:r>
              <a:rPr lang="en-US" b="0" i="0" dirty="0">
                <a:solidFill>
                  <a:srgbClr val="0D0D0D"/>
                </a:solidFill>
                <a:effectLst/>
                <a:latin typeface="Söhne"/>
              </a:rPr>
              <a:t>Enables quantitative analysis of material behavior under small-scale mechanical loading conditions, offering insights into nanoscale phenomena and material performance</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careful calibration and consideration of factors such as surface roughness, sample preparation, and environmental conditions</a:t>
            </a:r>
          </a:p>
          <a:p>
            <a:pPr marL="742950" lvl="1" indent="-285750" algn="l">
              <a:buFont typeface="Arial" panose="020B0604020202020204" pitchFamily="34" charset="0"/>
              <a:buChar char="•"/>
            </a:pPr>
            <a:r>
              <a:rPr lang="en-US" b="0" i="0" dirty="0">
                <a:solidFill>
                  <a:srgbClr val="0D0D0D"/>
                </a:solidFill>
                <a:effectLst/>
                <a:latin typeface="Söhne"/>
              </a:rPr>
              <a:t>Interpretation of nanoindentation data may be influenced by indentation size effects, pile-up, and substrate effects, leading to complexities in data analysis</a:t>
            </a:r>
          </a:p>
          <a:p>
            <a:pPr marL="742950" lvl="1" indent="-285750" algn="l">
              <a:buFont typeface="Arial" panose="020B0604020202020204" pitchFamily="34" charset="0"/>
              <a:buChar char="•"/>
            </a:pPr>
            <a:r>
              <a:rPr lang="en-US" b="0" i="0" dirty="0">
                <a:solidFill>
                  <a:srgbClr val="0D0D0D"/>
                </a:solidFill>
                <a:effectLst/>
                <a:latin typeface="Söhne"/>
              </a:rPr>
              <a:t>Limited applicability to materials with homogeneous and isotropic properties, as well as challenges in characterizing soft and compliant materials</a:t>
            </a:r>
          </a:p>
        </p:txBody>
      </p:sp>
      <p:sp>
        <p:nvSpPr>
          <p:cNvPr id="5" name="Slide Number Placeholder 4">
            <a:extLst>
              <a:ext uri="{FF2B5EF4-FFF2-40B4-BE49-F238E27FC236}">
                <a16:creationId xmlns:a16="http://schemas.microsoft.com/office/drawing/2014/main" id="{CA9B003C-57F9-A65C-DA98-3ECFC93A8685}"/>
              </a:ext>
            </a:extLst>
          </p:cNvPr>
          <p:cNvSpPr>
            <a:spLocks noGrp="1"/>
          </p:cNvSpPr>
          <p:nvPr>
            <p:ph type="sldNum" sz="quarter" idx="12"/>
          </p:nvPr>
        </p:nvSpPr>
        <p:spPr/>
        <p:txBody>
          <a:bodyPr/>
          <a:lstStyle/>
          <a:p>
            <a:fld id="{C1934BC5-F4F7-4358-8C2B-8BFE237F92F9}" type="slidenum">
              <a:rPr lang="en-US" smtClean="0"/>
              <a:t>213</a:t>
            </a:fld>
            <a:endParaRPr lang="en-US"/>
          </a:p>
        </p:txBody>
      </p:sp>
    </p:spTree>
    <p:extLst>
      <p:ext uri="{BB962C8B-B14F-4D97-AF65-F5344CB8AC3E}">
        <p14:creationId xmlns:p14="http://schemas.microsoft.com/office/powerpoint/2010/main" val="302906816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3EB4-3108-B103-D442-90A8005D7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EBDD8-8080-BB69-31CE-8564905E4976}"/>
              </a:ext>
            </a:extLst>
          </p:cNvPr>
          <p:cNvSpPr>
            <a:spLocks noGrp="1"/>
          </p:cNvSpPr>
          <p:nvPr>
            <p:ph type="title"/>
          </p:nvPr>
        </p:nvSpPr>
        <p:spPr/>
        <p:txBody>
          <a:bodyPr/>
          <a:lstStyle/>
          <a:p>
            <a:r>
              <a:rPr lang="en-US" dirty="0"/>
              <a:t>Nanoindentation</a:t>
            </a:r>
          </a:p>
        </p:txBody>
      </p:sp>
      <p:sp>
        <p:nvSpPr>
          <p:cNvPr id="3" name="Content Placeholder 2">
            <a:extLst>
              <a:ext uri="{FF2B5EF4-FFF2-40B4-BE49-F238E27FC236}">
                <a16:creationId xmlns:a16="http://schemas.microsoft.com/office/drawing/2014/main" id="{2D99588E-577E-1D7D-A139-8D5659B946B2}"/>
              </a:ext>
            </a:extLst>
          </p:cNvPr>
          <p:cNvSpPr>
            <a:spLocks noGrp="1"/>
          </p:cNvSpPr>
          <p:nvPr>
            <p:ph idx="1"/>
          </p:nvPr>
        </p:nvSpPr>
        <p:spPr/>
        <p:txBody>
          <a:bodyPr>
            <a:normAutofit fontScale="77500" lnSpcReduction="20000"/>
          </a:bodyPr>
          <a:lstStyle/>
          <a:p>
            <a:r>
              <a:rPr lang="en-US" b="1" dirty="0"/>
              <a:t>Further Reading:</a:t>
            </a:r>
          </a:p>
          <a:p>
            <a:pPr lvl="1"/>
            <a:r>
              <a:rPr lang="en-US" dirty="0">
                <a:effectLst/>
              </a:rPr>
              <a:t>Nili, H., </a:t>
            </a:r>
            <a:r>
              <a:rPr lang="en-US" dirty="0" err="1">
                <a:effectLst/>
              </a:rPr>
              <a:t>Kalantar-zadeh</a:t>
            </a:r>
            <a:r>
              <a:rPr lang="en-US" dirty="0">
                <a:effectLst/>
              </a:rPr>
              <a:t>, K., </a:t>
            </a:r>
            <a:r>
              <a:rPr lang="en-US" dirty="0" err="1">
                <a:effectLst/>
              </a:rPr>
              <a:t>Bhaskaran</a:t>
            </a:r>
            <a:r>
              <a:rPr lang="en-US" dirty="0">
                <a:effectLst/>
              </a:rPr>
              <a:t>, M., &amp; Sriram, S. (2013). </a:t>
            </a:r>
            <a:r>
              <a:rPr lang="en-US" b="1" dirty="0">
                <a:effectLst/>
              </a:rPr>
              <a:t>In situ nanoindentation: Probing nanoscale multifunctionality. </a:t>
            </a:r>
            <a:r>
              <a:rPr lang="en-US" i="1" dirty="0">
                <a:effectLst/>
              </a:rPr>
              <a:t>Progress in Materials Science</a:t>
            </a:r>
            <a:r>
              <a:rPr lang="en-US" dirty="0">
                <a:effectLst/>
              </a:rPr>
              <a:t>, </a:t>
            </a:r>
            <a:r>
              <a:rPr lang="en-US" i="1" dirty="0">
                <a:effectLst/>
              </a:rPr>
              <a:t>58</a:t>
            </a:r>
            <a:r>
              <a:rPr lang="en-US" dirty="0">
                <a:effectLst/>
              </a:rPr>
              <a:t>(1), 1–29. </a:t>
            </a:r>
            <a:r>
              <a:rPr lang="en-US" dirty="0">
                <a:effectLst/>
                <a:hlinkClick r:id="rId2"/>
              </a:rPr>
              <a:t>https://doi.org/10.1016/j.pmatsci.2012.08.001</a:t>
            </a:r>
            <a:endParaRPr lang="en-US" dirty="0">
              <a:effectLst/>
            </a:endParaRPr>
          </a:p>
          <a:p>
            <a:pPr lvl="1"/>
            <a:r>
              <a:rPr lang="en-US" dirty="0">
                <a:effectLst/>
              </a:rPr>
              <a:t>Anjaneya Prasad, B., Kumaraswamy, A., &amp; Sridhar Babu, B. (2013). </a:t>
            </a:r>
            <a:r>
              <a:rPr lang="en-US" b="1" dirty="0">
                <a:effectLst/>
              </a:rPr>
              <a:t>Relevance of nanoindentation experiments in Materials Research-A Review. </a:t>
            </a:r>
            <a:r>
              <a:rPr lang="en-US" dirty="0">
                <a:effectLst/>
              </a:rPr>
              <a:t>International Journal of Advanced Materials Manufacturing and Characterization, 3(1), 169–171. </a:t>
            </a:r>
            <a:r>
              <a:rPr lang="en-US" dirty="0">
                <a:effectLst/>
                <a:hlinkClick r:id="rId3"/>
              </a:rPr>
              <a:t>https://doi.org/10.11127/ijammc.2013.02.029</a:t>
            </a:r>
            <a:endParaRPr lang="en-US" dirty="0">
              <a:effectLst/>
            </a:endParaRPr>
          </a:p>
          <a:p>
            <a:pPr lvl="1"/>
            <a:r>
              <a:rPr lang="en-US" dirty="0">
                <a:effectLst/>
              </a:rPr>
              <a:t>Pharr, G. M. (2015). </a:t>
            </a:r>
            <a:r>
              <a:rPr lang="en-US" b="1" dirty="0">
                <a:effectLst/>
              </a:rPr>
              <a:t>Recent advances in small-scale mechanical property measurement by nanoindentation</a:t>
            </a:r>
            <a:r>
              <a:rPr lang="en-US" dirty="0">
                <a:effectLst/>
              </a:rPr>
              <a:t>. </a:t>
            </a:r>
            <a:r>
              <a:rPr lang="en-US" i="1" dirty="0">
                <a:effectLst/>
              </a:rPr>
              <a:t>Current Opinion in Solid State and Materials Science</a:t>
            </a:r>
            <a:r>
              <a:rPr lang="en-US" dirty="0">
                <a:effectLst/>
              </a:rPr>
              <a:t>, </a:t>
            </a:r>
            <a:r>
              <a:rPr lang="en-US" i="1" dirty="0">
                <a:effectLst/>
              </a:rPr>
              <a:t>19</a:t>
            </a:r>
            <a:r>
              <a:rPr lang="en-US" dirty="0">
                <a:effectLst/>
              </a:rPr>
              <a:t>(6), 315–316. </a:t>
            </a:r>
            <a:r>
              <a:rPr lang="en-US" dirty="0">
                <a:effectLst/>
                <a:hlinkClick r:id="rId4"/>
              </a:rPr>
              <a:t>https://www.osti.gov/pages/servlets/purl/1242671</a:t>
            </a:r>
            <a:endParaRPr lang="en-US" dirty="0">
              <a:effectLst/>
            </a:endParaRPr>
          </a:p>
          <a:p>
            <a:pPr lvl="1"/>
            <a:r>
              <a:rPr lang="en-US" dirty="0">
                <a:effectLst/>
              </a:rPr>
              <a:t>Kim, D. K. (n.d.). </a:t>
            </a:r>
            <a:r>
              <a:rPr lang="en-US" b="1" dirty="0">
                <a:effectLst/>
              </a:rPr>
              <a:t>Nanoindentation. </a:t>
            </a:r>
            <a:r>
              <a:rPr lang="en-US" dirty="0">
                <a:effectLst/>
              </a:rPr>
              <a:t>KAIST Department of Materials Science and Engineering. </a:t>
            </a:r>
            <a:r>
              <a:rPr lang="en-US" dirty="0">
                <a:effectLst/>
                <a:hlinkClick r:id="rId5"/>
              </a:rPr>
              <a:t>https://wcnt.wisc.edu/wp-content/uploads/sites/882/2016/01/Nano_indentation.pdf</a:t>
            </a:r>
            <a:endParaRPr lang="en-US" dirty="0">
              <a:effectLst/>
            </a:endParaRPr>
          </a:p>
          <a:p>
            <a:pPr lvl="1"/>
            <a:r>
              <a:rPr lang="en-US" dirty="0">
                <a:effectLst/>
              </a:rPr>
              <a:t>Schuh, C. A. (2006). </a:t>
            </a:r>
            <a:r>
              <a:rPr lang="en-US" b="1" dirty="0">
                <a:effectLst/>
              </a:rPr>
              <a:t>Nanoindentation studies of materials.</a:t>
            </a:r>
            <a:r>
              <a:rPr lang="en-US" dirty="0">
                <a:effectLst/>
              </a:rPr>
              <a:t> </a:t>
            </a:r>
            <a:r>
              <a:rPr lang="en-US" i="1" dirty="0">
                <a:effectLst/>
              </a:rPr>
              <a:t>Materials Today</a:t>
            </a:r>
            <a:r>
              <a:rPr lang="en-US" dirty="0">
                <a:effectLst/>
              </a:rPr>
              <a:t>, </a:t>
            </a:r>
            <a:r>
              <a:rPr lang="en-US" i="1" dirty="0">
                <a:effectLst/>
              </a:rPr>
              <a:t>9</a:t>
            </a:r>
            <a:r>
              <a:rPr lang="en-US" dirty="0">
                <a:effectLst/>
              </a:rPr>
              <a:t>(5), 32–40. </a:t>
            </a:r>
            <a:r>
              <a:rPr lang="en-US" dirty="0">
                <a:effectLst/>
                <a:hlinkClick r:id="rId6"/>
              </a:rPr>
              <a:t>https://doi.org/10.1016/s1369-7021(06)71495-x</a:t>
            </a:r>
            <a:endParaRPr lang="en-US" dirty="0">
              <a:effectLst/>
            </a:endParaRPr>
          </a:p>
          <a:p>
            <a:pPr lvl="1"/>
            <a:r>
              <a:rPr lang="en-US" dirty="0">
                <a:effectLst/>
              </a:rPr>
              <a:t>Oyen, M. L., &amp; Cook, R. F. (2009). </a:t>
            </a:r>
            <a:r>
              <a:rPr lang="en-US" b="1" dirty="0">
                <a:effectLst/>
              </a:rPr>
              <a:t>A practical guide for analysis of Nanoindentation Data. </a:t>
            </a:r>
            <a:r>
              <a:rPr lang="en-US" i="1" dirty="0">
                <a:effectLst/>
              </a:rPr>
              <a:t>Journal of the Mechanical Behavior of Biomedical Materials</a:t>
            </a:r>
            <a:r>
              <a:rPr lang="en-US" dirty="0">
                <a:effectLst/>
              </a:rPr>
              <a:t>, </a:t>
            </a:r>
            <a:r>
              <a:rPr lang="en-US" i="1" dirty="0">
                <a:effectLst/>
              </a:rPr>
              <a:t>2</a:t>
            </a:r>
            <a:r>
              <a:rPr lang="en-US" dirty="0">
                <a:effectLst/>
              </a:rPr>
              <a:t>(4), 396–407. </a:t>
            </a:r>
            <a:r>
              <a:rPr lang="en-US" dirty="0">
                <a:effectLst/>
                <a:hlinkClick r:id="rId7"/>
              </a:rPr>
              <a:t>https://doi.org/10.1016/j.jmbbm.2008.10.002</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8642C765-6FB7-BE70-1EA7-A405118821FB}"/>
              </a:ext>
            </a:extLst>
          </p:cNvPr>
          <p:cNvSpPr>
            <a:spLocks noGrp="1"/>
          </p:cNvSpPr>
          <p:nvPr>
            <p:ph type="sldNum" sz="quarter" idx="12"/>
          </p:nvPr>
        </p:nvSpPr>
        <p:spPr/>
        <p:txBody>
          <a:bodyPr/>
          <a:lstStyle/>
          <a:p>
            <a:fld id="{C1934BC5-F4F7-4358-8C2B-8BFE237F92F9}" type="slidenum">
              <a:rPr lang="en-US" smtClean="0"/>
              <a:t>214</a:t>
            </a:fld>
            <a:endParaRPr lang="en-US"/>
          </a:p>
        </p:txBody>
      </p:sp>
    </p:spTree>
    <p:extLst>
      <p:ext uri="{BB962C8B-B14F-4D97-AF65-F5344CB8AC3E}">
        <p14:creationId xmlns:p14="http://schemas.microsoft.com/office/powerpoint/2010/main" val="177873745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FF4A4-3EC4-F3EB-B4CE-F3325C47A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60B7F-A782-9052-9D00-D06820FB60F3}"/>
              </a:ext>
            </a:extLst>
          </p:cNvPr>
          <p:cNvSpPr>
            <a:spLocks noGrp="1"/>
          </p:cNvSpPr>
          <p:nvPr>
            <p:ph type="title"/>
          </p:nvPr>
        </p:nvSpPr>
        <p:spPr>
          <a:xfrm>
            <a:off x="838200" y="176629"/>
            <a:ext cx="10515600" cy="1325563"/>
          </a:xfrm>
        </p:spPr>
        <p:txBody>
          <a:bodyPr/>
          <a:lstStyle/>
          <a:p>
            <a:r>
              <a:rPr lang="en-US" dirty="0"/>
              <a:t>Technique Classification II – By Discipline</a:t>
            </a:r>
          </a:p>
        </p:txBody>
      </p:sp>
      <p:sp>
        <p:nvSpPr>
          <p:cNvPr id="4" name="TextBox 3">
            <a:extLst>
              <a:ext uri="{FF2B5EF4-FFF2-40B4-BE49-F238E27FC236}">
                <a16:creationId xmlns:a16="http://schemas.microsoft.com/office/drawing/2014/main" id="{23133687-1992-71E0-80AB-1D8723C40313}"/>
              </a:ext>
            </a:extLst>
          </p:cNvPr>
          <p:cNvSpPr txBox="1"/>
          <p:nvPr/>
        </p:nvSpPr>
        <p:spPr>
          <a:xfrm>
            <a:off x="1251648" y="4117588"/>
            <a:ext cx="3344505" cy="707886"/>
          </a:xfrm>
          <a:prstGeom prst="rect">
            <a:avLst/>
          </a:prstGeom>
          <a:noFill/>
          <a:ln w="38100">
            <a:solidFill>
              <a:srgbClr val="C00000"/>
            </a:solidFill>
          </a:ln>
        </p:spPr>
        <p:txBody>
          <a:bodyPr wrap="none" rtlCol="0">
            <a:spAutoFit/>
          </a:bodyPr>
          <a:lstStyle/>
          <a:p>
            <a:pPr algn="ctr"/>
            <a:r>
              <a:rPr lang="en-US" sz="2000" b="1" dirty="0"/>
              <a:t>Material Science </a:t>
            </a:r>
          </a:p>
          <a:p>
            <a:pPr algn="ctr"/>
            <a:r>
              <a:rPr lang="en-US" sz="2000" b="1" dirty="0"/>
              <a:t>Techniques and Equipment</a:t>
            </a:r>
          </a:p>
        </p:txBody>
      </p:sp>
      <p:sp>
        <p:nvSpPr>
          <p:cNvPr id="5" name="TextBox 4">
            <a:extLst>
              <a:ext uri="{FF2B5EF4-FFF2-40B4-BE49-F238E27FC236}">
                <a16:creationId xmlns:a16="http://schemas.microsoft.com/office/drawing/2014/main" id="{DD96EE90-2AA2-D666-63FB-754ADC9BB06C}"/>
              </a:ext>
            </a:extLst>
          </p:cNvPr>
          <p:cNvSpPr txBox="1"/>
          <p:nvPr/>
        </p:nvSpPr>
        <p:spPr>
          <a:xfrm>
            <a:off x="1246678" y="1339737"/>
            <a:ext cx="3344505" cy="707886"/>
          </a:xfrm>
          <a:prstGeom prst="rect">
            <a:avLst/>
          </a:prstGeom>
          <a:noFill/>
          <a:ln w="38100">
            <a:solidFill>
              <a:srgbClr val="00B050"/>
            </a:solidFill>
          </a:ln>
        </p:spPr>
        <p:txBody>
          <a:bodyPr wrap="none" rtlCol="0">
            <a:spAutoFit/>
          </a:bodyPr>
          <a:lstStyle/>
          <a:p>
            <a:pPr algn="ctr"/>
            <a:r>
              <a:rPr lang="en-US" sz="2000" b="1" dirty="0"/>
              <a:t>Microbiological </a:t>
            </a:r>
          </a:p>
          <a:p>
            <a:pPr algn="ctr"/>
            <a:r>
              <a:rPr lang="en-US" sz="2000" b="1" dirty="0"/>
              <a:t>Techniques and Equipment</a:t>
            </a:r>
          </a:p>
        </p:txBody>
      </p:sp>
      <p:sp>
        <p:nvSpPr>
          <p:cNvPr id="6" name="TextBox 5">
            <a:extLst>
              <a:ext uri="{FF2B5EF4-FFF2-40B4-BE49-F238E27FC236}">
                <a16:creationId xmlns:a16="http://schemas.microsoft.com/office/drawing/2014/main" id="{06F8B06A-9CAE-4E28-E906-E8F9262DF798}"/>
              </a:ext>
            </a:extLst>
          </p:cNvPr>
          <p:cNvSpPr txBox="1"/>
          <p:nvPr/>
        </p:nvSpPr>
        <p:spPr>
          <a:xfrm>
            <a:off x="7465463" y="4117588"/>
            <a:ext cx="3049746" cy="707886"/>
          </a:xfrm>
          <a:prstGeom prst="rect">
            <a:avLst/>
          </a:prstGeom>
          <a:noFill/>
          <a:ln w="76200">
            <a:solidFill>
              <a:srgbClr val="0070C0"/>
            </a:solidFill>
          </a:ln>
        </p:spPr>
        <p:txBody>
          <a:bodyPr wrap="none" rtlCol="0">
            <a:spAutoFit/>
          </a:bodyPr>
          <a:lstStyle/>
          <a:p>
            <a:pPr algn="ctr"/>
            <a:r>
              <a:rPr lang="en-US" sz="2000" b="1" dirty="0"/>
              <a:t>Wettability Measurement</a:t>
            </a:r>
          </a:p>
          <a:p>
            <a:pPr algn="ctr"/>
            <a:r>
              <a:rPr lang="en-US" sz="2000" b="1" dirty="0"/>
              <a:t>Techniques and Equipment</a:t>
            </a:r>
          </a:p>
        </p:txBody>
      </p:sp>
      <p:sp>
        <p:nvSpPr>
          <p:cNvPr id="7" name="TextBox 6">
            <a:extLst>
              <a:ext uri="{FF2B5EF4-FFF2-40B4-BE49-F238E27FC236}">
                <a16:creationId xmlns:a16="http://schemas.microsoft.com/office/drawing/2014/main" id="{79274DB5-245D-E92C-D390-6A51E790A2CE}"/>
              </a:ext>
            </a:extLst>
          </p:cNvPr>
          <p:cNvSpPr txBox="1"/>
          <p:nvPr/>
        </p:nvSpPr>
        <p:spPr>
          <a:xfrm>
            <a:off x="7318085" y="1339737"/>
            <a:ext cx="3344505" cy="707886"/>
          </a:xfrm>
          <a:prstGeom prst="rect">
            <a:avLst/>
          </a:prstGeom>
          <a:noFill/>
          <a:ln w="38100">
            <a:solidFill>
              <a:srgbClr val="FFC000"/>
            </a:solidFill>
          </a:ln>
        </p:spPr>
        <p:txBody>
          <a:bodyPr wrap="none" rtlCol="0">
            <a:spAutoFit/>
          </a:bodyPr>
          <a:lstStyle/>
          <a:p>
            <a:pPr algn="ctr"/>
            <a:r>
              <a:rPr lang="en-US" sz="2000" b="1" dirty="0"/>
              <a:t>Electrical Measurement </a:t>
            </a:r>
          </a:p>
          <a:p>
            <a:pPr algn="ctr"/>
            <a:r>
              <a:rPr lang="en-US" sz="2000" b="1" dirty="0"/>
              <a:t>Techniques and Equipment</a:t>
            </a:r>
          </a:p>
        </p:txBody>
      </p:sp>
      <p:sp>
        <p:nvSpPr>
          <p:cNvPr id="8" name="TextBox 7">
            <a:extLst>
              <a:ext uri="{FF2B5EF4-FFF2-40B4-BE49-F238E27FC236}">
                <a16:creationId xmlns:a16="http://schemas.microsoft.com/office/drawing/2014/main" id="{494BD1E7-0175-4FCE-A2A6-86588DCA6365}"/>
              </a:ext>
            </a:extLst>
          </p:cNvPr>
          <p:cNvSpPr txBox="1"/>
          <p:nvPr/>
        </p:nvSpPr>
        <p:spPr>
          <a:xfrm>
            <a:off x="626709" y="2799523"/>
            <a:ext cx="2314993" cy="369332"/>
          </a:xfrm>
          <a:prstGeom prst="rect">
            <a:avLst/>
          </a:prstGeom>
          <a:noFill/>
        </p:spPr>
        <p:txBody>
          <a:bodyPr wrap="none" rtlCol="0">
            <a:spAutoFit/>
          </a:bodyPr>
          <a:lstStyle/>
          <a:p>
            <a:r>
              <a:rPr lang="en-US" dirty="0"/>
              <a:t>Cell Adhesion Assays</a:t>
            </a:r>
          </a:p>
        </p:txBody>
      </p:sp>
      <p:sp>
        <p:nvSpPr>
          <p:cNvPr id="9" name="TextBox 8">
            <a:extLst>
              <a:ext uri="{FF2B5EF4-FFF2-40B4-BE49-F238E27FC236}">
                <a16:creationId xmlns:a16="http://schemas.microsoft.com/office/drawing/2014/main" id="{C31A2720-97B7-7B7F-4063-60C9E97FC7ED}"/>
              </a:ext>
            </a:extLst>
          </p:cNvPr>
          <p:cNvSpPr txBox="1"/>
          <p:nvPr/>
        </p:nvSpPr>
        <p:spPr>
          <a:xfrm>
            <a:off x="3317716" y="2895707"/>
            <a:ext cx="2039404" cy="369332"/>
          </a:xfrm>
          <a:prstGeom prst="rect">
            <a:avLst/>
          </a:prstGeom>
          <a:noFill/>
        </p:spPr>
        <p:txBody>
          <a:bodyPr wrap="none" rtlCol="0">
            <a:spAutoFit/>
          </a:bodyPr>
          <a:lstStyle/>
          <a:p>
            <a:r>
              <a:rPr lang="en-US" dirty="0"/>
              <a:t>Dead/Live Staining</a:t>
            </a:r>
          </a:p>
        </p:txBody>
      </p:sp>
      <p:sp>
        <p:nvSpPr>
          <p:cNvPr id="10" name="TextBox 9">
            <a:extLst>
              <a:ext uri="{FF2B5EF4-FFF2-40B4-BE49-F238E27FC236}">
                <a16:creationId xmlns:a16="http://schemas.microsoft.com/office/drawing/2014/main" id="{9902AEE4-FDBD-EA2B-C97A-1D1BDCB9C59B}"/>
              </a:ext>
            </a:extLst>
          </p:cNvPr>
          <p:cNvSpPr txBox="1"/>
          <p:nvPr/>
        </p:nvSpPr>
        <p:spPr>
          <a:xfrm>
            <a:off x="1505242" y="3353261"/>
            <a:ext cx="1927772" cy="369332"/>
          </a:xfrm>
          <a:prstGeom prst="rect">
            <a:avLst/>
          </a:prstGeom>
          <a:noFill/>
        </p:spPr>
        <p:txBody>
          <a:bodyPr wrap="none" rtlCol="0">
            <a:spAutoFit/>
          </a:bodyPr>
          <a:lstStyle/>
          <a:p>
            <a:r>
              <a:rPr lang="en-US" dirty="0"/>
              <a:t>Metabolic Assays</a:t>
            </a:r>
          </a:p>
        </p:txBody>
      </p:sp>
      <p:sp>
        <p:nvSpPr>
          <p:cNvPr id="11" name="TextBox 10">
            <a:extLst>
              <a:ext uri="{FF2B5EF4-FFF2-40B4-BE49-F238E27FC236}">
                <a16:creationId xmlns:a16="http://schemas.microsoft.com/office/drawing/2014/main" id="{1EB9D72D-7B00-1F48-43D2-E3215348831A}"/>
              </a:ext>
            </a:extLst>
          </p:cNvPr>
          <p:cNvSpPr txBox="1"/>
          <p:nvPr/>
        </p:nvSpPr>
        <p:spPr>
          <a:xfrm>
            <a:off x="762613" y="2191134"/>
            <a:ext cx="2292551" cy="369332"/>
          </a:xfrm>
          <a:prstGeom prst="rect">
            <a:avLst/>
          </a:prstGeom>
          <a:noFill/>
        </p:spPr>
        <p:txBody>
          <a:bodyPr wrap="none" rtlCol="0">
            <a:spAutoFit/>
          </a:bodyPr>
          <a:lstStyle/>
          <a:p>
            <a:r>
              <a:rPr lang="en-US" dirty="0"/>
              <a:t>Confocal Microscopy</a:t>
            </a:r>
          </a:p>
        </p:txBody>
      </p:sp>
      <p:sp>
        <p:nvSpPr>
          <p:cNvPr id="12" name="TextBox 11">
            <a:extLst>
              <a:ext uri="{FF2B5EF4-FFF2-40B4-BE49-F238E27FC236}">
                <a16:creationId xmlns:a16="http://schemas.microsoft.com/office/drawing/2014/main" id="{1727E9D6-8668-917C-6878-DD3E70B04217}"/>
              </a:ext>
            </a:extLst>
          </p:cNvPr>
          <p:cNvSpPr txBox="1"/>
          <p:nvPr/>
        </p:nvSpPr>
        <p:spPr>
          <a:xfrm>
            <a:off x="3204305" y="2344681"/>
            <a:ext cx="2572627" cy="369332"/>
          </a:xfrm>
          <a:prstGeom prst="rect">
            <a:avLst/>
          </a:prstGeom>
          <a:noFill/>
        </p:spPr>
        <p:txBody>
          <a:bodyPr wrap="none" rtlCol="0">
            <a:spAutoFit/>
          </a:bodyPr>
          <a:lstStyle/>
          <a:p>
            <a:r>
              <a:rPr lang="en-US" dirty="0"/>
              <a:t>Fluorescent Microscopy</a:t>
            </a:r>
          </a:p>
        </p:txBody>
      </p:sp>
      <p:sp>
        <p:nvSpPr>
          <p:cNvPr id="13" name="Rectangle 12">
            <a:extLst>
              <a:ext uri="{FF2B5EF4-FFF2-40B4-BE49-F238E27FC236}">
                <a16:creationId xmlns:a16="http://schemas.microsoft.com/office/drawing/2014/main" id="{26367F34-6F31-9593-3B8A-CB64DDC09CED}"/>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6732A5-96E7-4318-C716-9111B7163052}"/>
              </a:ext>
            </a:extLst>
          </p:cNvPr>
          <p:cNvSpPr txBox="1"/>
          <p:nvPr/>
        </p:nvSpPr>
        <p:spPr>
          <a:xfrm>
            <a:off x="631679" y="4944233"/>
            <a:ext cx="2770438" cy="369332"/>
          </a:xfrm>
          <a:prstGeom prst="rect">
            <a:avLst/>
          </a:prstGeom>
          <a:noFill/>
        </p:spPr>
        <p:txBody>
          <a:bodyPr wrap="none" rtlCol="0">
            <a:spAutoFit/>
          </a:bodyPr>
          <a:lstStyle/>
          <a:p>
            <a:r>
              <a:rPr lang="en-US" dirty="0"/>
              <a:t>White Light Interferometry</a:t>
            </a:r>
          </a:p>
        </p:txBody>
      </p:sp>
      <p:sp>
        <p:nvSpPr>
          <p:cNvPr id="15" name="TextBox 14">
            <a:extLst>
              <a:ext uri="{FF2B5EF4-FFF2-40B4-BE49-F238E27FC236}">
                <a16:creationId xmlns:a16="http://schemas.microsoft.com/office/drawing/2014/main" id="{55764313-3EF4-48B5-D919-F78356EFD914}"/>
              </a:ext>
            </a:extLst>
          </p:cNvPr>
          <p:cNvSpPr txBox="1"/>
          <p:nvPr/>
        </p:nvSpPr>
        <p:spPr>
          <a:xfrm>
            <a:off x="3561253" y="5087970"/>
            <a:ext cx="2059859" cy="369332"/>
          </a:xfrm>
          <a:prstGeom prst="rect">
            <a:avLst/>
          </a:prstGeom>
          <a:noFill/>
        </p:spPr>
        <p:txBody>
          <a:bodyPr wrap="none" rtlCol="0">
            <a:spAutoFit/>
          </a:bodyPr>
          <a:lstStyle/>
          <a:p>
            <a:r>
              <a:rPr lang="en-US" dirty="0"/>
              <a:t>Stylus Profilometry</a:t>
            </a:r>
          </a:p>
        </p:txBody>
      </p:sp>
      <p:sp>
        <p:nvSpPr>
          <p:cNvPr id="16" name="TextBox 15">
            <a:extLst>
              <a:ext uri="{FF2B5EF4-FFF2-40B4-BE49-F238E27FC236}">
                <a16:creationId xmlns:a16="http://schemas.microsoft.com/office/drawing/2014/main" id="{9D3B0E8E-084B-AB92-C640-7452448C9AF4}"/>
              </a:ext>
            </a:extLst>
          </p:cNvPr>
          <p:cNvSpPr txBox="1"/>
          <p:nvPr/>
        </p:nvSpPr>
        <p:spPr>
          <a:xfrm>
            <a:off x="1261217" y="5321321"/>
            <a:ext cx="1511361" cy="369332"/>
          </a:xfrm>
          <a:prstGeom prst="rect">
            <a:avLst/>
          </a:prstGeom>
          <a:noFill/>
        </p:spPr>
        <p:txBody>
          <a:bodyPr wrap="square" rtlCol="0">
            <a:spAutoFit/>
          </a:bodyPr>
          <a:lstStyle/>
          <a:p>
            <a:r>
              <a:rPr lang="en-US" dirty="0"/>
              <a:t>Tensile Tests</a:t>
            </a:r>
          </a:p>
        </p:txBody>
      </p:sp>
      <p:sp>
        <p:nvSpPr>
          <p:cNvPr id="17" name="TextBox 16">
            <a:extLst>
              <a:ext uri="{FF2B5EF4-FFF2-40B4-BE49-F238E27FC236}">
                <a16:creationId xmlns:a16="http://schemas.microsoft.com/office/drawing/2014/main" id="{1F575C6C-54AC-1FB1-5A28-CD9E94AB9A74}"/>
              </a:ext>
            </a:extLst>
          </p:cNvPr>
          <p:cNvSpPr txBox="1"/>
          <p:nvPr/>
        </p:nvSpPr>
        <p:spPr>
          <a:xfrm>
            <a:off x="903545" y="5767374"/>
            <a:ext cx="1458604" cy="369332"/>
          </a:xfrm>
          <a:prstGeom prst="rect">
            <a:avLst/>
          </a:prstGeom>
          <a:noFill/>
        </p:spPr>
        <p:txBody>
          <a:bodyPr wrap="none" rtlCol="0">
            <a:spAutoFit/>
          </a:bodyPr>
          <a:lstStyle/>
          <a:p>
            <a:r>
              <a:rPr lang="en-US" dirty="0"/>
              <a:t>Pull-off Tests</a:t>
            </a:r>
          </a:p>
        </p:txBody>
      </p:sp>
      <p:sp>
        <p:nvSpPr>
          <p:cNvPr id="18" name="TextBox 17">
            <a:extLst>
              <a:ext uri="{FF2B5EF4-FFF2-40B4-BE49-F238E27FC236}">
                <a16:creationId xmlns:a16="http://schemas.microsoft.com/office/drawing/2014/main" id="{3F366125-C1EF-41F9-E721-4DAF73D99871}"/>
              </a:ext>
            </a:extLst>
          </p:cNvPr>
          <p:cNvSpPr txBox="1"/>
          <p:nvPr/>
        </p:nvSpPr>
        <p:spPr>
          <a:xfrm>
            <a:off x="3212343" y="5530623"/>
            <a:ext cx="1863267" cy="369332"/>
          </a:xfrm>
          <a:prstGeom prst="rect">
            <a:avLst/>
          </a:prstGeom>
          <a:noFill/>
        </p:spPr>
        <p:txBody>
          <a:bodyPr wrap="none" rtlCol="0">
            <a:spAutoFit/>
          </a:bodyPr>
          <a:lstStyle/>
          <a:p>
            <a:r>
              <a:rPr lang="en-US" dirty="0"/>
              <a:t>Nanoindentation</a:t>
            </a:r>
          </a:p>
        </p:txBody>
      </p:sp>
      <p:sp>
        <p:nvSpPr>
          <p:cNvPr id="19" name="TextBox 18">
            <a:extLst>
              <a:ext uri="{FF2B5EF4-FFF2-40B4-BE49-F238E27FC236}">
                <a16:creationId xmlns:a16="http://schemas.microsoft.com/office/drawing/2014/main" id="{E6A72897-D912-5C2F-F365-6ACFDCB7BE7B}"/>
              </a:ext>
            </a:extLst>
          </p:cNvPr>
          <p:cNvSpPr txBox="1"/>
          <p:nvPr/>
        </p:nvSpPr>
        <p:spPr>
          <a:xfrm>
            <a:off x="3836970" y="5987080"/>
            <a:ext cx="1508426" cy="369332"/>
          </a:xfrm>
          <a:prstGeom prst="rect">
            <a:avLst/>
          </a:prstGeom>
          <a:noFill/>
        </p:spPr>
        <p:txBody>
          <a:bodyPr wrap="none" rtlCol="0">
            <a:spAutoFit/>
          </a:bodyPr>
          <a:lstStyle/>
          <a:p>
            <a:r>
              <a:rPr lang="en-US" dirty="0"/>
              <a:t>Scratch Tests</a:t>
            </a:r>
          </a:p>
        </p:txBody>
      </p:sp>
      <p:sp>
        <p:nvSpPr>
          <p:cNvPr id="20" name="TextBox 19">
            <a:extLst>
              <a:ext uri="{FF2B5EF4-FFF2-40B4-BE49-F238E27FC236}">
                <a16:creationId xmlns:a16="http://schemas.microsoft.com/office/drawing/2014/main" id="{A2816366-1BFE-3E69-2713-104D8F08454A}"/>
              </a:ext>
            </a:extLst>
          </p:cNvPr>
          <p:cNvSpPr txBox="1"/>
          <p:nvPr/>
        </p:nvSpPr>
        <p:spPr>
          <a:xfrm>
            <a:off x="1808595" y="6115187"/>
            <a:ext cx="1433662" cy="369332"/>
          </a:xfrm>
          <a:prstGeom prst="rect">
            <a:avLst/>
          </a:prstGeom>
          <a:noFill/>
        </p:spPr>
        <p:txBody>
          <a:bodyPr wrap="none" rtlCol="0">
            <a:spAutoFit/>
          </a:bodyPr>
          <a:lstStyle/>
          <a:p>
            <a:r>
              <a:rPr lang="en-US" dirty="0"/>
              <a:t>Ellipsometry</a:t>
            </a:r>
          </a:p>
        </p:txBody>
      </p:sp>
      <p:sp>
        <p:nvSpPr>
          <p:cNvPr id="21" name="Rectangle 20">
            <a:extLst>
              <a:ext uri="{FF2B5EF4-FFF2-40B4-BE49-F238E27FC236}">
                <a16:creationId xmlns:a16="http://schemas.microsoft.com/office/drawing/2014/main" id="{E00DDA3B-8456-D927-7D77-449C065CC8F1}"/>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0E2A7EE-0BD8-0203-C161-E6D757DD1079}"/>
              </a:ext>
            </a:extLst>
          </p:cNvPr>
          <p:cNvSpPr txBox="1"/>
          <p:nvPr/>
        </p:nvSpPr>
        <p:spPr>
          <a:xfrm>
            <a:off x="6504491" y="2391705"/>
            <a:ext cx="4123629"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Electrochemical Impedance Spectroscopy </a:t>
            </a:r>
            <a:endParaRPr lang="en-US" dirty="0"/>
          </a:p>
        </p:txBody>
      </p:sp>
      <p:sp>
        <p:nvSpPr>
          <p:cNvPr id="23" name="TextBox 22">
            <a:extLst>
              <a:ext uri="{FF2B5EF4-FFF2-40B4-BE49-F238E27FC236}">
                <a16:creationId xmlns:a16="http://schemas.microsoft.com/office/drawing/2014/main" id="{8F2751C9-51F7-F67C-D535-1C166560CAC4}"/>
              </a:ext>
            </a:extLst>
          </p:cNvPr>
          <p:cNvSpPr txBox="1"/>
          <p:nvPr/>
        </p:nvSpPr>
        <p:spPr>
          <a:xfrm>
            <a:off x="8566306" y="3010031"/>
            <a:ext cx="2787494"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Four-Point Probe Technique</a:t>
            </a:r>
          </a:p>
        </p:txBody>
      </p:sp>
      <p:sp>
        <p:nvSpPr>
          <p:cNvPr id="25" name="Rectangle 24">
            <a:extLst>
              <a:ext uri="{FF2B5EF4-FFF2-40B4-BE49-F238E27FC236}">
                <a16:creationId xmlns:a16="http://schemas.microsoft.com/office/drawing/2014/main" id="{0F667EF0-8F9F-F9BD-70D4-EB31C1FD57C0}"/>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2C8843-50AA-2115-41D9-FA49ED24843A}"/>
              </a:ext>
            </a:extLst>
          </p:cNvPr>
          <p:cNvSpPr/>
          <p:nvPr/>
        </p:nvSpPr>
        <p:spPr>
          <a:xfrm>
            <a:off x="6416410" y="4022784"/>
            <a:ext cx="5155193" cy="255982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BB5D00-D15F-7FAE-E3DA-6EB63AB01E60}"/>
              </a:ext>
            </a:extLst>
          </p:cNvPr>
          <p:cNvSpPr txBox="1"/>
          <p:nvPr/>
        </p:nvSpPr>
        <p:spPr>
          <a:xfrm>
            <a:off x="6570577" y="5063201"/>
            <a:ext cx="3004925" cy="369332"/>
          </a:xfrm>
          <a:prstGeom prst="rect">
            <a:avLst/>
          </a:prstGeom>
          <a:noFill/>
        </p:spPr>
        <p:txBody>
          <a:bodyPr wrap="none" rtlCol="0">
            <a:spAutoFit/>
          </a:bodyPr>
          <a:lstStyle/>
          <a:p>
            <a:pPr algn="ct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Contact Angle Measurements</a:t>
            </a:r>
          </a:p>
        </p:txBody>
      </p:sp>
      <p:sp>
        <p:nvSpPr>
          <p:cNvPr id="28" name="TextBox 27">
            <a:extLst>
              <a:ext uri="{FF2B5EF4-FFF2-40B4-BE49-F238E27FC236}">
                <a16:creationId xmlns:a16="http://schemas.microsoft.com/office/drawing/2014/main" id="{56A08058-6791-FA64-E9E4-5215A7978A1B}"/>
              </a:ext>
            </a:extLst>
          </p:cNvPr>
          <p:cNvSpPr txBox="1"/>
          <p:nvPr/>
        </p:nvSpPr>
        <p:spPr>
          <a:xfrm>
            <a:off x="9056053" y="5530623"/>
            <a:ext cx="2450223" cy="369332"/>
          </a:xfrm>
          <a:prstGeom prst="rect">
            <a:avLst/>
          </a:prstGeom>
          <a:noFill/>
        </p:spPr>
        <p:txBody>
          <a:bodyPr wrap="none" rtlCol="0">
            <a:spAutoFit/>
          </a:bodyPr>
          <a:lstStyle/>
          <a:p>
            <a:pPr algn="ct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Wilhelmy</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Plate Method</a:t>
            </a:r>
          </a:p>
        </p:txBody>
      </p:sp>
      <p:sp>
        <p:nvSpPr>
          <p:cNvPr id="29" name="TextBox 28">
            <a:extLst>
              <a:ext uri="{FF2B5EF4-FFF2-40B4-BE49-F238E27FC236}">
                <a16:creationId xmlns:a16="http://schemas.microsoft.com/office/drawing/2014/main" id="{18D826F0-C7B2-C22C-E295-F548FB920F6C}"/>
              </a:ext>
            </a:extLst>
          </p:cNvPr>
          <p:cNvSpPr txBox="1"/>
          <p:nvPr/>
        </p:nvSpPr>
        <p:spPr>
          <a:xfrm>
            <a:off x="6686952" y="5930521"/>
            <a:ext cx="2282420" cy="369332"/>
          </a:xfrm>
          <a:prstGeom prst="rect">
            <a:avLst/>
          </a:prstGeom>
          <a:noFill/>
        </p:spPr>
        <p:txBody>
          <a:bodyPr wrap="none" rtlCol="0">
            <a:spAutoFit/>
          </a:bodyPr>
          <a:lstStyle/>
          <a:p>
            <a:pPr algn="ct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Capillary Rise Method</a:t>
            </a:r>
          </a:p>
        </p:txBody>
      </p:sp>
      <p:sp>
        <p:nvSpPr>
          <p:cNvPr id="32" name="Slide Number Placeholder 31">
            <a:extLst>
              <a:ext uri="{FF2B5EF4-FFF2-40B4-BE49-F238E27FC236}">
                <a16:creationId xmlns:a16="http://schemas.microsoft.com/office/drawing/2014/main" id="{1723B125-6BE3-D150-140E-1E794F435E61}"/>
              </a:ext>
            </a:extLst>
          </p:cNvPr>
          <p:cNvSpPr>
            <a:spLocks noGrp="1"/>
          </p:cNvSpPr>
          <p:nvPr>
            <p:ph type="sldNum" sz="quarter" idx="12"/>
          </p:nvPr>
        </p:nvSpPr>
        <p:spPr/>
        <p:txBody>
          <a:bodyPr/>
          <a:lstStyle/>
          <a:p>
            <a:fld id="{C1934BC5-F4F7-4358-8C2B-8BFE237F92F9}" type="slidenum">
              <a:rPr lang="en-US" smtClean="0"/>
              <a:t>215</a:t>
            </a:fld>
            <a:endParaRPr lang="en-US"/>
          </a:p>
        </p:txBody>
      </p:sp>
    </p:spTree>
    <p:extLst>
      <p:ext uri="{BB962C8B-B14F-4D97-AF65-F5344CB8AC3E}">
        <p14:creationId xmlns:p14="http://schemas.microsoft.com/office/powerpoint/2010/main" val="36227726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A5A9-0CE9-BB80-885D-96A94DE8AAAF}"/>
              </a:ext>
            </a:extLst>
          </p:cNvPr>
          <p:cNvSpPr>
            <a:spLocks noGrp="1"/>
          </p:cNvSpPr>
          <p:nvPr>
            <p:ph type="title"/>
          </p:nvPr>
        </p:nvSpPr>
        <p:spPr/>
        <p:txBody>
          <a:bodyPr/>
          <a:lstStyle/>
          <a:p>
            <a:r>
              <a:rPr lang="en-US" dirty="0"/>
              <a:t>Contact Angle Measurements</a:t>
            </a:r>
          </a:p>
        </p:txBody>
      </p:sp>
      <p:sp>
        <p:nvSpPr>
          <p:cNvPr id="3" name="Content Placeholder 2">
            <a:extLst>
              <a:ext uri="{FF2B5EF4-FFF2-40B4-BE49-F238E27FC236}">
                <a16:creationId xmlns:a16="http://schemas.microsoft.com/office/drawing/2014/main" id="{FA205371-A2D9-2FC4-A768-D067C1D11415}"/>
              </a:ext>
            </a:extLst>
          </p:cNvPr>
          <p:cNvSpPr>
            <a:spLocks noGrp="1"/>
          </p:cNvSpPr>
          <p:nvPr>
            <p:ph idx="1"/>
          </p:nvPr>
        </p:nvSpPr>
        <p:spPr>
          <a:xfrm>
            <a:off x="838200" y="1825625"/>
            <a:ext cx="6838950" cy="4667250"/>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Contact Angle Measurements are used to quantify the wetting behavior of a liquid droplet on a solid surface, providing insights into surface properties such as surface energy, roughness, and chemistry</a:t>
            </a:r>
          </a:p>
          <a:p>
            <a:pPr marL="742950" lvl="1" indent="-285750" algn="l">
              <a:buFont typeface="Arial" panose="020B0604020202020204" pitchFamily="34" charset="0"/>
              <a:buChar char="•"/>
            </a:pPr>
            <a:r>
              <a:rPr lang="en-US" b="0" i="0" dirty="0">
                <a:solidFill>
                  <a:srgbClr val="0D0D0D"/>
                </a:solidFill>
                <a:effectLst/>
                <a:latin typeface="Söhne"/>
              </a:rPr>
              <a:t>They involve measuring the angle formed between the tangent to the droplet's interface and the solid surface at the point of contact</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Contact Angle Measurements are based on the balance between adhesive and cohesive forces at the solid-liquid interface</a:t>
            </a:r>
          </a:p>
          <a:p>
            <a:pPr marL="742950" lvl="1" indent="-285750" algn="l">
              <a:buFont typeface="Arial" panose="020B0604020202020204" pitchFamily="34" charset="0"/>
              <a:buChar char="•"/>
            </a:pPr>
            <a:r>
              <a:rPr lang="en-US" b="0" i="0" dirty="0">
                <a:solidFill>
                  <a:srgbClr val="0D0D0D"/>
                </a:solidFill>
                <a:effectLst/>
                <a:latin typeface="Söhne"/>
              </a:rPr>
              <a:t>Young's equation relates the contact angle to the interfacial tensions between the liquid, solid, and gas phases</a:t>
            </a:r>
          </a:p>
          <a:p>
            <a:endParaRPr lang="en-US" dirty="0"/>
          </a:p>
        </p:txBody>
      </p:sp>
      <p:pic>
        <p:nvPicPr>
          <p:cNvPr id="16386" name="Picture 2" descr="Contact Angle Measurement Techniques for Nanomaterials - ScienceDirect">
            <a:hlinkClick r:id="rId2"/>
            <a:extLst>
              <a:ext uri="{FF2B5EF4-FFF2-40B4-BE49-F238E27FC236}">
                <a16:creationId xmlns:a16="http://schemas.microsoft.com/office/drawing/2014/main" id="{A855BF09-9137-C364-D958-5608E0EF9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388" y="996950"/>
            <a:ext cx="3781425" cy="54959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C96FC5D-340C-3836-DBFD-69F5024D1149}"/>
              </a:ext>
            </a:extLst>
          </p:cNvPr>
          <p:cNvSpPr>
            <a:spLocks noGrp="1"/>
          </p:cNvSpPr>
          <p:nvPr>
            <p:ph type="sldNum" sz="quarter" idx="12"/>
          </p:nvPr>
        </p:nvSpPr>
        <p:spPr/>
        <p:txBody>
          <a:bodyPr/>
          <a:lstStyle/>
          <a:p>
            <a:fld id="{C1934BC5-F4F7-4358-8C2B-8BFE237F92F9}" type="slidenum">
              <a:rPr lang="en-US" smtClean="0"/>
              <a:t>216</a:t>
            </a:fld>
            <a:endParaRPr lang="en-US"/>
          </a:p>
        </p:txBody>
      </p:sp>
    </p:spTree>
    <p:extLst>
      <p:ext uri="{BB962C8B-B14F-4D97-AF65-F5344CB8AC3E}">
        <p14:creationId xmlns:p14="http://schemas.microsoft.com/office/powerpoint/2010/main" val="17109539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F6AF4-74C0-0699-1E9F-0CA51CA7B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62C93-187A-1CDA-83AD-A70018C14808}"/>
              </a:ext>
            </a:extLst>
          </p:cNvPr>
          <p:cNvSpPr>
            <a:spLocks noGrp="1"/>
          </p:cNvSpPr>
          <p:nvPr>
            <p:ph type="title"/>
          </p:nvPr>
        </p:nvSpPr>
        <p:spPr/>
        <p:txBody>
          <a:bodyPr/>
          <a:lstStyle/>
          <a:p>
            <a:r>
              <a:rPr lang="en-US" dirty="0"/>
              <a:t>Contact Angle Measurements</a:t>
            </a:r>
          </a:p>
        </p:txBody>
      </p:sp>
      <p:sp>
        <p:nvSpPr>
          <p:cNvPr id="3" name="Content Placeholder 2">
            <a:extLst>
              <a:ext uri="{FF2B5EF4-FFF2-40B4-BE49-F238E27FC236}">
                <a16:creationId xmlns:a16="http://schemas.microsoft.com/office/drawing/2014/main" id="{C6CC5E99-725F-E41E-37AE-E8ED221B7BCC}"/>
              </a:ext>
            </a:extLst>
          </p:cNvPr>
          <p:cNvSpPr>
            <a:spLocks noGrp="1"/>
          </p:cNvSpPr>
          <p:nvPr>
            <p:ph idx="1"/>
          </p:nvPr>
        </p:nvSpPr>
        <p:spPr>
          <a:xfrm>
            <a:off x="838199" y="1825625"/>
            <a:ext cx="10515600" cy="4667250"/>
          </a:xfrm>
        </p:spPr>
        <p:txBody>
          <a:bodyPr>
            <a:normAutofit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Static Contact Angle Measurement: </a:t>
            </a:r>
          </a:p>
          <a:p>
            <a:pPr marL="1200150" lvl="2" indent="-285750"/>
            <a:r>
              <a:rPr lang="en-US" b="0" i="0" dirty="0">
                <a:solidFill>
                  <a:srgbClr val="0D0D0D"/>
                </a:solidFill>
                <a:effectLst/>
                <a:latin typeface="Söhne"/>
              </a:rPr>
              <a:t>Measures the equilibrium contact angle of a droplet deposited on a solid surface</a:t>
            </a:r>
          </a:p>
          <a:p>
            <a:pPr marL="742950" lvl="1" indent="-285750" algn="l">
              <a:buFont typeface="Arial" panose="020B0604020202020204" pitchFamily="34" charset="0"/>
              <a:buChar char="•"/>
            </a:pPr>
            <a:r>
              <a:rPr lang="en-US" b="1" dirty="0">
                <a:solidFill>
                  <a:srgbClr val="0D0D0D"/>
                </a:solidFill>
                <a:effectLst/>
                <a:latin typeface="Söhne"/>
              </a:rPr>
              <a:t>Dynamic Contact Angle Measurement: </a:t>
            </a:r>
          </a:p>
          <a:p>
            <a:pPr marL="1200150" lvl="2" indent="-285750"/>
            <a:r>
              <a:rPr lang="en-US" b="0" i="0" dirty="0">
                <a:solidFill>
                  <a:srgbClr val="0D0D0D"/>
                </a:solidFill>
                <a:effectLst/>
                <a:latin typeface="Söhne"/>
              </a:rPr>
              <a:t>Analyzes the change in contact angle over time, such as during droplet spreading or retraction</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Surface characterization and quality control in material science, coatings, and surface modification processes.</a:t>
            </a:r>
          </a:p>
          <a:p>
            <a:pPr marL="742950" lvl="1" indent="-285750" algn="l">
              <a:buFont typeface="Arial" panose="020B0604020202020204" pitchFamily="34" charset="0"/>
              <a:buChar char="•"/>
            </a:pPr>
            <a:r>
              <a:rPr lang="en-US" b="0" i="0" dirty="0">
                <a:solidFill>
                  <a:srgbClr val="0D0D0D"/>
                </a:solidFill>
                <a:effectLst/>
                <a:latin typeface="Söhne"/>
              </a:rPr>
              <a:t>Evaluation of surface wettability and adhesion properties in biomedical devices, textiles, and microfluidic systems.</a:t>
            </a:r>
          </a:p>
          <a:p>
            <a:pPr marL="742950" lvl="1" indent="-285750" algn="l">
              <a:buFont typeface="Arial" panose="020B0604020202020204" pitchFamily="34" charset="0"/>
              <a:buChar char="•"/>
            </a:pPr>
            <a:r>
              <a:rPr lang="en-US" b="0" i="0" dirty="0">
                <a:solidFill>
                  <a:srgbClr val="0D0D0D"/>
                </a:solidFill>
                <a:effectLst/>
                <a:latin typeface="Söhne"/>
              </a:rPr>
              <a:t>Optimization of surface treatments and coatings for improved wetting or repellency in industrial applications.</a:t>
            </a:r>
          </a:p>
          <a:p>
            <a:endParaRPr lang="en-US" dirty="0"/>
          </a:p>
        </p:txBody>
      </p:sp>
      <p:sp>
        <p:nvSpPr>
          <p:cNvPr id="5" name="Slide Number Placeholder 4">
            <a:extLst>
              <a:ext uri="{FF2B5EF4-FFF2-40B4-BE49-F238E27FC236}">
                <a16:creationId xmlns:a16="http://schemas.microsoft.com/office/drawing/2014/main" id="{7E4753C9-8B34-86E5-F58D-7294DD4F7E68}"/>
              </a:ext>
            </a:extLst>
          </p:cNvPr>
          <p:cNvSpPr>
            <a:spLocks noGrp="1"/>
          </p:cNvSpPr>
          <p:nvPr>
            <p:ph type="sldNum" sz="quarter" idx="12"/>
          </p:nvPr>
        </p:nvSpPr>
        <p:spPr/>
        <p:txBody>
          <a:bodyPr/>
          <a:lstStyle/>
          <a:p>
            <a:fld id="{C1934BC5-F4F7-4358-8C2B-8BFE237F92F9}" type="slidenum">
              <a:rPr lang="en-US" smtClean="0"/>
              <a:t>217</a:t>
            </a:fld>
            <a:endParaRPr lang="en-US"/>
          </a:p>
        </p:txBody>
      </p:sp>
    </p:spTree>
    <p:extLst>
      <p:ext uri="{BB962C8B-B14F-4D97-AF65-F5344CB8AC3E}">
        <p14:creationId xmlns:p14="http://schemas.microsoft.com/office/powerpoint/2010/main" val="300980616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37C2-D83E-0499-0DDF-BAE3BF4EE35D}"/>
              </a:ext>
            </a:extLst>
          </p:cNvPr>
          <p:cNvSpPr>
            <a:spLocks noGrp="1"/>
          </p:cNvSpPr>
          <p:nvPr>
            <p:ph type="title"/>
          </p:nvPr>
        </p:nvSpPr>
        <p:spPr/>
        <p:txBody>
          <a:bodyPr/>
          <a:lstStyle/>
          <a:p>
            <a:r>
              <a:rPr lang="en-US" dirty="0"/>
              <a:t>Contact Angle Measurements</a:t>
            </a:r>
          </a:p>
        </p:txBody>
      </p:sp>
      <p:pic>
        <p:nvPicPr>
          <p:cNvPr id="17410" name="Picture 2">
            <a:hlinkClick r:id="rId2"/>
            <a:extLst>
              <a:ext uri="{FF2B5EF4-FFF2-40B4-BE49-F238E27FC236}">
                <a16:creationId xmlns:a16="http://schemas.microsoft.com/office/drawing/2014/main" id="{A60C1D64-E6B3-4D4B-C57F-E3B9A37F14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6080" y="2420937"/>
            <a:ext cx="10879840" cy="31607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5B0B5-42E1-37D1-43B9-2F02AF6CD1CF}"/>
              </a:ext>
            </a:extLst>
          </p:cNvPr>
          <p:cNvSpPr>
            <a:spLocks noGrp="1"/>
          </p:cNvSpPr>
          <p:nvPr>
            <p:ph type="sldNum" sz="quarter" idx="12"/>
          </p:nvPr>
        </p:nvSpPr>
        <p:spPr/>
        <p:txBody>
          <a:bodyPr/>
          <a:lstStyle/>
          <a:p>
            <a:fld id="{C1934BC5-F4F7-4358-8C2B-8BFE237F92F9}" type="slidenum">
              <a:rPr lang="en-US" smtClean="0"/>
              <a:t>218</a:t>
            </a:fld>
            <a:endParaRPr lang="en-US"/>
          </a:p>
        </p:txBody>
      </p:sp>
    </p:spTree>
    <p:extLst>
      <p:ext uri="{BB962C8B-B14F-4D97-AF65-F5344CB8AC3E}">
        <p14:creationId xmlns:p14="http://schemas.microsoft.com/office/powerpoint/2010/main" val="1185283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91072-BCA4-1761-107E-B0468B7ED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D81C6-616D-232A-BECD-D59384BD1F89}"/>
              </a:ext>
            </a:extLst>
          </p:cNvPr>
          <p:cNvSpPr>
            <a:spLocks noGrp="1"/>
          </p:cNvSpPr>
          <p:nvPr>
            <p:ph type="title"/>
          </p:nvPr>
        </p:nvSpPr>
        <p:spPr/>
        <p:txBody>
          <a:bodyPr/>
          <a:lstStyle/>
          <a:p>
            <a:r>
              <a:rPr lang="en-US" dirty="0"/>
              <a:t>Contact Angle Measurements</a:t>
            </a:r>
          </a:p>
        </p:txBody>
      </p:sp>
      <p:sp>
        <p:nvSpPr>
          <p:cNvPr id="3" name="Content Placeholder 2">
            <a:extLst>
              <a:ext uri="{FF2B5EF4-FFF2-40B4-BE49-F238E27FC236}">
                <a16:creationId xmlns:a16="http://schemas.microsoft.com/office/drawing/2014/main" id="{1790737A-6367-5B42-9A4A-8CEA59217306}"/>
              </a:ext>
            </a:extLst>
          </p:cNvPr>
          <p:cNvSpPr>
            <a:spLocks noGrp="1"/>
          </p:cNvSpPr>
          <p:nvPr>
            <p:ph idx="1"/>
          </p:nvPr>
        </p:nvSpPr>
        <p:spPr>
          <a:xfrm>
            <a:off x="838200" y="1825625"/>
            <a:ext cx="6496251" cy="4351338"/>
          </a:xfrm>
        </p:spPr>
        <p:txBody>
          <a:bodyPr>
            <a:normAutofit fontScale="77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a simple and non-destructive method for assessing surface wettability and interfacial properties</a:t>
            </a:r>
          </a:p>
          <a:p>
            <a:pPr marL="742950" lvl="1" indent="-285750" algn="l">
              <a:buFont typeface="Arial" panose="020B0604020202020204" pitchFamily="34" charset="0"/>
              <a:buChar char="•"/>
            </a:pPr>
            <a:r>
              <a:rPr lang="en-US" b="0" i="0" dirty="0">
                <a:solidFill>
                  <a:srgbClr val="0D0D0D"/>
                </a:solidFill>
                <a:effectLst/>
                <a:latin typeface="Söhne"/>
              </a:rPr>
              <a:t>Offers quantitative insights into surface chemistry, roughness, and functionality based on contact angle measurements</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and surface conditions, including flat, curved, and rough surfaces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careful sample preparation and handling to ensure accurate and reproducible measurements</a:t>
            </a:r>
          </a:p>
          <a:p>
            <a:pPr marL="742950" lvl="1" indent="-285750" algn="l">
              <a:buFont typeface="Arial" panose="020B0604020202020204" pitchFamily="34" charset="0"/>
              <a:buChar char="•"/>
            </a:pPr>
            <a:r>
              <a:rPr lang="en-US" b="0" i="0" dirty="0">
                <a:solidFill>
                  <a:srgbClr val="0D0D0D"/>
                </a:solidFill>
                <a:effectLst/>
                <a:latin typeface="Söhne"/>
              </a:rPr>
              <a:t>Sensitivity to environmental conditions such as humidity and temperature may affect measurement consistency</a:t>
            </a:r>
          </a:p>
          <a:p>
            <a:pPr marL="742950" lvl="1" indent="-285750" algn="l">
              <a:buFont typeface="Arial" panose="020B0604020202020204" pitchFamily="34" charset="0"/>
              <a:buChar char="•"/>
            </a:pPr>
            <a:r>
              <a:rPr lang="en-US" b="0" i="0" dirty="0">
                <a:solidFill>
                  <a:srgbClr val="0D0D0D"/>
                </a:solidFill>
                <a:effectLst/>
                <a:latin typeface="Söhne"/>
              </a:rPr>
              <a:t>Limited applicability for highly porous or irregular surfaces where droplet penetration or instability may occur</a:t>
            </a:r>
          </a:p>
          <a:p>
            <a:endParaRPr lang="en-US" dirty="0"/>
          </a:p>
        </p:txBody>
      </p:sp>
      <p:pic>
        <p:nvPicPr>
          <p:cNvPr id="4" name="Picture 3">
            <a:hlinkClick r:id="rId2"/>
            <a:extLst>
              <a:ext uri="{FF2B5EF4-FFF2-40B4-BE49-F238E27FC236}">
                <a16:creationId xmlns:a16="http://schemas.microsoft.com/office/drawing/2014/main" id="{B988E22C-8004-0A9B-D99B-38B6DBF146AF}"/>
              </a:ext>
            </a:extLst>
          </p:cNvPr>
          <p:cNvPicPr>
            <a:picLocks noChangeAspect="1"/>
          </p:cNvPicPr>
          <p:nvPr/>
        </p:nvPicPr>
        <p:blipFill>
          <a:blip r:embed="rId3"/>
          <a:stretch>
            <a:fillRect/>
          </a:stretch>
        </p:blipFill>
        <p:spPr>
          <a:xfrm>
            <a:off x="7334451" y="2466664"/>
            <a:ext cx="4857549" cy="2688680"/>
          </a:xfrm>
          <a:prstGeom prst="rect">
            <a:avLst/>
          </a:prstGeom>
        </p:spPr>
      </p:pic>
      <p:sp>
        <p:nvSpPr>
          <p:cNvPr id="6" name="Slide Number Placeholder 5">
            <a:extLst>
              <a:ext uri="{FF2B5EF4-FFF2-40B4-BE49-F238E27FC236}">
                <a16:creationId xmlns:a16="http://schemas.microsoft.com/office/drawing/2014/main" id="{B299D705-B556-1E75-10E5-75A87F3F4CF3}"/>
              </a:ext>
            </a:extLst>
          </p:cNvPr>
          <p:cNvSpPr>
            <a:spLocks noGrp="1"/>
          </p:cNvSpPr>
          <p:nvPr>
            <p:ph type="sldNum" sz="quarter" idx="12"/>
          </p:nvPr>
        </p:nvSpPr>
        <p:spPr/>
        <p:txBody>
          <a:bodyPr/>
          <a:lstStyle/>
          <a:p>
            <a:fld id="{C1934BC5-F4F7-4358-8C2B-8BFE237F92F9}" type="slidenum">
              <a:rPr lang="en-US" smtClean="0"/>
              <a:t>219</a:t>
            </a:fld>
            <a:endParaRPr lang="en-US"/>
          </a:p>
        </p:txBody>
      </p:sp>
    </p:spTree>
    <p:extLst>
      <p:ext uri="{BB962C8B-B14F-4D97-AF65-F5344CB8AC3E}">
        <p14:creationId xmlns:p14="http://schemas.microsoft.com/office/powerpoint/2010/main" val="206367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2E84-87F1-02C4-B30F-11D2E30DCDA5}"/>
              </a:ext>
            </a:extLst>
          </p:cNvPr>
          <p:cNvSpPr>
            <a:spLocks noGrp="1"/>
          </p:cNvSpPr>
          <p:nvPr>
            <p:ph type="title"/>
          </p:nvPr>
        </p:nvSpPr>
        <p:spPr/>
        <p:txBody>
          <a:bodyPr/>
          <a:lstStyle/>
          <a:p>
            <a:r>
              <a:rPr lang="en-US" dirty="0"/>
              <a:t>Surface property: surface chemistry</a:t>
            </a:r>
          </a:p>
        </p:txBody>
      </p:sp>
      <p:sp>
        <p:nvSpPr>
          <p:cNvPr id="3" name="Content Placeholder 2">
            <a:extLst>
              <a:ext uri="{FF2B5EF4-FFF2-40B4-BE49-F238E27FC236}">
                <a16:creationId xmlns:a16="http://schemas.microsoft.com/office/drawing/2014/main" id="{0C6A77BF-74B5-D6E3-7F47-384800F7BD28}"/>
              </a:ext>
            </a:extLst>
          </p:cNvPr>
          <p:cNvSpPr>
            <a:spLocks noGrp="1"/>
          </p:cNvSpPr>
          <p:nvPr>
            <p:ph idx="1"/>
          </p:nvPr>
        </p:nvSpPr>
        <p:spPr>
          <a:xfrm>
            <a:off x="838200" y="1507253"/>
            <a:ext cx="10515600" cy="4669710"/>
          </a:xfrm>
        </p:spPr>
        <p:txBody>
          <a:bodyPr>
            <a:normAutofit fontScale="85000" lnSpcReduction="10000"/>
          </a:bodyPr>
          <a:lstStyle/>
          <a:p>
            <a:r>
              <a:rPr lang="en-US" b="1" dirty="0"/>
              <a:t>Description</a:t>
            </a:r>
            <a:r>
              <a:rPr lang="en-US" dirty="0"/>
              <a:t>. The chemical composition of a material's surface, including the presence of different elements, chemical groups, and functionalization</a:t>
            </a:r>
          </a:p>
          <a:p>
            <a:r>
              <a:rPr lang="en-US" b="1" dirty="0"/>
              <a:t>Evaluation scale</a:t>
            </a:r>
            <a:r>
              <a:rPr lang="en-US" dirty="0"/>
              <a:t>. Defined by the technique and the size of the “probe” and the particles providing the stimulus; can be anywhere from nano to milli</a:t>
            </a:r>
          </a:p>
          <a:p>
            <a:r>
              <a:rPr lang="en-US" b="1" dirty="0"/>
              <a:t>Frequently evaluated parameters.</a:t>
            </a:r>
          </a:p>
          <a:p>
            <a:pPr lvl="1"/>
            <a:r>
              <a:rPr lang="en-US" b="1" dirty="0"/>
              <a:t>Elemental composition</a:t>
            </a:r>
            <a:r>
              <a:rPr lang="lv-LV" dirty="0"/>
              <a:t> – t</a:t>
            </a:r>
            <a:r>
              <a:rPr lang="en-US" dirty="0"/>
              <a:t>he presence and relative abundance of elements on the surface</a:t>
            </a:r>
          </a:p>
          <a:p>
            <a:pPr lvl="1"/>
            <a:r>
              <a:rPr lang="en-US" b="1" dirty="0"/>
              <a:t>Chemical states</a:t>
            </a:r>
            <a:r>
              <a:rPr lang="lv-LV" dirty="0"/>
              <a:t> – </a:t>
            </a:r>
            <a:r>
              <a:rPr lang="en-US" dirty="0"/>
              <a:t>information about the chemical bonding states of elements on the surface</a:t>
            </a:r>
          </a:p>
          <a:p>
            <a:pPr lvl="1"/>
            <a:r>
              <a:rPr lang="en-US" b="1" dirty="0"/>
              <a:t>Functional groups</a:t>
            </a:r>
            <a:r>
              <a:rPr lang="en-US" dirty="0"/>
              <a:t> – identification and quantification of specific chemical groups on the surface</a:t>
            </a:r>
          </a:p>
          <a:p>
            <a:pPr lvl="1"/>
            <a:r>
              <a:rPr lang="en-US" b="1" dirty="0"/>
              <a:t>Surface coverage</a:t>
            </a:r>
            <a:r>
              <a:rPr lang="en-US" dirty="0"/>
              <a:t> – the proportion of the surface covered by specific elements or functional groups; frequently involves surface chemical mapping</a:t>
            </a:r>
          </a:p>
          <a:p>
            <a:pPr lvl="1"/>
            <a:r>
              <a:rPr lang="en-US" b="1" dirty="0"/>
              <a:t>Isotopic composition </a:t>
            </a:r>
            <a:r>
              <a:rPr lang="en-US" dirty="0"/>
              <a:t>– measurement of isotopic ratios for elements with multiple stable isotopes</a:t>
            </a:r>
          </a:p>
          <a:p>
            <a:pPr lvl="1"/>
            <a:r>
              <a:rPr lang="en-US" b="1" dirty="0"/>
              <a:t>Bonding energies</a:t>
            </a:r>
            <a:r>
              <a:rPr lang="en-US" dirty="0"/>
              <a:t> – the energy required to break specific chemical bonds</a:t>
            </a:r>
          </a:p>
        </p:txBody>
      </p:sp>
      <p:sp>
        <p:nvSpPr>
          <p:cNvPr id="5" name="Slide Number Placeholder 4">
            <a:extLst>
              <a:ext uri="{FF2B5EF4-FFF2-40B4-BE49-F238E27FC236}">
                <a16:creationId xmlns:a16="http://schemas.microsoft.com/office/drawing/2014/main" id="{8A4CCF41-516C-0482-38E2-76B0C220CE64}"/>
              </a:ext>
            </a:extLst>
          </p:cNvPr>
          <p:cNvSpPr>
            <a:spLocks noGrp="1"/>
          </p:cNvSpPr>
          <p:nvPr>
            <p:ph type="sldNum" sz="quarter" idx="12"/>
          </p:nvPr>
        </p:nvSpPr>
        <p:spPr/>
        <p:txBody>
          <a:bodyPr/>
          <a:lstStyle/>
          <a:p>
            <a:fld id="{C1934BC5-F4F7-4358-8C2B-8BFE237F92F9}" type="slidenum">
              <a:rPr lang="en-US" smtClean="0"/>
              <a:t>22</a:t>
            </a:fld>
            <a:endParaRPr lang="en-US"/>
          </a:p>
        </p:txBody>
      </p:sp>
    </p:spTree>
    <p:extLst>
      <p:ext uri="{BB962C8B-B14F-4D97-AF65-F5344CB8AC3E}">
        <p14:creationId xmlns:p14="http://schemas.microsoft.com/office/powerpoint/2010/main" val="153510877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E069-46C0-D20A-D35C-BA06DF01C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469E7-92E1-DA67-3279-84F90253582C}"/>
              </a:ext>
            </a:extLst>
          </p:cNvPr>
          <p:cNvSpPr>
            <a:spLocks noGrp="1"/>
          </p:cNvSpPr>
          <p:nvPr>
            <p:ph type="title"/>
          </p:nvPr>
        </p:nvSpPr>
        <p:spPr/>
        <p:txBody>
          <a:bodyPr/>
          <a:lstStyle/>
          <a:p>
            <a:r>
              <a:rPr lang="en-US" dirty="0"/>
              <a:t>Contact Angle Measurements</a:t>
            </a:r>
          </a:p>
        </p:txBody>
      </p:sp>
      <p:sp>
        <p:nvSpPr>
          <p:cNvPr id="3" name="Content Placeholder 2">
            <a:extLst>
              <a:ext uri="{FF2B5EF4-FFF2-40B4-BE49-F238E27FC236}">
                <a16:creationId xmlns:a16="http://schemas.microsoft.com/office/drawing/2014/main" id="{05BD8492-7C8C-1339-258C-655964CD2AA5}"/>
              </a:ext>
            </a:extLst>
          </p:cNvPr>
          <p:cNvSpPr>
            <a:spLocks noGrp="1"/>
          </p:cNvSpPr>
          <p:nvPr>
            <p:ph idx="1"/>
          </p:nvPr>
        </p:nvSpPr>
        <p:spPr/>
        <p:txBody>
          <a:bodyPr>
            <a:normAutofit fontScale="77500" lnSpcReduction="20000"/>
          </a:bodyPr>
          <a:lstStyle/>
          <a:p>
            <a:r>
              <a:rPr lang="en-US" b="1" dirty="0"/>
              <a:t>Further Reading:</a:t>
            </a:r>
          </a:p>
          <a:p>
            <a:pPr lvl="1"/>
            <a:r>
              <a:rPr lang="en-US" dirty="0" err="1"/>
              <a:t>Huhtamäki</a:t>
            </a:r>
            <a:r>
              <a:rPr lang="en-US" dirty="0"/>
              <a:t>, T., Tian, X., Korhonen, J. T., &amp; Ras, R. H. (2018). </a:t>
            </a:r>
            <a:r>
              <a:rPr lang="en-US" b="1" dirty="0"/>
              <a:t>Surface-wetting characterization using contact-angle measurements.</a:t>
            </a:r>
            <a:r>
              <a:rPr lang="en-US" dirty="0"/>
              <a:t> Nature Protocols, 13(7), 1521–1538. </a:t>
            </a:r>
            <a:r>
              <a:rPr lang="en-US" dirty="0">
                <a:hlinkClick r:id="rId2"/>
              </a:rPr>
              <a:t>https://doi.org/10.1038/s41596-018-0003-z</a:t>
            </a:r>
            <a:endParaRPr lang="en-US" dirty="0"/>
          </a:p>
          <a:p>
            <a:pPr lvl="1"/>
            <a:r>
              <a:rPr lang="en-US" dirty="0">
                <a:effectLst/>
              </a:rPr>
              <a:t>Akbari, R., &amp; </a:t>
            </a:r>
            <a:r>
              <a:rPr lang="en-US" dirty="0" err="1">
                <a:effectLst/>
              </a:rPr>
              <a:t>Antonini</a:t>
            </a:r>
            <a:r>
              <a:rPr lang="en-US" dirty="0">
                <a:effectLst/>
              </a:rPr>
              <a:t>, C. (2021). </a:t>
            </a:r>
            <a:r>
              <a:rPr lang="en-US" b="1" dirty="0">
                <a:effectLst/>
              </a:rPr>
              <a:t>Contact angle measurements: From existing methods to an open-source tool.</a:t>
            </a:r>
            <a:r>
              <a:rPr lang="en-US" dirty="0">
                <a:effectLst/>
              </a:rPr>
              <a:t> </a:t>
            </a:r>
            <a:r>
              <a:rPr lang="en-US" i="1" dirty="0">
                <a:effectLst/>
              </a:rPr>
              <a:t>Advances in Colloid and Interface Science</a:t>
            </a:r>
            <a:r>
              <a:rPr lang="en-US" dirty="0">
                <a:effectLst/>
              </a:rPr>
              <a:t>, </a:t>
            </a:r>
            <a:r>
              <a:rPr lang="en-US" i="1" dirty="0">
                <a:effectLst/>
              </a:rPr>
              <a:t>294</a:t>
            </a:r>
            <a:r>
              <a:rPr lang="en-US" dirty="0">
                <a:effectLst/>
              </a:rPr>
              <a:t>, 102470. </a:t>
            </a:r>
            <a:r>
              <a:rPr lang="en-US" dirty="0">
                <a:effectLst/>
                <a:hlinkClick r:id="rId3"/>
              </a:rPr>
              <a:t>https://doi.org/10.1016/j.cis.2021.102470</a:t>
            </a:r>
            <a:endParaRPr lang="en-US" dirty="0">
              <a:effectLst/>
            </a:endParaRPr>
          </a:p>
          <a:p>
            <a:pPr lvl="1"/>
            <a:r>
              <a:rPr lang="en-US" dirty="0" err="1">
                <a:effectLst/>
              </a:rPr>
              <a:t>Ponomar</a:t>
            </a:r>
            <a:r>
              <a:rPr lang="en-US" dirty="0">
                <a:effectLst/>
              </a:rPr>
              <a:t>, M., </a:t>
            </a:r>
            <a:r>
              <a:rPr lang="en-US" dirty="0" err="1">
                <a:effectLst/>
              </a:rPr>
              <a:t>Krasnyuk</a:t>
            </a:r>
            <a:r>
              <a:rPr lang="en-US" dirty="0">
                <a:effectLst/>
              </a:rPr>
              <a:t>, E., </a:t>
            </a:r>
            <a:r>
              <a:rPr lang="en-US" dirty="0" err="1">
                <a:effectLst/>
              </a:rPr>
              <a:t>Butylskii</a:t>
            </a:r>
            <a:r>
              <a:rPr lang="en-US" dirty="0">
                <a:effectLst/>
              </a:rPr>
              <a:t>, D., </a:t>
            </a:r>
            <a:r>
              <a:rPr lang="en-US" dirty="0" err="1">
                <a:effectLst/>
              </a:rPr>
              <a:t>Nikonenko</a:t>
            </a:r>
            <a:r>
              <a:rPr lang="en-US" dirty="0">
                <a:effectLst/>
              </a:rPr>
              <a:t>, V., Wang, Y., Jiang, C., Xu, T., &amp; </a:t>
            </a:r>
            <a:r>
              <a:rPr lang="en-US" dirty="0" err="1">
                <a:effectLst/>
              </a:rPr>
              <a:t>Pismenskaya</a:t>
            </a:r>
            <a:r>
              <a:rPr lang="en-US" dirty="0">
                <a:effectLst/>
              </a:rPr>
              <a:t>, N. (2022). </a:t>
            </a:r>
            <a:r>
              <a:rPr lang="en-US" b="1" dirty="0">
                <a:effectLst/>
              </a:rPr>
              <a:t>Sessile drop method: Critical analysis and optimization for measuring the contact angle of an ion-exchange membrane surface.</a:t>
            </a:r>
            <a:r>
              <a:rPr lang="en-US" dirty="0">
                <a:effectLst/>
              </a:rPr>
              <a:t> </a:t>
            </a:r>
            <a:r>
              <a:rPr lang="en-US" i="1" dirty="0">
                <a:effectLst/>
              </a:rPr>
              <a:t>Membranes</a:t>
            </a:r>
            <a:r>
              <a:rPr lang="en-US" dirty="0">
                <a:effectLst/>
              </a:rPr>
              <a:t>, </a:t>
            </a:r>
            <a:r>
              <a:rPr lang="en-US" i="1" dirty="0">
                <a:effectLst/>
              </a:rPr>
              <a:t>12</a:t>
            </a:r>
            <a:r>
              <a:rPr lang="en-US" dirty="0">
                <a:effectLst/>
              </a:rPr>
              <a:t>(8), 765. </a:t>
            </a:r>
            <a:r>
              <a:rPr lang="en-US" dirty="0">
                <a:effectLst/>
                <a:hlinkClick r:id="rId4"/>
              </a:rPr>
              <a:t>https://doi.org/10.3390/membranes12080765</a:t>
            </a:r>
            <a:endParaRPr lang="en-US" dirty="0">
              <a:effectLst/>
            </a:endParaRPr>
          </a:p>
          <a:p>
            <a:pPr lvl="1"/>
            <a:r>
              <a:rPr lang="en-US" dirty="0">
                <a:effectLst/>
              </a:rPr>
              <a:t>Williams, D. L., Kuhn, A. T., Amann, M. A., </a:t>
            </a:r>
            <a:r>
              <a:rPr lang="en-US" dirty="0" err="1">
                <a:effectLst/>
              </a:rPr>
              <a:t>Hausinger</a:t>
            </a:r>
            <a:r>
              <a:rPr lang="en-US" dirty="0">
                <a:effectLst/>
              </a:rPr>
              <a:t>, M. B., </a:t>
            </a:r>
            <a:r>
              <a:rPr lang="en-US" dirty="0" err="1">
                <a:effectLst/>
              </a:rPr>
              <a:t>Konarik</a:t>
            </a:r>
            <a:r>
              <a:rPr lang="en-US" dirty="0">
                <a:effectLst/>
              </a:rPr>
              <a:t>, M. M., &amp; Nesselrode, E. I. (2010). </a:t>
            </a:r>
            <a:r>
              <a:rPr lang="en-US" b="1" dirty="0" err="1">
                <a:effectLst/>
              </a:rPr>
              <a:t>Computerised</a:t>
            </a:r>
            <a:r>
              <a:rPr lang="en-US" b="1" dirty="0">
                <a:effectLst/>
              </a:rPr>
              <a:t> measurement of contact angles. </a:t>
            </a:r>
            <a:r>
              <a:rPr lang="en-US" dirty="0">
                <a:effectLst/>
              </a:rPr>
              <a:t>Sam Houston State University. </a:t>
            </a:r>
            <a:r>
              <a:rPr lang="en-US" dirty="0">
                <a:effectLst/>
                <a:hlinkClick r:id="rId5"/>
              </a:rPr>
              <a:t>https://www.shsu.edu/academics/chemistry/cleanresearch/documents/Williams-2010-Galvanotechnik.pdf</a:t>
            </a:r>
            <a:endParaRPr lang="en-US" dirty="0">
              <a:effectLst/>
            </a:endParaRPr>
          </a:p>
          <a:p>
            <a:pPr lvl="1"/>
            <a:r>
              <a:rPr lang="en-US" dirty="0" err="1">
                <a:effectLst/>
              </a:rPr>
              <a:t>Libretexts</a:t>
            </a:r>
            <a:r>
              <a:rPr lang="en-US" dirty="0">
                <a:effectLst/>
              </a:rPr>
              <a:t>. (2023a, February 28). </a:t>
            </a:r>
            <a:r>
              <a:rPr lang="en-US" b="1" dirty="0">
                <a:effectLst/>
              </a:rPr>
              <a:t>Contact angles.</a:t>
            </a:r>
            <a:r>
              <a:rPr lang="en-US" dirty="0">
                <a:effectLst/>
              </a:rPr>
              <a:t> Chemistry </a:t>
            </a:r>
            <a:r>
              <a:rPr lang="en-US" dirty="0" err="1">
                <a:effectLst/>
              </a:rPr>
              <a:t>LibreTexts</a:t>
            </a:r>
            <a:r>
              <a:rPr lang="en-US" dirty="0">
                <a:effectLst/>
              </a:rPr>
              <a:t>. </a:t>
            </a:r>
            <a:r>
              <a:rPr lang="en-US" dirty="0">
                <a:effectLst/>
                <a:hlinkClick r:id="rId6"/>
              </a:rPr>
              <a:t>https://chem.libretexts.org/Bookshelves/Physical_and_Theoretical_Chemistry_Textbook_Maps/Supplemental_Modules_(Physical_and_Theoretical_Chemistry)/Physical_Properties_of_Matter/States_of_Matter/Properties_of_Liquids/Contact_Angles</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400360C9-6B37-EF1C-ADB4-6A2D1AF49F0F}"/>
              </a:ext>
            </a:extLst>
          </p:cNvPr>
          <p:cNvSpPr>
            <a:spLocks noGrp="1"/>
          </p:cNvSpPr>
          <p:nvPr>
            <p:ph type="sldNum" sz="quarter" idx="12"/>
          </p:nvPr>
        </p:nvSpPr>
        <p:spPr/>
        <p:txBody>
          <a:bodyPr/>
          <a:lstStyle/>
          <a:p>
            <a:fld id="{C1934BC5-F4F7-4358-8C2B-8BFE237F92F9}" type="slidenum">
              <a:rPr lang="en-US" smtClean="0"/>
              <a:t>220</a:t>
            </a:fld>
            <a:endParaRPr lang="en-US"/>
          </a:p>
        </p:txBody>
      </p:sp>
    </p:spTree>
    <p:extLst>
      <p:ext uri="{BB962C8B-B14F-4D97-AF65-F5344CB8AC3E}">
        <p14:creationId xmlns:p14="http://schemas.microsoft.com/office/powerpoint/2010/main" val="7293642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E72F-5DF5-0361-40F3-DE26176805F5}"/>
              </a:ext>
            </a:extLst>
          </p:cNvPr>
          <p:cNvSpPr>
            <a:spLocks noGrp="1"/>
          </p:cNvSpPr>
          <p:nvPr>
            <p:ph type="title"/>
          </p:nvPr>
        </p:nvSpPr>
        <p:spPr/>
        <p:txBody>
          <a:bodyPr/>
          <a:lstStyle/>
          <a:p>
            <a:r>
              <a:rPr lang="en-US" dirty="0"/>
              <a:t>Capillary Rise Method</a:t>
            </a:r>
          </a:p>
        </p:txBody>
      </p:sp>
      <p:sp>
        <p:nvSpPr>
          <p:cNvPr id="3" name="Content Placeholder 2">
            <a:extLst>
              <a:ext uri="{FF2B5EF4-FFF2-40B4-BE49-F238E27FC236}">
                <a16:creationId xmlns:a16="http://schemas.microsoft.com/office/drawing/2014/main" id="{E73798E5-1AE2-7621-D8FE-F3FD4EB4F1B6}"/>
              </a:ext>
            </a:extLst>
          </p:cNvPr>
          <p:cNvSpPr>
            <a:spLocks noGrp="1"/>
          </p:cNvSpPr>
          <p:nvPr>
            <p:ph idx="1"/>
          </p:nvPr>
        </p:nvSpPr>
        <p:spPr>
          <a:xfrm>
            <a:off x="838200" y="1825625"/>
            <a:ext cx="6591300"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The Capillary Rise Method is a technique used to measure surface tension and characterize the wettability of a liquid on a solid surface by observing the height to which the liquid rises in a capillary tube or thin channel</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Capillary rise occurs due to the balance between cohesive forces within the liquid and adhesive forces between the liquid and the solid surface</a:t>
            </a:r>
          </a:p>
          <a:p>
            <a:pPr marL="742950" lvl="1" indent="-285750" algn="l">
              <a:buFont typeface="Arial" panose="020B0604020202020204" pitchFamily="34" charset="0"/>
              <a:buChar char="•"/>
            </a:pPr>
            <a:r>
              <a:rPr lang="en-US" b="0" i="0" dirty="0">
                <a:solidFill>
                  <a:srgbClr val="0D0D0D"/>
                </a:solidFill>
                <a:effectLst/>
                <a:latin typeface="Söhne"/>
              </a:rPr>
              <a:t>Surface tension drives the liquid upward in narrow channels or capillary tubes, resulting in a measurable rise height</a:t>
            </a:r>
          </a:p>
        </p:txBody>
      </p:sp>
      <p:pic>
        <p:nvPicPr>
          <p:cNvPr id="5" name="Picture 4">
            <a:hlinkClick r:id="rId2"/>
            <a:extLst>
              <a:ext uri="{FF2B5EF4-FFF2-40B4-BE49-F238E27FC236}">
                <a16:creationId xmlns:a16="http://schemas.microsoft.com/office/drawing/2014/main" id="{D9C28D9B-0AEA-27D9-D483-E92B38C25777}"/>
              </a:ext>
            </a:extLst>
          </p:cNvPr>
          <p:cNvPicPr>
            <a:picLocks noChangeAspect="1"/>
          </p:cNvPicPr>
          <p:nvPr/>
        </p:nvPicPr>
        <p:blipFill>
          <a:blip r:embed="rId3"/>
          <a:stretch>
            <a:fillRect/>
          </a:stretch>
        </p:blipFill>
        <p:spPr>
          <a:xfrm>
            <a:off x="7879195" y="238821"/>
            <a:ext cx="3569854" cy="1963419"/>
          </a:xfrm>
          <a:prstGeom prst="rect">
            <a:avLst/>
          </a:prstGeom>
        </p:spPr>
      </p:pic>
      <p:pic>
        <p:nvPicPr>
          <p:cNvPr id="18434" name="Picture 2">
            <a:hlinkClick r:id="rId2"/>
            <a:extLst>
              <a:ext uri="{FF2B5EF4-FFF2-40B4-BE49-F238E27FC236}">
                <a16:creationId xmlns:a16="http://schemas.microsoft.com/office/drawing/2014/main" id="{7654A69D-18E2-980B-0FC8-5C45462D6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195" y="2293046"/>
            <a:ext cx="3569855" cy="419982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F6AB4399-59D3-4B07-FCD3-07B13EFF934C}"/>
              </a:ext>
            </a:extLst>
          </p:cNvPr>
          <p:cNvSpPr>
            <a:spLocks noGrp="1"/>
          </p:cNvSpPr>
          <p:nvPr>
            <p:ph type="sldNum" sz="quarter" idx="12"/>
          </p:nvPr>
        </p:nvSpPr>
        <p:spPr/>
        <p:txBody>
          <a:bodyPr/>
          <a:lstStyle/>
          <a:p>
            <a:fld id="{C1934BC5-F4F7-4358-8C2B-8BFE237F92F9}" type="slidenum">
              <a:rPr lang="en-US" smtClean="0"/>
              <a:t>221</a:t>
            </a:fld>
            <a:endParaRPr lang="en-US"/>
          </a:p>
        </p:txBody>
      </p:sp>
    </p:spTree>
    <p:extLst>
      <p:ext uri="{BB962C8B-B14F-4D97-AF65-F5344CB8AC3E}">
        <p14:creationId xmlns:p14="http://schemas.microsoft.com/office/powerpoint/2010/main" val="11043204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C152-2B7A-BB67-6DC5-88B444F35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B3776-AEDC-084F-764F-8B97CE4F188D}"/>
              </a:ext>
            </a:extLst>
          </p:cNvPr>
          <p:cNvSpPr>
            <a:spLocks noGrp="1"/>
          </p:cNvSpPr>
          <p:nvPr>
            <p:ph type="title"/>
          </p:nvPr>
        </p:nvSpPr>
        <p:spPr/>
        <p:txBody>
          <a:bodyPr/>
          <a:lstStyle/>
          <a:p>
            <a:r>
              <a:rPr lang="en-US" dirty="0"/>
              <a:t>Capillary Rise Method</a:t>
            </a:r>
          </a:p>
        </p:txBody>
      </p:sp>
      <p:sp>
        <p:nvSpPr>
          <p:cNvPr id="3" name="Content Placeholder 2">
            <a:extLst>
              <a:ext uri="{FF2B5EF4-FFF2-40B4-BE49-F238E27FC236}">
                <a16:creationId xmlns:a16="http://schemas.microsoft.com/office/drawing/2014/main" id="{5BFFDC7C-21D0-69FA-679E-03A09FD3A5E1}"/>
              </a:ext>
            </a:extLst>
          </p:cNvPr>
          <p:cNvSpPr>
            <a:spLocks noGrp="1"/>
          </p:cNvSpPr>
          <p:nvPr>
            <p:ph idx="1"/>
          </p:nvPr>
        </p:nvSpPr>
        <p:spPr>
          <a:xfrm>
            <a:off x="838200" y="1825625"/>
            <a:ext cx="6611754" cy="4667250"/>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Static Capillary Rise</a:t>
            </a:r>
            <a:endParaRPr lang="en-US" b="1" dirty="0">
              <a:solidFill>
                <a:srgbClr val="0D0D0D"/>
              </a:solidFill>
              <a:latin typeface="Söhne"/>
            </a:endParaRPr>
          </a:p>
          <a:p>
            <a:pPr marL="1200150" lvl="2" indent="-285750"/>
            <a:r>
              <a:rPr lang="en-US" b="0" i="0" dirty="0">
                <a:solidFill>
                  <a:srgbClr val="0D0D0D"/>
                </a:solidFill>
                <a:effectLst/>
                <a:latin typeface="Söhne"/>
              </a:rPr>
              <a:t>Measures the equilibrium height reached by the liquid in the capillary tube or channel</a:t>
            </a:r>
          </a:p>
          <a:p>
            <a:pPr marL="742950" lvl="1" indent="-285750" algn="l">
              <a:buFont typeface="Arial" panose="020B0604020202020204" pitchFamily="34" charset="0"/>
              <a:buChar char="•"/>
            </a:pPr>
            <a:r>
              <a:rPr lang="en-US" b="1" dirty="0">
                <a:solidFill>
                  <a:srgbClr val="0D0D0D"/>
                </a:solidFill>
                <a:effectLst/>
                <a:latin typeface="Söhne"/>
              </a:rPr>
              <a:t>Dynamic Capillary Rise</a:t>
            </a:r>
            <a:endParaRPr lang="en-US" b="1" dirty="0">
              <a:solidFill>
                <a:srgbClr val="0D0D0D"/>
              </a:solidFill>
              <a:latin typeface="Söhne"/>
            </a:endParaRPr>
          </a:p>
          <a:p>
            <a:pPr marL="1200150" lvl="2" indent="-285750"/>
            <a:r>
              <a:rPr lang="en-US" b="0" i="0" dirty="0">
                <a:solidFill>
                  <a:srgbClr val="0D0D0D"/>
                </a:solidFill>
                <a:effectLst/>
                <a:latin typeface="Söhne"/>
              </a:rPr>
              <a:t>Analyzes the rate of rise or the time-dependent behavior of the liquid as it wets the solid surface</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Determination of surface tension and interfacial properties in materials science, surface chemistry, and fluid mechanics.</a:t>
            </a:r>
          </a:p>
          <a:p>
            <a:pPr marL="742950" lvl="1" indent="-285750" algn="l">
              <a:buFont typeface="Arial" panose="020B0604020202020204" pitchFamily="34" charset="0"/>
              <a:buChar char="•"/>
            </a:pPr>
            <a:r>
              <a:rPr lang="en-US" b="0" i="0" dirty="0">
                <a:solidFill>
                  <a:srgbClr val="0D0D0D"/>
                </a:solidFill>
                <a:effectLst/>
                <a:latin typeface="Söhne"/>
              </a:rPr>
              <a:t>Assessment of surface wettability and adhesion properties in coatings, adhesives, and microfluidic devices.</a:t>
            </a:r>
          </a:p>
          <a:p>
            <a:pPr marL="742950" lvl="1" indent="-285750" algn="l">
              <a:buFont typeface="Arial" panose="020B0604020202020204" pitchFamily="34" charset="0"/>
              <a:buChar char="•"/>
            </a:pPr>
            <a:r>
              <a:rPr lang="en-US" b="0" i="0" dirty="0">
                <a:solidFill>
                  <a:srgbClr val="0D0D0D"/>
                </a:solidFill>
                <a:effectLst/>
                <a:latin typeface="Söhne"/>
              </a:rPr>
              <a:t>Quality control and process optimization in industries such as pharmaceuticals, cosmetics, and food science.</a:t>
            </a:r>
          </a:p>
          <a:p>
            <a:endParaRPr lang="en-US" dirty="0"/>
          </a:p>
        </p:txBody>
      </p:sp>
      <p:pic>
        <p:nvPicPr>
          <p:cNvPr id="5" name="Picture 4">
            <a:hlinkClick r:id="rId2"/>
            <a:extLst>
              <a:ext uri="{FF2B5EF4-FFF2-40B4-BE49-F238E27FC236}">
                <a16:creationId xmlns:a16="http://schemas.microsoft.com/office/drawing/2014/main" id="{FB3F1436-F84A-4837-10BF-019CC57D17D7}"/>
              </a:ext>
            </a:extLst>
          </p:cNvPr>
          <p:cNvPicPr>
            <a:picLocks noChangeAspect="1"/>
          </p:cNvPicPr>
          <p:nvPr/>
        </p:nvPicPr>
        <p:blipFill>
          <a:blip r:embed="rId3"/>
          <a:stretch>
            <a:fillRect/>
          </a:stretch>
        </p:blipFill>
        <p:spPr>
          <a:xfrm>
            <a:off x="7124700" y="2263766"/>
            <a:ext cx="5067300" cy="3126482"/>
          </a:xfrm>
          <a:prstGeom prst="rect">
            <a:avLst/>
          </a:prstGeom>
        </p:spPr>
      </p:pic>
      <p:sp>
        <p:nvSpPr>
          <p:cNvPr id="7" name="Slide Number Placeholder 6">
            <a:extLst>
              <a:ext uri="{FF2B5EF4-FFF2-40B4-BE49-F238E27FC236}">
                <a16:creationId xmlns:a16="http://schemas.microsoft.com/office/drawing/2014/main" id="{2A13F70F-767A-E857-3B4A-1B97752F0911}"/>
              </a:ext>
            </a:extLst>
          </p:cNvPr>
          <p:cNvSpPr>
            <a:spLocks noGrp="1"/>
          </p:cNvSpPr>
          <p:nvPr>
            <p:ph type="sldNum" sz="quarter" idx="12"/>
          </p:nvPr>
        </p:nvSpPr>
        <p:spPr/>
        <p:txBody>
          <a:bodyPr/>
          <a:lstStyle/>
          <a:p>
            <a:fld id="{C1934BC5-F4F7-4358-8C2B-8BFE237F92F9}" type="slidenum">
              <a:rPr lang="en-US" smtClean="0"/>
              <a:t>222</a:t>
            </a:fld>
            <a:endParaRPr lang="en-US"/>
          </a:p>
        </p:txBody>
      </p:sp>
    </p:spTree>
    <p:extLst>
      <p:ext uri="{BB962C8B-B14F-4D97-AF65-F5344CB8AC3E}">
        <p14:creationId xmlns:p14="http://schemas.microsoft.com/office/powerpoint/2010/main" val="41017523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4D86-3CCA-BAEF-007A-0DC0AC360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3AEE3-D69C-EF9B-059D-69B6FF017077}"/>
              </a:ext>
            </a:extLst>
          </p:cNvPr>
          <p:cNvSpPr>
            <a:spLocks noGrp="1"/>
          </p:cNvSpPr>
          <p:nvPr>
            <p:ph type="title"/>
          </p:nvPr>
        </p:nvSpPr>
        <p:spPr/>
        <p:txBody>
          <a:bodyPr/>
          <a:lstStyle/>
          <a:p>
            <a:r>
              <a:rPr lang="en-US" dirty="0"/>
              <a:t>Capillary Rise Method</a:t>
            </a:r>
          </a:p>
        </p:txBody>
      </p:sp>
      <p:sp>
        <p:nvSpPr>
          <p:cNvPr id="3" name="Content Placeholder 2">
            <a:extLst>
              <a:ext uri="{FF2B5EF4-FFF2-40B4-BE49-F238E27FC236}">
                <a16:creationId xmlns:a16="http://schemas.microsoft.com/office/drawing/2014/main" id="{E0753F11-89D4-425F-9DE7-887ABCE13270}"/>
              </a:ext>
            </a:extLst>
          </p:cNvPr>
          <p:cNvSpPr>
            <a:spLocks noGrp="1"/>
          </p:cNvSpPr>
          <p:nvPr>
            <p:ph idx="1"/>
          </p:nvPr>
        </p:nvSpPr>
        <p:spPr>
          <a:xfrm>
            <a:off x="838200" y="1825625"/>
            <a:ext cx="6621379"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Simple and inexpensive method requiring minimal equipment and sample preparation</a:t>
            </a:r>
          </a:p>
          <a:p>
            <a:pPr marL="742950" lvl="1" indent="-285750" algn="l">
              <a:buFont typeface="Arial" panose="020B0604020202020204" pitchFamily="34" charset="0"/>
              <a:buChar char="•"/>
            </a:pPr>
            <a:r>
              <a:rPr lang="en-US" b="0" i="0" dirty="0">
                <a:solidFill>
                  <a:srgbClr val="0D0D0D"/>
                </a:solidFill>
                <a:effectLst/>
                <a:latin typeface="Söhne"/>
              </a:rPr>
              <a:t>Provides quantitative measurements of surface tension and wettability with high accuracy and reproducibility</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liquids and solid surfaces, including porous materials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to liquids that exhibit capillary rise behavior and have measurable surface tension</a:t>
            </a:r>
          </a:p>
          <a:p>
            <a:pPr marL="742950" lvl="1" indent="-285750" algn="l">
              <a:buFont typeface="Arial" panose="020B0604020202020204" pitchFamily="34" charset="0"/>
              <a:buChar char="•"/>
            </a:pPr>
            <a:r>
              <a:rPr lang="en-US" b="0" i="0" dirty="0">
                <a:solidFill>
                  <a:srgbClr val="0D0D0D"/>
                </a:solidFill>
                <a:effectLst/>
                <a:latin typeface="Söhne"/>
              </a:rPr>
              <a:t>Sensitivity to environmental factors such as temperature, humidity, and surface contamination may affect measurement accuracy</a:t>
            </a:r>
          </a:p>
          <a:p>
            <a:pPr marL="742950" lvl="1" indent="-285750" algn="l">
              <a:buFont typeface="Arial" panose="020B0604020202020204" pitchFamily="34" charset="0"/>
              <a:buChar char="•"/>
            </a:pPr>
            <a:r>
              <a:rPr lang="en-US" b="0" i="0" dirty="0">
                <a:solidFill>
                  <a:srgbClr val="0D0D0D"/>
                </a:solidFill>
                <a:effectLst/>
                <a:latin typeface="Söhne"/>
              </a:rPr>
              <a:t>Requires careful calibration and consideration of capillary tube dimensions to ensure accurate results</a:t>
            </a:r>
          </a:p>
          <a:p>
            <a:endParaRPr lang="en-US" dirty="0"/>
          </a:p>
        </p:txBody>
      </p:sp>
      <p:pic>
        <p:nvPicPr>
          <p:cNvPr id="19458" name="Picture 2" descr="Powder wetting">
            <a:hlinkClick r:id="rId2"/>
            <a:extLst>
              <a:ext uri="{FF2B5EF4-FFF2-40B4-BE49-F238E27FC236}">
                <a16:creationId xmlns:a16="http://schemas.microsoft.com/office/drawing/2014/main" id="{67117D3D-3220-0752-9545-21BAF6E0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977" y="2343149"/>
            <a:ext cx="5032023" cy="283051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8868414-D5B6-DC4A-CE27-FD15DEEFED0F}"/>
              </a:ext>
            </a:extLst>
          </p:cNvPr>
          <p:cNvSpPr>
            <a:spLocks noGrp="1"/>
          </p:cNvSpPr>
          <p:nvPr>
            <p:ph type="sldNum" sz="quarter" idx="12"/>
          </p:nvPr>
        </p:nvSpPr>
        <p:spPr/>
        <p:txBody>
          <a:bodyPr/>
          <a:lstStyle/>
          <a:p>
            <a:fld id="{C1934BC5-F4F7-4358-8C2B-8BFE237F92F9}" type="slidenum">
              <a:rPr lang="en-US" smtClean="0"/>
              <a:t>223</a:t>
            </a:fld>
            <a:endParaRPr lang="en-US"/>
          </a:p>
        </p:txBody>
      </p:sp>
    </p:spTree>
    <p:extLst>
      <p:ext uri="{BB962C8B-B14F-4D97-AF65-F5344CB8AC3E}">
        <p14:creationId xmlns:p14="http://schemas.microsoft.com/office/powerpoint/2010/main" val="280800941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AE92-B78E-0603-130C-F7896513A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E99BFF-D61E-DBA3-5F8C-995A2235B9DB}"/>
              </a:ext>
            </a:extLst>
          </p:cNvPr>
          <p:cNvSpPr>
            <a:spLocks noGrp="1"/>
          </p:cNvSpPr>
          <p:nvPr>
            <p:ph type="title"/>
          </p:nvPr>
        </p:nvSpPr>
        <p:spPr/>
        <p:txBody>
          <a:bodyPr/>
          <a:lstStyle/>
          <a:p>
            <a:r>
              <a:rPr lang="en-US" dirty="0"/>
              <a:t>Capillary Rise Method</a:t>
            </a:r>
          </a:p>
        </p:txBody>
      </p:sp>
      <p:sp>
        <p:nvSpPr>
          <p:cNvPr id="3" name="Content Placeholder 2">
            <a:extLst>
              <a:ext uri="{FF2B5EF4-FFF2-40B4-BE49-F238E27FC236}">
                <a16:creationId xmlns:a16="http://schemas.microsoft.com/office/drawing/2014/main" id="{D7D596F5-1E46-CBF5-B8DD-0F1EE604DFA4}"/>
              </a:ext>
            </a:extLst>
          </p:cNvPr>
          <p:cNvSpPr>
            <a:spLocks noGrp="1"/>
          </p:cNvSpPr>
          <p:nvPr>
            <p:ph idx="1"/>
          </p:nvPr>
        </p:nvSpPr>
        <p:spPr/>
        <p:txBody>
          <a:bodyPr>
            <a:normAutofit fontScale="85000" lnSpcReduction="20000"/>
          </a:bodyPr>
          <a:lstStyle/>
          <a:p>
            <a:r>
              <a:rPr lang="en-US" b="1" dirty="0"/>
              <a:t>Further Reading:</a:t>
            </a:r>
          </a:p>
          <a:p>
            <a:pPr lvl="1"/>
            <a:r>
              <a:rPr lang="en-US" dirty="0" err="1"/>
              <a:t>Mugele</a:t>
            </a:r>
            <a:r>
              <a:rPr lang="en-US" dirty="0"/>
              <a:t>, F., &amp; </a:t>
            </a:r>
            <a:r>
              <a:rPr lang="en-US" dirty="0" err="1"/>
              <a:t>Heikenfeld</a:t>
            </a:r>
            <a:r>
              <a:rPr lang="en-US" dirty="0"/>
              <a:t>, J. (2019). </a:t>
            </a:r>
            <a:r>
              <a:rPr lang="en-US" b="1" dirty="0"/>
              <a:t>Introduction to capillarity and wetting phenomena.</a:t>
            </a:r>
            <a:r>
              <a:rPr lang="en-US" dirty="0"/>
              <a:t> Wiley-VCH. </a:t>
            </a:r>
            <a:r>
              <a:rPr lang="en-US" dirty="0">
                <a:hlinkClick r:id="rId2"/>
              </a:rPr>
              <a:t>https://application.wiley-vch.de/books/sample/3527412298_c01.pdf</a:t>
            </a:r>
            <a:endParaRPr lang="en-US" dirty="0"/>
          </a:p>
          <a:p>
            <a:pPr lvl="1"/>
            <a:r>
              <a:rPr lang="en-US" dirty="0" err="1">
                <a:effectLst/>
              </a:rPr>
              <a:t>Panter</a:t>
            </a:r>
            <a:r>
              <a:rPr lang="en-US" dirty="0">
                <a:effectLst/>
              </a:rPr>
              <a:t>, J. R., </a:t>
            </a:r>
            <a:r>
              <a:rPr lang="en-US" dirty="0" err="1">
                <a:effectLst/>
              </a:rPr>
              <a:t>Konicek</a:t>
            </a:r>
            <a:r>
              <a:rPr lang="en-US" dirty="0">
                <a:effectLst/>
              </a:rPr>
              <a:t>, A. R., King, M. A., </a:t>
            </a:r>
            <a:r>
              <a:rPr lang="en-US" dirty="0" err="1">
                <a:effectLst/>
              </a:rPr>
              <a:t>Jusufi</a:t>
            </a:r>
            <a:r>
              <a:rPr lang="en-US" dirty="0">
                <a:effectLst/>
              </a:rPr>
              <a:t>, A., Yeganeh, M. S., &amp; </a:t>
            </a:r>
            <a:r>
              <a:rPr lang="en-US" dirty="0" err="1">
                <a:effectLst/>
              </a:rPr>
              <a:t>Kusumaatmaja</a:t>
            </a:r>
            <a:r>
              <a:rPr lang="en-US" dirty="0">
                <a:effectLst/>
              </a:rPr>
              <a:t>, H. (2023). </a:t>
            </a:r>
            <a:r>
              <a:rPr lang="en-US" b="1" dirty="0">
                <a:effectLst/>
              </a:rPr>
              <a:t>Rough capillary rise.</a:t>
            </a:r>
            <a:r>
              <a:rPr lang="en-US" dirty="0">
                <a:effectLst/>
              </a:rPr>
              <a:t> </a:t>
            </a:r>
            <a:r>
              <a:rPr lang="en-US" i="1" dirty="0">
                <a:effectLst/>
              </a:rPr>
              <a:t>Communications Physics</a:t>
            </a:r>
            <a:r>
              <a:rPr lang="en-US" dirty="0">
                <a:effectLst/>
              </a:rPr>
              <a:t>, </a:t>
            </a:r>
            <a:r>
              <a:rPr lang="en-US" i="1" dirty="0">
                <a:effectLst/>
              </a:rPr>
              <a:t>6</a:t>
            </a:r>
            <a:r>
              <a:rPr lang="en-US" dirty="0">
                <a:effectLst/>
              </a:rPr>
              <a:t>(1). </a:t>
            </a:r>
            <a:r>
              <a:rPr lang="en-US" dirty="0">
                <a:effectLst/>
                <a:hlinkClick r:id="rId3"/>
              </a:rPr>
              <a:t>https://doi.org/10.1038/s42005-023-01160-w</a:t>
            </a:r>
            <a:endParaRPr lang="en-US" dirty="0">
              <a:effectLst/>
            </a:endParaRPr>
          </a:p>
          <a:p>
            <a:pPr lvl="1"/>
            <a:r>
              <a:rPr lang="en-US" dirty="0" err="1">
                <a:effectLst/>
              </a:rPr>
              <a:t>Galet</a:t>
            </a:r>
            <a:r>
              <a:rPr lang="en-US" dirty="0">
                <a:effectLst/>
              </a:rPr>
              <a:t>, L., </a:t>
            </a:r>
            <a:r>
              <a:rPr lang="en-US" dirty="0" err="1">
                <a:effectLst/>
              </a:rPr>
              <a:t>Patry</a:t>
            </a:r>
            <a:r>
              <a:rPr lang="en-US" dirty="0">
                <a:effectLst/>
              </a:rPr>
              <a:t>, S., &amp; Dodds, J. (2010). </a:t>
            </a:r>
            <a:r>
              <a:rPr lang="en-US" b="1" dirty="0">
                <a:effectLst/>
              </a:rPr>
              <a:t>Determination of the wettability of powders by the Washburn capillary rise method with bed preparation by a centrifugal packing technique.</a:t>
            </a:r>
            <a:r>
              <a:rPr lang="en-US" dirty="0">
                <a:effectLst/>
              </a:rPr>
              <a:t> </a:t>
            </a:r>
            <a:r>
              <a:rPr lang="en-US" i="1" dirty="0">
                <a:effectLst/>
              </a:rPr>
              <a:t>Journal of Colloid and Interface Science</a:t>
            </a:r>
            <a:r>
              <a:rPr lang="en-US" dirty="0">
                <a:effectLst/>
              </a:rPr>
              <a:t>, </a:t>
            </a:r>
            <a:r>
              <a:rPr lang="en-US" i="1" dirty="0">
                <a:effectLst/>
              </a:rPr>
              <a:t>346</a:t>
            </a:r>
            <a:r>
              <a:rPr lang="en-US" dirty="0">
                <a:effectLst/>
              </a:rPr>
              <a:t>(2), 470–475. </a:t>
            </a:r>
            <a:r>
              <a:rPr lang="en-US" dirty="0">
                <a:effectLst/>
                <a:hlinkClick r:id="rId4"/>
              </a:rPr>
              <a:t>https://doi.org/10.1016/j.jcis.2010.02.051</a:t>
            </a:r>
            <a:endParaRPr lang="en-US" dirty="0">
              <a:effectLst/>
            </a:endParaRPr>
          </a:p>
          <a:p>
            <a:pPr lvl="1"/>
            <a:r>
              <a:rPr lang="en-US" dirty="0" err="1">
                <a:effectLst/>
              </a:rPr>
              <a:t>Molinier</a:t>
            </a:r>
            <a:r>
              <a:rPr lang="en-US" dirty="0">
                <a:effectLst/>
              </a:rPr>
              <a:t>, V., </a:t>
            </a:r>
            <a:r>
              <a:rPr lang="en-US" dirty="0" err="1">
                <a:effectLst/>
              </a:rPr>
              <a:t>Pauliet</a:t>
            </a:r>
            <a:r>
              <a:rPr lang="en-US" dirty="0">
                <a:effectLst/>
              </a:rPr>
              <a:t>, L., Klimenko, A., </a:t>
            </a:r>
            <a:r>
              <a:rPr lang="en-US" dirty="0" err="1">
                <a:effectLst/>
              </a:rPr>
              <a:t>Passade-Boupat</a:t>
            </a:r>
            <a:r>
              <a:rPr lang="en-US" dirty="0">
                <a:effectLst/>
              </a:rPr>
              <a:t>, N., &amp; </a:t>
            </a:r>
            <a:r>
              <a:rPr lang="en-US" dirty="0" err="1">
                <a:effectLst/>
              </a:rPr>
              <a:t>Bourrel</a:t>
            </a:r>
            <a:r>
              <a:rPr lang="en-US" dirty="0">
                <a:effectLst/>
              </a:rPr>
              <a:t>, M. (2024). </a:t>
            </a:r>
            <a:r>
              <a:rPr lang="en-US" b="1" dirty="0">
                <a:effectLst/>
              </a:rPr>
              <a:t>Straightforward assessment of wettability changes by Washburn capillary rise: Toward a screening tool for selecting water compositions for improved oil recovery.</a:t>
            </a:r>
            <a:r>
              <a:rPr lang="en-US" dirty="0">
                <a:effectLst/>
              </a:rPr>
              <a:t> ACS Omega, 9(6), 6932–6944. </a:t>
            </a:r>
            <a:r>
              <a:rPr lang="en-US" dirty="0">
                <a:effectLst/>
                <a:hlinkClick r:id="rId5"/>
              </a:rPr>
              <a:t>https://doi.org/10.1021/acsomega.3c08630</a:t>
            </a:r>
            <a:endParaRPr lang="en-US" dirty="0">
              <a:effectLst/>
            </a:endParaRPr>
          </a:p>
          <a:p>
            <a:pPr lvl="1"/>
            <a:r>
              <a:rPr lang="en-US" dirty="0">
                <a:effectLst/>
              </a:rPr>
              <a:t>Al-</a:t>
            </a:r>
            <a:r>
              <a:rPr lang="en-US" dirty="0" err="1">
                <a:effectLst/>
              </a:rPr>
              <a:t>Yaqoobi</a:t>
            </a:r>
            <a:r>
              <a:rPr lang="en-US" dirty="0">
                <a:effectLst/>
              </a:rPr>
              <a:t>, A. M. G., &amp; Zimmermann, W. B. (2023). </a:t>
            </a:r>
            <a:r>
              <a:rPr lang="en-US" b="1" dirty="0">
                <a:effectLst/>
              </a:rPr>
              <a:t>Relative wettability measurement of porous diffuser and its impact on the generated bubble size. </a:t>
            </a:r>
            <a:r>
              <a:rPr lang="en-US" i="1" dirty="0">
                <a:effectLst/>
              </a:rPr>
              <a:t>Chemical and Process Engineering</a:t>
            </a:r>
            <a:r>
              <a:rPr lang="en-US" dirty="0">
                <a:effectLst/>
              </a:rPr>
              <a:t>. </a:t>
            </a:r>
            <a:r>
              <a:rPr lang="en-US" dirty="0">
                <a:effectLst/>
                <a:hlinkClick r:id="rId6"/>
              </a:rPr>
              <a:t>https://doi.org/10.24425/cpe.2022.140810</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06B66E39-9F21-BA90-CA34-89A3649B1E4B}"/>
              </a:ext>
            </a:extLst>
          </p:cNvPr>
          <p:cNvSpPr>
            <a:spLocks noGrp="1"/>
          </p:cNvSpPr>
          <p:nvPr>
            <p:ph type="sldNum" sz="quarter" idx="12"/>
          </p:nvPr>
        </p:nvSpPr>
        <p:spPr/>
        <p:txBody>
          <a:bodyPr/>
          <a:lstStyle/>
          <a:p>
            <a:fld id="{C1934BC5-F4F7-4358-8C2B-8BFE237F92F9}" type="slidenum">
              <a:rPr lang="en-US" smtClean="0"/>
              <a:t>224</a:t>
            </a:fld>
            <a:endParaRPr lang="en-US"/>
          </a:p>
        </p:txBody>
      </p:sp>
    </p:spTree>
    <p:extLst>
      <p:ext uri="{BB962C8B-B14F-4D97-AF65-F5344CB8AC3E}">
        <p14:creationId xmlns:p14="http://schemas.microsoft.com/office/powerpoint/2010/main" val="2620489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1912-DD85-4F70-2CD9-F0E7CEC29EA4}"/>
              </a:ext>
            </a:extLst>
          </p:cNvPr>
          <p:cNvSpPr>
            <a:spLocks noGrp="1"/>
          </p:cNvSpPr>
          <p:nvPr>
            <p:ph type="title"/>
          </p:nvPr>
        </p:nvSpPr>
        <p:spPr/>
        <p:txBody>
          <a:bodyPr/>
          <a:lstStyle/>
          <a:p>
            <a:r>
              <a:rPr lang="en-US" dirty="0" err="1"/>
              <a:t>Wilhelmy</a:t>
            </a:r>
            <a:r>
              <a:rPr lang="en-US" dirty="0"/>
              <a:t> Plate Method</a:t>
            </a:r>
          </a:p>
        </p:txBody>
      </p:sp>
      <p:sp>
        <p:nvSpPr>
          <p:cNvPr id="3" name="Content Placeholder 2">
            <a:extLst>
              <a:ext uri="{FF2B5EF4-FFF2-40B4-BE49-F238E27FC236}">
                <a16:creationId xmlns:a16="http://schemas.microsoft.com/office/drawing/2014/main" id="{DDDD2FF0-C702-7F6F-95BF-BF7E62FAD4F4}"/>
              </a:ext>
            </a:extLst>
          </p:cNvPr>
          <p:cNvSpPr>
            <a:spLocks noGrp="1"/>
          </p:cNvSpPr>
          <p:nvPr>
            <p:ph idx="1"/>
          </p:nvPr>
        </p:nvSpPr>
        <p:spPr>
          <a:xfrm>
            <a:off x="838200" y="1825625"/>
            <a:ext cx="5867400"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The </a:t>
            </a:r>
            <a:r>
              <a:rPr lang="en-US" b="0" i="0" dirty="0" err="1">
                <a:solidFill>
                  <a:srgbClr val="0D0D0D"/>
                </a:solidFill>
                <a:effectLst/>
                <a:latin typeface="Söhne"/>
              </a:rPr>
              <a:t>Wilhelmy</a:t>
            </a:r>
            <a:r>
              <a:rPr lang="en-US" b="0" i="0" dirty="0">
                <a:solidFill>
                  <a:srgbClr val="0D0D0D"/>
                </a:solidFill>
                <a:effectLst/>
                <a:latin typeface="Söhne"/>
              </a:rPr>
              <a:t> Plate Method is a technique used to measure surface tension and characterize the wettability of a liquid on a solid surface by immersing a thin plate into the liquid</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The method relies on the balance between the force exerted on the plate due to surface tension and the buoyant force as the plate is immersed or withdrawn from the liquid</a:t>
            </a:r>
          </a:p>
          <a:p>
            <a:pPr marL="742950" lvl="1" indent="-285750" algn="l">
              <a:buFont typeface="Arial" panose="020B0604020202020204" pitchFamily="34" charset="0"/>
              <a:buChar char="•"/>
            </a:pPr>
            <a:r>
              <a:rPr lang="en-US" b="0" i="0" dirty="0">
                <a:solidFill>
                  <a:srgbClr val="0D0D0D"/>
                </a:solidFill>
                <a:effectLst/>
                <a:latin typeface="Söhne"/>
              </a:rPr>
              <a:t>Surface tension causes the liquid to wet the plate, resulting in a measurable force on the plate's surface</a:t>
            </a:r>
          </a:p>
          <a:p>
            <a:endParaRPr lang="en-US" dirty="0"/>
          </a:p>
        </p:txBody>
      </p:sp>
      <p:pic>
        <p:nvPicPr>
          <p:cNvPr id="4" name="Picture 3">
            <a:hlinkClick r:id="rId2"/>
            <a:extLst>
              <a:ext uri="{FF2B5EF4-FFF2-40B4-BE49-F238E27FC236}">
                <a16:creationId xmlns:a16="http://schemas.microsoft.com/office/drawing/2014/main" id="{639C72CE-888A-3D5E-6151-13E0E477CA4B}"/>
              </a:ext>
            </a:extLst>
          </p:cNvPr>
          <p:cNvPicPr>
            <a:picLocks noChangeAspect="1"/>
          </p:cNvPicPr>
          <p:nvPr/>
        </p:nvPicPr>
        <p:blipFill>
          <a:blip r:embed="rId3"/>
          <a:stretch>
            <a:fillRect/>
          </a:stretch>
        </p:blipFill>
        <p:spPr>
          <a:xfrm>
            <a:off x="6867525" y="1825625"/>
            <a:ext cx="5267325" cy="3209925"/>
          </a:xfrm>
          <a:prstGeom prst="rect">
            <a:avLst/>
          </a:prstGeom>
        </p:spPr>
      </p:pic>
      <p:sp>
        <p:nvSpPr>
          <p:cNvPr id="6" name="Slide Number Placeholder 5">
            <a:extLst>
              <a:ext uri="{FF2B5EF4-FFF2-40B4-BE49-F238E27FC236}">
                <a16:creationId xmlns:a16="http://schemas.microsoft.com/office/drawing/2014/main" id="{1367A5EF-56F0-1A47-652B-B3D6B6625D88}"/>
              </a:ext>
            </a:extLst>
          </p:cNvPr>
          <p:cNvSpPr>
            <a:spLocks noGrp="1"/>
          </p:cNvSpPr>
          <p:nvPr>
            <p:ph type="sldNum" sz="quarter" idx="12"/>
          </p:nvPr>
        </p:nvSpPr>
        <p:spPr/>
        <p:txBody>
          <a:bodyPr/>
          <a:lstStyle/>
          <a:p>
            <a:fld id="{C1934BC5-F4F7-4358-8C2B-8BFE237F92F9}" type="slidenum">
              <a:rPr lang="en-US" smtClean="0"/>
              <a:t>225</a:t>
            </a:fld>
            <a:endParaRPr lang="en-US"/>
          </a:p>
        </p:txBody>
      </p:sp>
    </p:spTree>
    <p:extLst>
      <p:ext uri="{BB962C8B-B14F-4D97-AF65-F5344CB8AC3E}">
        <p14:creationId xmlns:p14="http://schemas.microsoft.com/office/powerpoint/2010/main" val="295669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0F666-8D68-39EC-B54B-1F7EB83F5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E695C-4A22-E045-041B-8541FABA4308}"/>
              </a:ext>
            </a:extLst>
          </p:cNvPr>
          <p:cNvSpPr>
            <a:spLocks noGrp="1"/>
          </p:cNvSpPr>
          <p:nvPr>
            <p:ph type="title"/>
          </p:nvPr>
        </p:nvSpPr>
        <p:spPr/>
        <p:txBody>
          <a:bodyPr/>
          <a:lstStyle/>
          <a:p>
            <a:r>
              <a:rPr lang="en-US" dirty="0" err="1"/>
              <a:t>Wilhelmy</a:t>
            </a:r>
            <a:r>
              <a:rPr lang="en-US" dirty="0"/>
              <a:t> Plate Method</a:t>
            </a:r>
          </a:p>
        </p:txBody>
      </p:sp>
      <p:sp>
        <p:nvSpPr>
          <p:cNvPr id="3" name="Content Placeholder 2">
            <a:extLst>
              <a:ext uri="{FF2B5EF4-FFF2-40B4-BE49-F238E27FC236}">
                <a16:creationId xmlns:a16="http://schemas.microsoft.com/office/drawing/2014/main" id="{9168D1CC-2C56-23A5-3FD5-343E79A485A6}"/>
              </a:ext>
            </a:extLst>
          </p:cNvPr>
          <p:cNvSpPr>
            <a:spLocks noGrp="1"/>
          </p:cNvSpPr>
          <p:nvPr>
            <p:ph idx="1"/>
          </p:nvPr>
        </p:nvSpPr>
        <p:spPr>
          <a:xfrm>
            <a:off x="838200" y="1825625"/>
            <a:ext cx="6659880" cy="4351338"/>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Static Mode</a:t>
            </a:r>
            <a:endParaRPr lang="en-US" b="1" dirty="0">
              <a:solidFill>
                <a:srgbClr val="0D0D0D"/>
              </a:solidFill>
              <a:latin typeface="Söhne"/>
            </a:endParaRPr>
          </a:p>
          <a:p>
            <a:pPr marL="1200150" lvl="2" indent="-285750"/>
            <a:r>
              <a:rPr lang="en-US" b="0" i="0" dirty="0">
                <a:solidFill>
                  <a:srgbClr val="0D0D0D"/>
                </a:solidFill>
                <a:effectLst/>
                <a:latin typeface="Söhne"/>
              </a:rPr>
              <a:t>Measures the force exerted on the plate when it reaches equilibrium after immersion into the liquid</a:t>
            </a:r>
          </a:p>
          <a:p>
            <a:pPr marL="742950" lvl="1" indent="-285750" algn="l">
              <a:buFont typeface="Arial" panose="020B0604020202020204" pitchFamily="34" charset="0"/>
              <a:buChar char="•"/>
            </a:pPr>
            <a:r>
              <a:rPr lang="en-US" b="1" dirty="0">
                <a:solidFill>
                  <a:srgbClr val="0D0D0D"/>
                </a:solidFill>
                <a:effectLst/>
                <a:latin typeface="Söhne"/>
              </a:rPr>
              <a:t>Dynamic Mode</a:t>
            </a:r>
            <a:endParaRPr lang="en-US" b="1" dirty="0">
              <a:solidFill>
                <a:srgbClr val="0D0D0D"/>
              </a:solidFill>
              <a:latin typeface="Söhne"/>
            </a:endParaRPr>
          </a:p>
          <a:p>
            <a:pPr marL="1200150" lvl="2" indent="-285750"/>
            <a:r>
              <a:rPr lang="en-US" b="0" i="0" dirty="0">
                <a:solidFill>
                  <a:srgbClr val="0D0D0D"/>
                </a:solidFill>
                <a:effectLst/>
                <a:latin typeface="Söhne"/>
              </a:rPr>
              <a:t>Analyzes the force variation as the plate is immersed or withdrawn from the liquid at a constant velocity</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Determination of surface tension and interfacial properties in materials science, surface chemistry, and colloid science</a:t>
            </a:r>
          </a:p>
          <a:p>
            <a:pPr marL="742950" lvl="1" indent="-285750" algn="l">
              <a:buFont typeface="Arial" panose="020B0604020202020204" pitchFamily="34" charset="0"/>
              <a:buChar char="•"/>
            </a:pPr>
            <a:r>
              <a:rPr lang="en-US" b="0" i="0" dirty="0">
                <a:solidFill>
                  <a:srgbClr val="0D0D0D"/>
                </a:solidFill>
                <a:effectLst/>
                <a:latin typeface="Söhne"/>
              </a:rPr>
              <a:t>Evaluation of surface wettability and adhesion properties in coatings, surfactants, and biomaterials</a:t>
            </a:r>
          </a:p>
          <a:p>
            <a:pPr marL="742950" lvl="1" indent="-285750" algn="l">
              <a:buFont typeface="Arial" panose="020B0604020202020204" pitchFamily="34" charset="0"/>
              <a:buChar char="•"/>
            </a:pPr>
            <a:r>
              <a:rPr lang="en-US" b="0" i="0" dirty="0">
                <a:solidFill>
                  <a:srgbClr val="0D0D0D"/>
                </a:solidFill>
                <a:effectLst/>
                <a:latin typeface="Söhne"/>
              </a:rPr>
              <a:t>Quality control and process optimization in industries such as pharmaceuticals, cosmetics, and food science</a:t>
            </a:r>
          </a:p>
          <a:p>
            <a:endParaRPr lang="en-US" dirty="0"/>
          </a:p>
        </p:txBody>
      </p:sp>
      <p:pic>
        <p:nvPicPr>
          <p:cNvPr id="4" name="Picture 3">
            <a:hlinkClick r:id="rId2"/>
            <a:extLst>
              <a:ext uri="{FF2B5EF4-FFF2-40B4-BE49-F238E27FC236}">
                <a16:creationId xmlns:a16="http://schemas.microsoft.com/office/drawing/2014/main" id="{860E4740-2090-6AA8-8F69-3B4D6FC69292}"/>
              </a:ext>
            </a:extLst>
          </p:cNvPr>
          <p:cNvPicPr>
            <a:picLocks noChangeAspect="1"/>
          </p:cNvPicPr>
          <p:nvPr/>
        </p:nvPicPr>
        <p:blipFill>
          <a:blip r:embed="rId3"/>
          <a:stretch>
            <a:fillRect/>
          </a:stretch>
        </p:blipFill>
        <p:spPr>
          <a:xfrm>
            <a:off x="7392434" y="2097088"/>
            <a:ext cx="4799566" cy="3314700"/>
          </a:xfrm>
          <a:prstGeom prst="rect">
            <a:avLst/>
          </a:prstGeom>
        </p:spPr>
      </p:pic>
      <p:sp>
        <p:nvSpPr>
          <p:cNvPr id="6" name="Slide Number Placeholder 5">
            <a:extLst>
              <a:ext uri="{FF2B5EF4-FFF2-40B4-BE49-F238E27FC236}">
                <a16:creationId xmlns:a16="http://schemas.microsoft.com/office/drawing/2014/main" id="{ED6932D4-6F87-131F-4A11-1D0925ADE7F6}"/>
              </a:ext>
            </a:extLst>
          </p:cNvPr>
          <p:cNvSpPr>
            <a:spLocks noGrp="1"/>
          </p:cNvSpPr>
          <p:nvPr>
            <p:ph type="sldNum" sz="quarter" idx="12"/>
          </p:nvPr>
        </p:nvSpPr>
        <p:spPr/>
        <p:txBody>
          <a:bodyPr/>
          <a:lstStyle/>
          <a:p>
            <a:fld id="{C1934BC5-F4F7-4358-8C2B-8BFE237F92F9}" type="slidenum">
              <a:rPr lang="en-US" smtClean="0"/>
              <a:t>226</a:t>
            </a:fld>
            <a:endParaRPr lang="en-US"/>
          </a:p>
        </p:txBody>
      </p:sp>
    </p:spTree>
    <p:extLst>
      <p:ext uri="{BB962C8B-B14F-4D97-AF65-F5344CB8AC3E}">
        <p14:creationId xmlns:p14="http://schemas.microsoft.com/office/powerpoint/2010/main" val="188633179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B60B-8B28-A934-BCC4-195E41C3A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4FAEE-0021-6776-A62D-594D8A79E339}"/>
              </a:ext>
            </a:extLst>
          </p:cNvPr>
          <p:cNvSpPr>
            <a:spLocks noGrp="1"/>
          </p:cNvSpPr>
          <p:nvPr>
            <p:ph type="title"/>
          </p:nvPr>
        </p:nvSpPr>
        <p:spPr/>
        <p:txBody>
          <a:bodyPr/>
          <a:lstStyle/>
          <a:p>
            <a:r>
              <a:rPr lang="en-US" dirty="0" err="1"/>
              <a:t>Wilhelmy</a:t>
            </a:r>
            <a:r>
              <a:rPr lang="en-US" dirty="0"/>
              <a:t> Plate Method</a:t>
            </a:r>
          </a:p>
        </p:txBody>
      </p:sp>
      <p:sp>
        <p:nvSpPr>
          <p:cNvPr id="3" name="Content Placeholder 2">
            <a:extLst>
              <a:ext uri="{FF2B5EF4-FFF2-40B4-BE49-F238E27FC236}">
                <a16:creationId xmlns:a16="http://schemas.microsoft.com/office/drawing/2014/main" id="{02A38868-2004-6105-FC29-595C77808AF5}"/>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accurate and reproducible measurements of surface tension with high sensitivity and precision</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liquid-solid systems, including liquids with varying surface properties</a:t>
            </a:r>
          </a:p>
          <a:p>
            <a:pPr marL="742950" lvl="1" indent="-285750" algn="l">
              <a:buFont typeface="Arial" panose="020B0604020202020204" pitchFamily="34" charset="0"/>
              <a:buChar char="•"/>
            </a:pPr>
            <a:r>
              <a:rPr lang="en-US" b="0" i="0" dirty="0">
                <a:solidFill>
                  <a:srgbClr val="0D0D0D"/>
                </a:solidFill>
                <a:effectLst/>
                <a:latin typeface="Söhne"/>
              </a:rPr>
              <a:t>Allows for dynamic measurements to assess time-dependent changes in wettability and surface interactions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Requires precise calibration and control of experimental parameters, including plate dimensions, immersion depth, and withdrawal speed</a:t>
            </a:r>
          </a:p>
          <a:p>
            <a:pPr marL="742950" lvl="1" indent="-285750" algn="l">
              <a:buFont typeface="Arial" panose="020B0604020202020204" pitchFamily="34" charset="0"/>
              <a:buChar char="•"/>
            </a:pPr>
            <a:r>
              <a:rPr lang="en-US" b="0" i="0" dirty="0">
                <a:solidFill>
                  <a:srgbClr val="0D0D0D"/>
                </a:solidFill>
                <a:effectLst/>
                <a:latin typeface="Söhne"/>
              </a:rPr>
              <a:t>Sensitivity to environmental factors such as temperature fluctuations and surface contamination may affect measurement accuracy</a:t>
            </a:r>
          </a:p>
          <a:p>
            <a:pPr marL="742950" lvl="1" indent="-285750" algn="l">
              <a:buFont typeface="Arial" panose="020B0604020202020204" pitchFamily="34" charset="0"/>
              <a:buChar char="•"/>
            </a:pPr>
            <a:r>
              <a:rPr lang="en-US" b="0" i="0" dirty="0">
                <a:solidFill>
                  <a:srgbClr val="0D0D0D"/>
                </a:solidFill>
                <a:effectLst/>
                <a:latin typeface="Söhne"/>
              </a:rPr>
              <a:t>Limited applicability for highly viscous liquids or non-wetting surfaces where wetting of the plate is incomplete or inconsistent</a:t>
            </a:r>
          </a:p>
          <a:p>
            <a:endParaRPr lang="en-US" dirty="0"/>
          </a:p>
        </p:txBody>
      </p:sp>
      <p:sp>
        <p:nvSpPr>
          <p:cNvPr id="5" name="Slide Number Placeholder 4">
            <a:extLst>
              <a:ext uri="{FF2B5EF4-FFF2-40B4-BE49-F238E27FC236}">
                <a16:creationId xmlns:a16="http://schemas.microsoft.com/office/drawing/2014/main" id="{6ED282FF-3C78-325F-CBA7-3730ED8A3079}"/>
              </a:ext>
            </a:extLst>
          </p:cNvPr>
          <p:cNvSpPr>
            <a:spLocks noGrp="1"/>
          </p:cNvSpPr>
          <p:nvPr>
            <p:ph type="sldNum" sz="quarter" idx="12"/>
          </p:nvPr>
        </p:nvSpPr>
        <p:spPr/>
        <p:txBody>
          <a:bodyPr/>
          <a:lstStyle/>
          <a:p>
            <a:fld id="{C1934BC5-F4F7-4358-8C2B-8BFE237F92F9}" type="slidenum">
              <a:rPr lang="en-US" smtClean="0"/>
              <a:t>227</a:t>
            </a:fld>
            <a:endParaRPr lang="en-US"/>
          </a:p>
        </p:txBody>
      </p:sp>
    </p:spTree>
    <p:extLst>
      <p:ext uri="{BB962C8B-B14F-4D97-AF65-F5344CB8AC3E}">
        <p14:creationId xmlns:p14="http://schemas.microsoft.com/office/powerpoint/2010/main" val="9433344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7459-0949-8BF6-D7C0-4119D4A20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7F5B6-6528-A26E-949D-BE2AED3EE44B}"/>
              </a:ext>
            </a:extLst>
          </p:cNvPr>
          <p:cNvSpPr>
            <a:spLocks noGrp="1"/>
          </p:cNvSpPr>
          <p:nvPr>
            <p:ph type="title"/>
          </p:nvPr>
        </p:nvSpPr>
        <p:spPr/>
        <p:txBody>
          <a:bodyPr/>
          <a:lstStyle/>
          <a:p>
            <a:r>
              <a:rPr lang="en-US" dirty="0" err="1"/>
              <a:t>Wilhelmy</a:t>
            </a:r>
            <a:r>
              <a:rPr lang="en-US" dirty="0"/>
              <a:t> Plate Method</a:t>
            </a:r>
          </a:p>
        </p:txBody>
      </p:sp>
      <p:sp>
        <p:nvSpPr>
          <p:cNvPr id="3" name="Content Placeholder 2">
            <a:extLst>
              <a:ext uri="{FF2B5EF4-FFF2-40B4-BE49-F238E27FC236}">
                <a16:creationId xmlns:a16="http://schemas.microsoft.com/office/drawing/2014/main" id="{4BAE9241-211E-687A-907E-AA638CE8E85D}"/>
              </a:ext>
            </a:extLst>
          </p:cNvPr>
          <p:cNvSpPr>
            <a:spLocks noGrp="1"/>
          </p:cNvSpPr>
          <p:nvPr>
            <p:ph idx="1"/>
          </p:nvPr>
        </p:nvSpPr>
        <p:spPr/>
        <p:txBody>
          <a:bodyPr>
            <a:normAutofit fontScale="92500" lnSpcReduction="20000"/>
          </a:bodyPr>
          <a:lstStyle/>
          <a:p>
            <a:r>
              <a:rPr lang="en-US" b="1" dirty="0"/>
              <a:t>Further Reading:</a:t>
            </a:r>
          </a:p>
          <a:p>
            <a:pPr lvl="1"/>
            <a:r>
              <a:rPr lang="en-US" dirty="0"/>
              <a:t>Volpe, C. D., &amp; </a:t>
            </a:r>
            <a:r>
              <a:rPr lang="en-US" dirty="0" err="1"/>
              <a:t>Siboni</a:t>
            </a:r>
            <a:r>
              <a:rPr lang="en-US" dirty="0"/>
              <a:t>, S. (2018). </a:t>
            </a:r>
            <a:r>
              <a:rPr lang="en-US" b="1" dirty="0"/>
              <a:t>The </a:t>
            </a:r>
            <a:r>
              <a:rPr lang="en-US" b="1" dirty="0" err="1"/>
              <a:t>Wilhelmy</a:t>
            </a:r>
            <a:r>
              <a:rPr lang="en-US" b="1" dirty="0"/>
              <a:t> method: A critical and practical review. </a:t>
            </a:r>
            <a:r>
              <a:rPr lang="en-US" dirty="0"/>
              <a:t>Surface Innovations, 6(3), 120–132. </a:t>
            </a:r>
            <a:r>
              <a:rPr lang="en-US" dirty="0">
                <a:hlinkClick r:id="rId2"/>
              </a:rPr>
              <a:t>https://doi.org/10.1680/jsuin.17.00059</a:t>
            </a:r>
            <a:endParaRPr lang="en-US" dirty="0"/>
          </a:p>
          <a:p>
            <a:pPr lvl="1"/>
            <a:r>
              <a:rPr lang="en-US" dirty="0"/>
              <a:t>Park, J., </a:t>
            </a:r>
            <a:r>
              <a:rPr lang="en-US" dirty="0" err="1"/>
              <a:t>Pasaogullari</a:t>
            </a:r>
            <a:r>
              <a:rPr lang="en-US" dirty="0"/>
              <a:t>, U., &amp; Bonville, L. (2018). </a:t>
            </a:r>
            <a:r>
              <a:rPr lang="en-US" b="1" dirty="0"/>
              <a:t>Wettability measurements of irregular shapes with </a:t>
            </a:r>
            <a:r>
              <a:rPr lang="en-US" b="1" dirty="0" err="1"/>
              <a:t>Wilhelmy</a:t>
            </a:r>
            <a:r>
              <a:rPr lang="en-US" b="1" dirty="0"/>
              <a:t> plate method.</a:t>
            </a:r>
            <a:r>
              <a:rPr lang="en-US" dirty="0"/>
              <a:t> Applied Surface Science, 427, 273–280. </a:t>
            </a:r>
            <a:r>
              <a:rPr lang="en-US" dirty="0">
                <a:hlinkClick r:id="rId3"/>
              </a:rPr>
              <a:t>https://doi.org/10.1016/j.apsusc.2017.08.186</a:t>
            </a:r>
            <a:endParaRPr lang="en-US" dirty="0"/>
          </a:p>
          <a:p>
            <a:pPr lvl="1"/>
            <a:r>
              <a:rPr lang="en-US" dirty="0"/>
              <a:t>Lauren, S. (n.d.). </a:t>
            </a:r>
            <a:r>
              <a:rPr lang="en-US" b="1" dirty="0" err="1"/>
              <a:t>Wilhelmy</a:t>
            </a:r>
            <a:r>
              <a:rPr lang="en-US" b="1" dirty="0"/>
              <a:t> plate method for contact angle measurement. </a:t>
            </a:r>
            <a:r>
              <a:rPr lang="en-US" dirty="0" err="1"/>
              <a:t>Biolin</a:t>
            </a:r>
            <a:r>
              <a:rPr lang="en-US" dirty="0"/>
              <a:t> Scientific. </a:t>
            </a:r>
            <a:r>
              <a:rPr lang="en-US" dirty="0">
                <a:hlinkClick r:id="rId4"/>
              </a:rPr>
              <a:t>https://www.biolinscientific.com/blog/wilhelmy-plate-method-for-contact-angle-measurement</a:t>
            </a:r>
            <a:endParaRPr lang="en-US" dirty="0"/>
          </a:p>
          <a:p>
            <a:pPr lvl="1"/>
            <a:r>
              <a:rPr lang="en-US" dirty="0">
                <a:effectLst/>
              </a:rPr>
              <a:t>Bachmann, J., </a:t>
            </a:r>
            <a:r>
              <a:rPr lang="en-US" dirty="0" err="1">
                <a:effectLst/>
              </a:rPr>
              <a:t>Woche</a:t>
            </a:r>
            <a:r>
              <a:rPr lang="en-US" dirty="0">
                <a:effectLst/>
              </a:rPr>
              <a:t>, S. K., Goebel, M. ‐O., Kirkham, M. B., &amp; Horton, R. (2003). </a:t>
            </a:r>
            <a:r>
              <a:rPr lang="en-US" b="1" dirty="0">
                <a:effectLst/>
              </a:rPr>
              <a:t>Extended methodology for determining wetting properties of porous media.</a:t>
            </a:r>
            <a:r>
              <a:rPr lang="en-US" dirty="0">
                <a:effectLst/>
              </a:rPr>
              <a:t> </a:t>
            </a:r>
            <a:r>
              <a:rPr lang="en-US" i="1" dirty="0">
                <a:effectLst/>
              </a:rPr>
              <a:t>Water Resources Research</a:t>
            </a:r>
            <a:r>
              <a:rPr lang="en-US" dirty="0">
                <a:effectLst/>
              </a:rPr>
              <a:t>, </a:t>
            </a:r>
            <a:r>
              <a:rPr lang="en-US" i="1" dirty="0">
                <a:effectLst/>
              </a:rPr>
              <a:t>39</a:t>
            </a:r>
            <a:r>
              <a:rPr lang="en-US" dirty="0">
                <a:effectLst/>
              </a:rPr>
              <a:t>(12). </a:t>
            </a:r>
            <a:r>
              <a:rPr lang="en-US" dirty="0">
                <a:effectLst/>
                <a:hlinkClick r:id="rId5"/>
              </a:rPr>
              <a:t>https://doi.org/10.1029/2003wr002143</a:t>
            </a:r>
            <a:endParaRPr lang="en-US" dirty="0">
              <a:effectLst/>
            </a:endParaRPr>
          </a:p>
          <a:p>
            <a:pPr lvl="1"/>
            <a:r>
              <a:rPr lang="en-US" dirty="0" err="1">
                <a:effectLst/>
              </a:rPr>
              <a:t>Behnecke</a:t>
            </a:r>
            <a:r>
              <a:rPr lang="en-US" dirty="0">
                <a:effectLst/>
              </a:rPr>
              <a:t>, M., Berghaus, E., </a:t>
            </a:r>
            <a:r>
              <a:rPr lang="en-US" dirty="0" err="1">
                <a:effectLst/>
              </a:rPr>
              <a:t>Wildeis</a:t>
            </a:r>
            <a:r>
              <a:rPr lang="en-US" dirty="0">
                <a:effectLst/>
              </a:rPr>
              <a:t>, A., </a:t>
            </a:r>
            <a:r>
              <a:rPr lang="en-US" dirty="0" err="1">
                <a:effectLst/>
              </a:rPr>
              <a:t>Brandes</a:t>
            </a:r>
            <a:r>
              <a:rPr lang="en-US" dirty="0">
                <a:effectLst/>
              </a:rPr>
              <a:t>, E., &amp; Petersen, S. (2024). </a:t>
            </a:r>
            <a:r>
              <a:rPr lang="en-US" b="1" dirty="0" err="1">
                <a:effectLst/>
              </a:rPr>
              <a:t>Wilhelmy</a:t>
            </a:r>
            <a:r>
              <a:rPr lang="en-US" b="1" dirty="0">
                <a:effectLst/>
              </a:rPr>
              <a:t> balance—a simple and reliable method for determining immersion angles and surface energies even on non‐planar and complex geometries?</a:t>
            </a:r>
            <a:r>
              <a:rPr lang="en-US" dirty="0">
                <a:effectLst/>
              </a:rPr>
              <a:t> </a:t>
            </a:r>
            <a:r>
              <a:rPr lang="en-US" i="1" dirty="0">
                <a:effectLst/>
              </a:rPr>
              <a:t>Surface and Interface Analysis</a:t>
            </a:r>
            <a:r>
              <a:rPr lang="en-US" dirty="0">
                <a:effectLst/>
              </a:rPr>
              <a:t>. </a:t>
            </a:r>
            <a:r>
              <a:rPr lang="en-US" dirty="0">
                <a:effectLst/>
                <a:hlinkClick r:id="rId6"/>
              </a:rPr>
              <a:t>https://doi.org/10.1002/sia.7287</a:t>
            </a:r>
            <a:endParaRPr lang="en-US" dirty="0">
              <a:effectLst/>
            </a:endParaRPr>
          </a:p>
        </p:txBody>
      </p:sp>
      <p:sp>
        <p:nvSpPr>
          <p:cNvPr id="5" name="Slide Number Placeholder 4">
            <a:extLst>
              <a:ext uri="{FF2B5EF4-FFF2-40B4-BE49-F238E27FC236}">
                <a16:creationId xmlns:a16="http://schemas.microsoft.com/office/drawing/2014/main" id="{67EE9312-42A7-DAE7-736C-179D7F18EBC7}"/>
              </a:ext>
            </a:extLst>
          </p:cNvPr>
          <p:cNvSpPr>
            <a:spLocks noGrp="1"/>
          </p:cNvSpPr>
          <p:nvPr>
            <p:ph type="sldNum" sz="quarter" idx="12"/>
          </p:nvPr>
        </p:nvSpPr>
        <p:spPr/>
        <p:txBody>
          <a:bodyPr/>
          <a:lstStyle/>
          <a:p>
            <a:fld id="{C1934BC5-F4F7-4358-8C2B-8BFE237F92F9}" type="slidenum">
              <a:rPr lang="en-US" smtClean="0"/>
              <a:t>228</a:t>
            </a:fld>
            <a:endParaRPr lang="en-US"/>
          </a:p>
        </p:txBody>
      </p:sp>
    </p:spTree>
    <p:extLst>
      <p:ext uri="{BB962C8B-B14F-4D97-AF65-F5344CB8AC3E}">
        <p14:creationId xmlns:p14="http://schemas.microsoft.com/office/powerpoint/2010/main" val="217108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FEB9-7434-3D97-5412-B1C5E0AEF55B}"/>
              </a:ext>
            </a:extLst>
          </p:cNvPr>
          <p:cNvSpPr>
            <a:spLocks noGrp="1"/>
          </p:cNvSpPr>
          <p:nvPr>
            <p:ph type="title"/>
          </p:nvPr>
        </p:nvSpPr>
        <p:spPr/>
        <p:txBody>
          <a:bodyPr/>
          <a:lstStyle/>
          <a:p>
            <a:r>
              <a:rPr lang="en-US" dirty="0"/>
              <a:t>Surface property: surface chemistry</a:t>
            </a:r>
          </a:p>
        </p:txBody>
      </p:sp>
      <p:sp>
        <p:nvSpPr>
          <p:cNvPr id="3" name="Content Placeholder 2">
            <a:extLst>
              <a:ext uri="{FF2B5EF4-FFF2-40B4-BE49-F238E27FC236}">
                <a16:creationId xmlns:a16="http://schemas.microsoft.com/office/drawing/2014/main" id="{91156C4B-67BB-BD20-2FA4-867E1A0DCA69}"/>
              </a:ext>
            </a:extLst>
          </p:cNvPr>
          <p:cNvSpPr>
            <a:spLocks noGrp="1"/>
          </p:cNvSpPr>
          <p:nvPr>
            <p:ph idx="1"/>
          </p:nvPr>
        </p:nvSpPr>
        <p:spPr>
          <a:xfrm>
            <a:off x="838199" y="1825625"/>
            <a:ext cx="10515599" cy="4351338"/>
          </a:xfrm>
        </p:spPr>
        <p:txBody>
          <a:bodyPr>
            <a:normAutofit fontScale="92500" lnSpcReduction="20000"/>
          </a:bodyPr>
          <a:lstStyle/>
          <a:p>
            <a:r>
              <a:rPr lang="en-US" b="1" dirty="0"/>
              <a:t>Commonly applied measurement techniques.</a:t>
            </a:r>
          </a:p>
          <a:p>
            <a:pPr lvl="1"/>
            <a:r>
              <a:rPr lang="en-US" b="1" i="0" dirty="0">
                <a:effectLst/>
              </a:rPr>
              <a:t>X-ray Photoelectron Spectroscopy (XPS)</a:t>
            </a:r>
            <a:endParaRPr lang="en-US" b="0" i="0" dirty="0">
              <a:effectLst/>
            </a:endParaRPr>
          </a:p>
          <a:p>
            <a:pPr lvl="2"/>
            <a:r>
              <a:rPr lang="en-US" b="0" i="0" dirty="0">
                <a:effectLst/>
              </a:rPr>
              <a:t>Analyzes the elemental composition of a material's surface by measuring the binding energy of electrons ejected by </a:t>
            </a:r>
            <a:r>
              <a:rPr lang="en-US" b="0" i="1" u="sng" dirty="0">
                <a:effectLst/>
              </a:rPr>
              <a:t>X-ray irradiation</a:t>
            </a:r>
          </a:p>
          <a:p>
            <a:pPr lvl="2"/>
            <a:r>
              <a:rPr lang="en-US" b="1" i="0" dirty="0">
                <a:effectLst/>
              </a:rPr>
              <a:t>Units:</a:t>
            </a:r>
            <a:r>
              <a:rPr lang="en-US" b="0" i="0" dirty="0">
                <a:effectLst/>
              </a:rPr>
              <a:t> electron volts (eV) for emitted electron energies (x-axis); number of detected electrons per unit of energy (y-axis) </a:t>
            </a:r>
          </a:p>
          <a:p>
            <a:pPr lvl="1"/>
            <a:r>
              <a:rPr lang="en-US" b="1" i="0" dirty="0">
                <a:effectLst/>
              </a:rPr>
              <a:t>Auger Electron Spectroscopy (AES)</a:t>
            </a:r>
            <a:endParaRPr lang="en-US" b="0" i="0" dirty="0">
              <a:effectLst/>
            </a:endParaRPr>
          </a:p>
          <a:p>
            <a:pPr lvl="2"/>
            <a:r>
              <a:rPr lang="en-US" b="0" i="0" dirty="0">
                <a:effectLst/>
              </a:rPr>
              <a:t>Measures the energy of Auger electrons emitted after excitation by </a:t>
            </a:r>
            <a:r>
              <a:rPr lang="en-US" b="0" i="1" u="sng" dirty="0">
                <a:effectLst/>
              </a:rPr>
              <a:t>high-energy electrons</a:t>
            </a:r>
            <a:r>
              <a:rPr lang="en-US" b="0" i="0" dirty="0">
                <a:effectLst/>
              </a:rPr>
              <a:t>, providing information about elemental composition</a:t>
            </a:r>
          </a:p>
          <a:p>
            <a:pPr lvl="2"/>
            <a:r>
              <a:rPr lang="en-US" b="1" i="0" dirty="0">
                <a:effectLst/>
              </a:rPr>
              <a:t>Units:</a:t>
            </a:r>
            <a:r>
              <a:rPr lang="en-US" b="0" i="0" dirty="0">
                <a:effectLst/>
              </a:rPr>
              <a:t> electron volts (eV) for emitted electron energies (x-axis); number of detected electrons per unit of energy (y-axis) </a:t>
            </a:r>
          </a:p>
          <a:p>
            <a:pPr lvl="1"/>
            <a:r>
              <a:rPr lang="en-US" b="1" i="0" dirty="0">
                <a:effectLst/>
              </a:rPr>
              <a:t>Secondary Ion Mass Spectrometry (SIMS)</a:t>
            </a:r>
            <a:endParaRPr lang="en-US" b="0" i="0" dirty="0">
              <a:effectLst/>
            </a:endParaRPr>
          </a:p>
          <a:p>
            <a:pPr lvl="2"/>
            <a:r>
              <a:rPr lang="en-US" dirty="0"/>
              <a:t>B</a:t>
            </a:r>
            <a:r>
              <a:rPr lang="en-US" b="0" i="0" dirty="0">
                <a:effectLst/>
              </a:rPr>
              <a:t>ombards the surface with </a:t>
            </a:r>
            <a:r>
              <a:rPr lang="en-US" b="0" i="1" u="sng" dirty="0">
                <a:effectLst/>
              </a:rPr>
              <a:t>clusters of primary ions</a:t>
            </a:r>
            <a:r>
              <a:rPr lang="en-US" b="0" i="0" dirty="0">
                <a:effectLst/>
              </a:rPr>
              <a:t>, generating secondary ions that are then analyzed to determine the elemental composition</a:t>
            </a:r>
          </a:p>
          <a:p>
            <a:pPr lvl="2"/>
            <a:r>
              <a:rPr lang="en-US" b="1" dirty="0">
                <a:effectLst/>
              </a:rPr>
              <a:t>Units:</a:t>
            </a:r>
            <a:r>
              <a:rPr lang="en-US" b="0" i="0" dirty="0">
                <a:effectLst/>
              </a:rPr>
              <a:t> mass-to-charge ratio (m/z) is used (x-axis); number of detected ions per m/z unit (y-axis)</a:t>
            </a:r>
          </a:p>
        </p:txBody>
      </p:sp>
      <p:sp>
        <p:nvSpPr>
          <p:cNvPr id="5" name="Slide Number Placeholder 4">
            <a:extLst>
              <a:ext uri="{FF2B5EF4-FFF2-40B4-BE49-F238E27FC236}">
                <a16:creationId xmlns:a16="http://schemas.microsoft.com/office/drawing/2014/main" id="{07AE0DC9-B520-0048-815D-2A89D33B8413}"/>
              </a:ext>
            </a:extLst>
          </p:cNvPr>
          <p:cNvSpPr>
            <a:spLocks noGrp="1"/>
          </p:cNvSpPr>
          <p:nvPr>
            <p:ph type="sldNum" sz="quarter" idx="12"/>
          </p:nvPr>
        </p:nvSpPr>
        <p:spPr/>
        <p:txBody>
          <a:bodyPr/>
          <a:lstStyle/>
          <a:p>
            <a:fld id="{C1934BC5-F4F7-4358-8C2B-8BFE237F92F9}" type="slidenum">
              <a:rPr lang="en-US" smtClean="0"/>
              <a:t>23</a:t>
            </a:fld>
            <a:endParaRPr lang="en-US"/>
          </a:p>
        </p:txBody>
      </p:sp>
    </p:spTree>
    <p:extLst>
      <p:ext uri="{BB962C8B-B14F-4D97-AF65-F5344CB8AC3E}">
        <p14:creationId xmlns:p14="http://schemas.microsoft.com/office/powerpoint/2010/main" val="2852086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FEB9-7434-3D97-5412-B1C5E0AEF55B}"/>
              </a:ext>
            </a:extLst>
          </p:cNvPr>
          <p:cNvSpPr>
            <a:spLocks noGrp="1"/>
          </p:cNvSpPr>
          <p:nvPr>
            <p:ph type="title"/>
          </p:nvPr>
        </p:nvSpPr>
        <p:spPr/>
        <p:txBody>
          <a:bodyPr/>
          <a:lstStyle/>
          <a:p>
            <a:r>
              <a:rPr lang="en-US" dirty="0"/>
              <a:t>Surface property: surface chemistry</a:t>
            </a:r>
          </a:p>
        </p:txBody>
      </p:sp>
      <p:sp>
        <p:nvSpPr>
          <p:cNvPr id="3" name="Content Placeholder 2">
            <a:extLst>
              <a:ext uri="{FF2B5EF4-FFF2-40B4-BE49-F238E27FC236}">
                <a16:creationId xmlns:a16="http://schemas.microsoft.com/office/drawing/2014/main" id="{91156C4B-67BB-BD20-2FA4-867E1A0DCA69}"/>
              </a:ext>
            </a:extLst>
          </p:cNvPr>
          <p:cNvSpPr>
            <a:spLocks noGrp="1"/>
          </p:cNvSpPr>
          <p:nvPr>
            <p:ph idx="1"/>
          </p:nvPr>
        </p:nvSpPr>
        <p:spPr/>
        <p:txBody>
          <a:bodyPr>
            <a:normAutofit fontScale="85000" lnSpcReduction="20000"/>
          </a:bodyPr>
          <a:lstStyle/>
          <a:p>
            <a:r>
              <a:rPr lang="en-US" b="1" dirty="0"/>
              <a:t>Commonly applied measurement techniques.</a:t>
            </a:r>
          </a:p>
          <a:p>
            <a:pPr lvl="1"/>
            <a:r>
              <a:rPr lang="en-US" b="1" i="0" dirty="0">
                <a:effectLst/>
              </a:rPr>
              <a:t>Fourier Transform Infrared Spectroscopy (FTIR)</a:t>
            </a:r>
            <a:endParaRPr lang="en-US" b="0" i="0" dirty="0">
              <a:effectLst/>
            </a:endParaRPr>
          </a:p>
          <a:p>
            <a:pPr lvl="2"/>
            <a:r>
              <a:rPr lang="en-US" b="0" i="0" dirty="0">
                <a:effectLst/>
              </a:rPr>
              <a:t>Measures the absorption of infrared light by functional groups, providing information about chemical bonds and molecular composition</a:t>
            </a:r>
          </a:p>
          <a:p>
            <a:pPr lvl="2"/>
            <a:r>
              <a:rPr lang="en-US" b="1" i="0" dirty="0">
                <a:effectLst/>
              </a:rPr>
              <a:t>Units:</a:t>
            </a:r>
            <a:r>
              <a:rPr lang="en-US" b="0" i="0" dirty="0">
                <a:effectLst/>
              </a:rPr>
              <a:t> Wavenumber (cm⁻¹) is used for frequency (x-axis); absorbance/transmittance is dimensionless (y-axis)</a:t>
            </a:r>
          </a:p>
          <a:p>
            <a:pPr lvl="1"/>
            <a:r>
              <a:rPr lang="en-US" b="1" i="0" dirty="0">
                <a:effectLst/>
              </a:rPr>
              <a:t>Raman Spectroscopy</a:t>
            </a:r>
          </a:p>
          <a:p>
            <a:pPr lvl="2"/>
            <a:r>
              <a:rPr lang="en-US" b="0" i="0" dirty="0">
                <a:effectLst/>
              </a:rPr>
              <a:t>Involves shining a monochromatic light source (usually laser light) onto a sample, then detecting and analyzing the light scattered, with the resulting spectrum providing information about vibrational modes of molecular bonds</a:t>
            </a:r>
          </a:p>
          <a:p>
            <a:pPr lvl="2"/>
            <a:r>
              <a:rPr lang="en-US" b="1" i="0" dirty="0">
                <a:effectLst/>
              </a:rPr>
              <a:t>Units</a:t>
            </a:r>
            <a:r>
              <a:rPr lang="en-US" b="0" i="0" dirty="0">
                <a:effectLst/>
              </a:rPr>
              <a:t>: Wavenumber (cm⁻¹) is used for frequency (x-axis); absorbance is dimensionless (y-axis)</a:t>
            </a:r>
          </a:p>
          <a:p>
            <a:pPr lvl="1"/>
            <a:r>
              <a:rPr lang="en-US" b="1" i="0" dirty="0">
                <a:effectLst/>
              </a:rPr>
              <a:t>Scanning Near-Field Optical Microscopy (SNOM)</a:t>
            </a:r>
          </a:p>
          <a:p>
            <a:pPr lvl="2"/>
            <a:r>
              <a:rPr lang="en-US" b="0" i="0" dirty="0">
                <a:effectLst/>
              </a:rPr>
              <a:t>A sharp optical fiber tip, with a diameter much smaller than the wavelength of light, is positioned near the sample surface and used to scan it in raster mode, simultaneously measuring surface nanoscale roughness and optical absorbance </a:t>
            </a:r>
          </a:p>
          <a:p>
            <a:pPr lvl="2"/>
            <a:r>
              <a:rPr lang="en-US" b="1" i="0" dirty="0">
                <a:effectLst/>
              </a:rPr>
              <a:t>Units: </a:t>
            </a:r>
            <a:r>
              <a:rPr lang="en-US" b="0" i="0" dirty="0">
                <a:effectLst/>
              </a:rPr>
              <a:t>nanometers for spatial resolution, and the detected optical signal may be in arbitrary units or counts</a:t>
            </a:r>
          </a:p>
          <a:p>
            <a:pPr lvl="1"/>
            <a:endParaRPr lang="en-US" dirty="0"/>
          </a:p>
        </p:txBody>
      </p:sp>
      <p:sp>
        <p:nvSpPr>
          <p:cNvPr id="5" name="Slide Number Placeholder 4">
            <a:extLst>
              <a:ext uri="{FF2B5EF4-FFF2-40B4-BE49-F238E27FC236}">
                <a16:creationId xmlns:a16="http://schemas.microsoft.com/office/drawing/2014/main" id="{2A6D2965-CFCC-CEE5-9045-CB1DED37A7EA}"/>
              </a:ext>
            </a:extLst>
          </p:cNvPr>
          <p:cNvSpPr>
            <a:spLocks noGrp="1"/>
          </p:cNvSpPr>
          <p:nvPr>
            <p:ph type="sldNum" sz="quarter" idx="12"/>
          </p:nvPr>
        </p:nvSpPr>
        <p:spPr/>
        <p:txBody>
          <a:bodyPr/>
          <a:lstStyle/>
          <a:p>
            <a:fld id="{C1934BC5-F4F7-4358-8C2B-8BFE237F92F9}" type="slidenum">
              <a:rPr lang="en-US" smtClean="0"/>
              <a:t>24</a:t>
            </a:fld>
            <a:endParaRPr lang="en-US"/>
          </a:p>
        </p:txBody>
      </p:sp>
    </p:spTree>
    <p:extLst>
      <p:ext uri="{BB962C8B-B14F-4D97-AF65-F5344CB8AC3E}">
        <p14:creationId xmlns:p14="http://schemas.microsoft.com/office/powerpoint/2010/main" val="307394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2E84-87F1-02C4-B30F-11D2E30DCDA5}"/>
              </a:ext>
            </a:extLst>
          </p:cNvPr>
          <p:cNvSpPr>
            <a:spLocks noGrp="1"/>
          </p:cNvSpPr>
          <p:nvPr>
            <p:ph type="title"/>
          </p:nvPr>
        </p:nvSpPr>
        <p:spPr>
          <a:xfrm>
            <a:off x="606251" y="61110"/>
            <a:ext cx="10979498" cy="1325563"/>
          </a:xfrm>
        </p:spPr>
        <p:txBody>
          <a:bodyPr/>
          <a:lstStyle/>
          <a:p>
            <a:r>
              <a:rPr lang="en-US" dirty="0"/>
              <a:t>Surface property: surface energy and wettability</a:t>
            </a:r>
          </a:p>
        </p:txBody>
      </p:sp>
      <p:sp>
        <p:nvSpPr>
          <p:cNvPr id="3" name="Content Placeholder 2">
            <a:extLst>
              <a:ext uri="{FF2B5EF4-FFF2-40B4-BE49-F238E27FC236}">
                <a16:creationId xmlns:a16="http://schemas.microsoft.com/office/drawing/2014/main" id="{0C6A77BF-74B5-D6E3-7F47-384800F7BD28}"/>
              </a:ext>
            </a:extLst>
          </p:cNvPr>
          <p:cNvSpPr>
            <a:spLocks noGrp="1"/>
          </p:cNvSpPr>
          <p:nvPr>
            <p:ph idx="1"/>
          </p:nvPr>
        </p:nvSpPr>
        <p:spPr>
          <a:xfrm>
            <a:off x="344993" y="1386673"/>
            <a:ext cx="11502014" cy="5106203"/>
          </a:xfrm>
        </p:spPr>
        <p:txBody>
          <a:bodyPr>
            <a:normAutofit fontScale="77500" lnSpcReduction="20000"/>
          </a:bodyPr>
          <a:lstStyle/>
          <a:p>
            <a:r>
              <a:rPr lang="en-US" b="1" dirty="0"/>
              <a:t>Description. </a:t>
            </a:r>
            <a:r>
              <a:rPr lang="en-US" dirty="0"/>
              <a:t>Property is related to the attractive or repulsive forces between the surface and other materials and usually </a:t>
            </a:r>
            <a:r>
              <a:rPr lang="en-US" b="0" i="0" dirty="0">
                <a:effectLst/>
              </a:rPr>
              <a:t>refers to the energy required to increase the surface area of a material</a:t>
            </a:r>
          </a:p>
          <a:p>
            <a:r>
              <a:rPr lang="en-US" b="1" dirty="0"/>
              <a:t>Evaluation scale. </a:t>
            </a:r>
            <a:r>
              <a:rPr lang="en-US" dirty="0"/>
              <a:t>Macroscopic</a:t>
            </a:r>
          </a:p>
          <a:p>
            <a:r>
              <a:rPr lang="en-US" b="1" dirty="0"/>
              <a:t>Frequently evaluated parameters.</a:t>
            </a:r>
          </a:p>
          <a:p>
            <a:pPr lvl="1"/>
            <a:r>
              <a:rPr lang="en-US" b="1" dirty="0"/>
              <a:t>Contact angle</a:t>
            </a:r>
            <a:r>
              <a:rPr lang="lv-LV" b="1" dirty="0"/>
              <a:t> </a:t>
            </a:r>
            <a:r>
              <a:rPr lang="lv-LV" dirty="0"/>
              <a:t>– t</a:t>
            </a:r>
            <a:r>
              <a:rPr lang="en-US" dirty="0"/>
              <a:t>he angle formed by the tangent to a liquid droplet at the point of contact with the solid surface</a:t>
            </a:r>
          </a:p>
          <a:p>
            <a:pPr lvl="1"/>
            <a:r>
              <a:rPr lang="en-US" b="1" dirty="0"/>
              <a:t>Wetting and </a:t>
            </a:r>
            <a:r>
              <a:rPr lang="lv-LV" b="1" dirty="0"/>
              <a:t>d</a:t>
            </a:r>
            <a:r>
              <a:rPr lang="en-US" b="1" dirty="0"/>
              <a:t>e</a:t>
            </a:r>
            <a:r>
              <a:rPr lang="lv-LV" b="1" dirty="0"/>
              <a:t>-</a:t>
            </a:r>
            <a:r>
              <a:rPr lang="en-US" b="1" dirty="0"/>
              <a:t>wetting</a:t>
            </a:r>
            <a:r>
              <a:rPr lang="lv-LV" b="1" dirty="0"/>
              <a:t> </a:t>
            </a:r>
            <a:r>
              <a:rPr lang="lv-LV" dirty="0"/>
              <a:t>– d</a:t>
            </a:r>
            <a:r>
              <a:rPr lang="en-US" dirty="0"/>
              <a:t>escribes how well a liquid wets or spreads on the surface, influenced by surface energy</a:t>
            </a:r>
          </a:p>
          <a:p>
            <a:pPr lvl="1"/>
            <a:r>
              <a:rPr lang="en-US" b="1" dirty="0"/>
              <a:t>Surface tension</a:t>
            </a:r>
            <a:r>
              <a:rPr lang="lv-LV" b="1" dirty="0"/>
              <a:t> </a:t>
            </a:r>
            <a:r>
              <a:rPr lang="lv-LV" dirty="0"/>
              <a:t>– t</a:t>
            </a:r>
            <a:r>
              <a:rPr lang="en-US" dirty="0"/>
              <a:t>he force per unit length acting at the liquid-air interface</a:t>
            </a:r>
            <a:r>
              <a:rPr lang="lv-LV" dirty="0"/>
              <a:t>; </a:t>
            </a:r>
            <a:r>
              <a:rPr lang="en-US" dirty="0"/>
              <a:t>surface tension is related to surface energy</a:t>
            </a:r>
          </a:p>
          <a:p>
            <a:pPr lvl="1"/>
            <a:r>
              <a:rPr lang="en-US" b="1" dirty="0"/>
              <a:t>Interfacial free energy</a:t>
            </a:r>
            <a:r>
              <a:rPr lang="lv-LV" b="1" dirty="0"/>
              <a:t> </a:t>
            </a:r>
            <a:r>
              <a:rPr lang="lv-LV" dirty="0"/>
              <a:t>– t</a:t>
            </a:r>
            <a:r>
              <a:rPr lang="en-US" dirty="0"/>
              <a:t>he energy required to create a unit area of a new interface; related to surface energy</a:t>
            </a:r>
          </a:p>
          <a:p>
            <a:pPr lvl="1"/>
            <a:r>
              <a:rPr lang="en-US" b="1" dirty="0"/>
              <a:t>Critical surface tension</a:t>
            </a:r>
            <a:r>
              <a:rPr lang="lv-LV" b="1" dirty="0"/>
              <a:t> </a:t>
            </a:r>
            <a:r>
              <a:rPr lang="lv-LV" dirty="0"/>
              <a:t>– t</a:t>
            </a:r>
            <a:r>
              <a:rPr lang="en-US" dirty="0"/>
              <a:t>he surface tension below which a liquid will wet a solid surface</a:t>
            </a:r>
            <a:endParaRPr lang="lv-LV" dirty="0"/>
          </a:p>
          <a:p>
            <a:pPr lvl="1"/>
            <a:r>
              <a:rPr lang="en-US" b="1" dirty="0"/>
              <a:t>Polar and dispersive components</a:t>
            </a:r>
            <a:r>
              <a:rPr lang="lv-LV" b="1" dirty="0"/>
              <a:t> </a:t>
            </a:r>
            <a:r>
              <a:rPr lang="lv-LV" dirty="0"/>
              <a:t>– d</a:t>
            </a:r>
            <a:r>
              <a:rPr lang="en-US" dirty="0"/>
              <a:t>escribes the contribution of polar and dispersive forces to the overall surface energy</a:t>
            </a:r>
          </a:p>
          <a:p>
            <a:pPr lvl="1"/>
            <a:r>
              <a:rPr lang="en-US" b="1" dirty="0"/>
              <a:t>Work of adhesion </a:t>
            </a:r>
            <a:r>
              <a:rPr lang="en-US" dirty="0"/>
              <a:t>– the energy required to separate a unit area of two adhering surfaces. It is influenced by surface energy</a:t>
            </a:r>
          </a:p>
          <a:p>
            <a:pPr lvl="1"/>
            <a:r>
              <a:rPr lang="en-US" b="1" dirty="0"/>
              <a:t>Hydrophobicity and hydrophilicity </a:t>
            </a:r>
            <a:r>
              <a:rPr lang="en-US" dirty="0"/>
              <a:t>– indicates the tendency of a surface to repel or attract water, related to surface energy</a:t>
            </a:r>
          </a:p>
        </p:txBody>
      </p:sp>
      <p:sp>
        <p:nvSpPr>
          <p:cNvPr id="5" name="Slide Number Placeholder 4">
            <a:extLst>
              <a:ext uri="{FF2B5EF4-FFF2-40B4-BE49-F238E27FC236}">
                <a16:creationId xmlns:a16="http://schemas.microsoft.com/office/drawing/2014/main" id="{8FEB6C29-1CF0-ED48-853D-3E5C890CC4D7}"/>
              </a:ext>
            </a:extLst>
          </p:cNvPr>
          <p:cNvSpPr>
            <a:spLocks noGrp="1"/>
          </p:cNvSpPr>
          <p:nvPr>
            <p:ph type="sldNum" sz="quarter" idx="12"/>
          </p:nvPr>
        </p:nvSpPr>
        <p:spPr/>
        <p:txBody>
          <a:bodyPr/>
          <a:lstStyle/>
          <a:p>
            <a:fld id="{C1934BC5-F4F7-4358-8C2B-8BFE237F92F9}" type="slidenum">
              <a:rPr lang="en-US" smtClean="0"/>
              <a:t>25</a:t>
            </a:fld>
            <a:endParaRPr lang="en-US"/>
          </a:p>
        </p:txBody>
      </p:sp>
    </p:spTree>
    <p:extLst>
      <p:ext uri="{BB962C8B-B14F-4D97-AF65-F5344CB8AC3E}">
        <p14:creationId xmlns:p14="http://schemas.microsoft.com/office/powerpoint/2010/main" val="425471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FB42-15EA-5989-082C-606CAC52B749}"/>
              </a:ext>
            </a:extLst>
          </p:cNvPr>
          <p:cNvSpPr>
            <a:spLocks noGrp="1"/>
          </p:cNvSpPr>
          <p:nvPr>
            <p:ph type="title"/>
          </p:nvPr>
        </p:nvSpPr>
        <p:spPr>
          <a:xfrm>
            <a:off x="505767" y="365125"/>
            <a:ext cx="11180466" cy="1325563"/>
          </a:xfrm>
        </p:spPr>
        <p:txBody>
          <a:bodyPr/>
          <a:lstStyle/>
          <a:p>
            <a:r>
              <a:rPr lang="en-US" dirty="0"/>
              <a:t>Surface property: surface energy and wettability</a:t>
            </a:r>
          </a:p>
        </p:txBody>
      </p:sp>
      <p:sp>
        <p:nvSpPr>
          <p:cNvPr id="3" name="Content Placeholder 2">
            <a:extLst>
              <a:ext uri="{FF2B5EF4-FFF2-40B4-BE49-F238E27FC236}">
                <a16:creationId xmlns:a16="http://schemas.microsoft.com/office/drawing/2014/main" id="{F90D901C-A323-151F-D744-0FA42C355FA5}"/>
              </a:ext>
            </a:extLst>
          </p:cNvPr>
          <p:cNvSpPr>
            <a:spLocks noGrp="1"/>
          </p:cNvSpPr>
          <p:nvPr>
            <p:ph idx="1"/>
          </p:nvPr>
        </p:nvSpPr>
        <p:spPr>
          <a:xfrm>
            <a:off x="838199" y="1825625"/>
            <a:ext cx="10848034" cy="4351338"/>
          </a:xfrm>
        </p:spPr>
        <p:txBody>
          <a:bodyPr>
            <a:normAutofit fontScale="92500" lnSpcReduction="10000"/>
          </a:bodyPr>
          <a:lstStyle/>
          <a:p>
            <a:r>
              <a:rPr lang="en-US" b="1" dirty="0"/>
              <a:t>Commonly applied measurement techniques.</a:t>
            </a:r>
            <a:endParaRPr lang="en-US" dirty="0"/>
          </a:p>
          <a:p>
            <a:pPr lvl="1"/>
            <a:r>
              <a:rPr lang="en-US" b="1" dirty="0"/>
              <a:t>Contact Angle Measurements</a:t>
            </a:r>
          </a:p>
          <a:p>
            <a:pPr lvl="2"/>
            <a:r>
              <a:rPr lang="en-US" dirty="0"/>
              <a:t>Measures the angle formed by a liquid droplet on a solid surface, providing information about wettability and surface energy</a:t>
            </a:r>
          </a:p>
          <a:p>
            <a:pPr lvl="2"/>
            <a:r>
              <a:rPr lang="en-US" b="1" dirty="0"/>
              <a:t>Units: </a:t>
            </a:r>
            <a:r>
              <a:rPr lang="en-US" dirty="0"/>
              <a:t>Degrees (°) are used to measure the contact angle between the side of the droplet and the surface</a:t>
            </a:r>
          </a:p>
          <a:p>
            <a:pPr lvl="1"/>
            <a:r>
              <a:rPr lang="en-US" b="1" dirty="0" err="1"/>
              <a:t>Wilhelmy</a:t>
            </a:r>
            <a:r>
              <a:rPr lang="en-US" b="1" dirty="0"/>
              <a:t> Plate Method</a:t>
            </a:r>
          </a:p>
          <a:p>
            <a:pPr lvl="2"/>
            <a:r>
              <a:rPr lang="en-US" dirty="0"/>
              <a:t>Involves immersing a thin plate in a liquid, measuring the force exerted as the liquid wets the plate; the force is related to the surface energy</a:t>
            </a:r>
          </a:p>
          <a:p>
            <a:pPr lvl="2"/>
            <a:r>
              <a:rPr lang="en-US" b="1" dirty="0"/>
              <a:t>Units: </a:t>
            </a:r>
            <a:r>
              <a:rPr lang="en-US" dirty="0"/>
              <a:t>Surface tension is measured in N/m</a:t>
            </a:r>
          </a:p>
          <a:p>
            <a:pPr lvl="1"/>
            <a:r>
              <a:rPr lang="en-US" b="1" dirty="0"/>
              <a:t>Capillary Rise Method</a:t>
            </a:r>
          </a:p>
          <a:p>
            <a:pPr lvl="2"/>
            <a:r>
              <a:rPr lang="en-US" dirty="0"/>
              <a:t>Measures the height to which a liquid rises in a capillary tube, providing information about the material's ability to wet the internal surface of the capillary</a:t>
            </a:r>
          </a:p>
          <a:p>
            <a:pPr lvl="2"/>
            <a:r>
              <a:rPr lang="en-US" b="1" dirty="0"/>
              <a:t>Units: </a:t>
            </a:r>
            <a:r>
              <a:rPr lang="en-US" dirty="0"/>
              <a:t>liquid rise height is typically measured in millimeters</a:t>
            </a:r>
          </a:p>
        </p:txBody>
      </p:sp>
      <p:sp>
        <p:nvSpPr>
          <p:cNvPr id="5" name="Slide Number Placeholder 4">
            <a:extLst>
              <a:ext uri="{FF2B5EF4-FFF2-40B4-BE49-F238E27FC236}">
                <a16:creationId xmlns:a16="http://schemas.microsoft.com/office/drawing/2014/main" id="{AB9463C3-783C-575D-36DF-4FE64666D022}"/>
              </a:ext>
            </a:extLst>
          </p:cNvPr>
          <p:cNvSpPr>
            <a:spLocks noGrp="1"/>
          </p:cNvSpPr>
          <p:nvPr>
            <p:ph type="sldNum" sz="quarter" idx="12"/>
          </p:nvPr>
        </p:nvSpPr>
        <p:spPr/>
        <p:txBody>
          <a:bodyPr/>
          <a:lstStyle/>
          <a:p>
            <a:fld id="{C1934BC5-F4F7-4358-8C2B-8BFE237F92F9}" type="slidenum">
              <a:rPr lang="en-US" smtClean="0"/>
              <a:t>26</a:t>
            </a:fld>
            <a:endParaRPr lang="en-US"/>
          </a:p>
        </p:txBody>
      </p:sp>
    </p:spTree>
    <p:extLst>
      <p:ext uri="{BB962C8B-B14F-4D97-AF65-F5344CB8AC3E}">
        <p14:creationId xmlns:p14="http://schemas.microsoft.com/office/powerpoint/2010/main" val="155004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FEB9-7434-3D97-5412-B1C5E0AEF55B}"/>
              </a:ext>
            </a:extLst>
          </p:cNvPr>
          <p:cNvSpPr>
            <a:spLocks noGrp="1"/>
          </p:cNvSpPr>
          <p:nvPr>
            <p:ph type="title"/>
          </p:nvPr>
        </p:nvSpPr>
        <p:spPr/>
        <p:txBody>
          <a:bodyPr/>
          <a:lstStyle/>
          <a:p>
            <a:r>
              <a:rPr lang="en-US" dirty="0"/>
              <a:t>Surface property: adhesion and cohesion</a:t>
            </a:r>
          </a:p>
        </p:txBody>
      </p:sp>
      <p:sp>
        <p:nvSpPr>
          <p:cNvPr id="3" name="Content Placeholder 2">
            <a:extLst>
              <a:ext uri="{FF2B5EF4-FFF2-40B4-BE49-F238E27FC236}">
                <a16:creationId xmlns:a16="http://schemas.microsoft.com/office/drawing/2014/main" id="{91156C4B-67BB-BD20-2FA4-867E1A0DCA69}"/>
              </a:ext>
            </a:extLst>
          </p:cNvPr>
          <p:cNvSpPr>
            <a:spLocks noGrp="1"/>
          </p:cNvSpPr>
          <p:nvPr>
            <p:ph idx="1"/>
          </p:nvPr>
        </p:nvSpPr>
        <p:spPr/>
        <p:txBody>
          <a:bodyPr>
            <a:normAutofit fontScale="85000" lnSpcReduction="10000"/>
          </a:bodyPr>
          <a:lstStyle/>
          <a:p>
            <a:r>
              <a:rPr lang="en-US" b="1" dirty="0"/>
              <a:t>Description. </a:t>
            </a:r>
          </a:p>
          <a:p>
            <a:pPr lvl="1"/>
            <a:r>
              <a:rPr lang="en-US" b="1" dirty="0"/>
              <a:t>Adhesion </a:t>
            </a:r>
            <a:r>
              <a:rPr lang="en-US" dirty="0"/>
              <a:t>is the ability of a material to stick or bond to another material, i.e., the force that holds different materials together at their interface</a:t>
            </a:r>
            <a:endParaRPr lang="en-US" b="1" dirty="0"/>
          </a:p>
          <a:p>
            <a:pPr lvl="1"/>
            <a:r>
              <a:rPr lang="en-US" b="1" dirty="0"/>
              <a:t>Cohesion </a:t>
            </a:r>
            <a:r>
              <a:rPr lang="en-US" dirty="0"/>
              <a:t>is the ability of a material to stick to itself, i.e., the force that holds the same material together</a:t>
            </a:r>
          </a:p>
          <a:p>
            <a:r>
              <a:rPr lang="en-US" b="1" dirty="0"/>
              <a:t>Evaluation scale. </a:t>
            </a:r>
            <a:r>
              <a:rPr lang="en-US" dirty="0"/>
              <a:t>Macroscopic, microscopic, or nanoscopic, depending on the technique.</a:t>
            </a:r>
          </a:p>
          <a:p>
            <a:r>
              <a:rPr lang="en-US" b="1" dirty="0"/>
              <a:t>Frequently evaluated parameters.</a:t>
            </a:r>
          </a:p>
          <a:p>
            <a:pPr lvl="1"/>
            <a:r>
              <a:rPr lang="en-US" b="1" dirty="0"/>
              <a:t>Adhesion strength </a:t>
            </a:r>
            <a:r>
              <a:rPr lang="en-US" dirty="0"/>
              <a:t>– quantified by the force required to separate two materials adhered to each other and measured in newtons per square meter (N/m²) or pascals (Pa)</a:t>
            </a:r>
          </a:p>
          <a:p>
            <a:pPr lvl="1"/>
            <a:r>
              <a:rPr lang="en-US" b="1" dirty="0"/>
              <a:t>Cohesion strength </a:t>
            </a:r>
            <a:r>
              <a:rPr lang="en-US" dirty="0"/>
              <a:t>– similar to adhesion strength but specifically measures the force required to break the material itself; measured in N/m² or Pascals (Pa)</a:t>
            </a:r>
          </a:p>
          <a:p>
            <a:pPr lvl="1"/>
            <a:r>
              <a:rPr lang="en-US" dirty="0"/>
              <a:t>Work of Adhesion – the energy required to separate two materials from each other; measured in joules per square meter (J/m²)</a:t>
            </a:r>
          </a:p>
        </p:txBody>
      </p:sp>
      <p:sp>
        <p:nvSpPr>
          <p:cNvPr id="5" name="Slide Number Placeholder 4">
            <a:extLst>
              <a:ext uri="{FF2B5EF4-FFF2-40B4-BE49-F238E27FC236}">
                <a16:creationId xmlns:a16="http://schemas.microsoft.com/office/drawing/2014/main" id="{64D4A526-F0B1-139C-58A1-6964FD8DC604}"/>
              </a:ext>
            </a:extLst>
          </p:cNvPr>
          <p:cNvSpPr>
            <a:spLocks noGrp="1"/>
          </p:cNvSpPr>
          <p:nvPr>
            <p:ph type="sldNum" sz="quarter" idx="12"/>
          </p:nvPr>
        </p:nvSpPr>
        <p:spPr/>
        <p:txBody>
          <a:bodyPr/>
          <a:lstStyle/>
          <a:p>
            <a:fld id="{C1934BC5-F4F7-4358-8C2B-8BFE237F92F9}" type="slidenum">
              <a:rPr lang="en-US" smtClean="0"/>
              <a:t>27</a:t>
            </a:fld>
            <a:endParaRPr lang="en-US"/>
          </a:p>
        </p:txBody>
      </p:sp>
    </p:spTree>
    <p:extLst>
      <p:ext uri="{BB962C8B-B14F-4D97-AF65-F5344CB8AC3E}">
        <p14:creationId xmlns:p14="http://schemas.microsoft.com/office/powerpoint/2010/main" val="960892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268F-6B25-B960-23B2-D3DC716D0419}"/>
              </a:ext>
            </a:extLst>
          </p:cNvPr>
          <p:cNvSpPr>
            <a:spLocks noGrp="1"/>
          </p:cNvSpPr>
          <p:nvPr>
            <p:ph type="title"/>
          </p:nvPr>
        </p:nvSpPr>
        <p:spPr/>
        <p:txBody>
          <a:bodyPr/>
          <a:lstStyle/>
          <a:p>
            <a:r>
              <a:rPr lang="en-US" dirty="0"/>
              <a:t>Surface property: adhesion and cohesion</a:t>
            </a:r>
          </a:p>
        </p:txBody>
      </p:sp>
      <p:sp>
        <p:nvSpPr>
          <p:cNvPr id="3" name="Content Placeholder 2">
            <a:extLst>
              <a:ext uri="{FF2B5EF4-FFF2-40B4-BE49-F238E27FC236}">
                <a16:creationId xmlns:a16="http://schemas.microsoft.com/office/drawing/2014/main" id="{B85771BC-1306-BE55-5088-4EF84156B626}"/>
              </a:ext>
            </a:extLst>
          </p:cNvPr>
          <p:cNvSpPr>
            <a:spLocks noGrp="1"/>
          </p:cNvSpPr>
          <p:nvPr>
            <p:ph idx="1"/>
          </p:nvPr>
        </p:nvSpPr>
        <p:spPr/>
        <p:txBody>
          <a:bodyPr>
            <a:normAutofit fontScale="92500" lnSpcReduction="20000"/>
          </a:bodyPr>
          <a:lstStyle/>
          <a:p>
            <a:r>
              <a:rPr lang="en-US" b="1" dirty="0"/>
              <a:t>Commonly applied measurement techniques.</a:t>
            </a:r>
          </a:p>
          <a:p>
            <a:pPr lvl="1"/>
            <a:r>
              <a:rPr lang="en-US" b="1" dirty="0"/>
              <a:t>AFM in Force-Distance Curve mode</a:t>
            </a:r>
          </a:p>
          <a:p>
            <a:pPr lvl="2"/>
            <a:r>
              <a:rPr lang="en-US" dirty="0"/>
              <a:t>If a functionalized probe is used, the interaction strength between the probe and the surface can be quantified by bringing the functionalized tip of the AFM probe into proximity with the sample surface and then retracting it while recording a force-distance curve. At some point the tip detaches from the surface at which point the force required to break the adhesive/cohesive bond between the tip and the sample can be determined</a:t>
            </a:r>
          </a:p>
          <a:p>
            <a:pPr lvl="2"/>
            <a:r>
              <a:rPr lang="en-US" b="1" dirty="0"/>
              <a:t>Units: </a:t>
            </a:r>
            <a:r>
              <a:rPr lang="en-US" dirty="0"/>
              <a:t>nanometers (nm) for displacement, piconewtons (</a:t>
            </a:r>
            <a:r>
              <a:rPr lang="en-US" dirty="0" err="1"/>
              <a:t>pN</a:t>
            </a:r>
            <a:r>
              <a:rPr lang="en-US" dirty="0"/>
              <a:t>) for force</a:t>
            </a:r>
          </a:p>
          <a:p>
            <a:pPr lvl="1"/>
            <a:r>
              <a:rPr lang="en-US" b="1" dirty="0"/>
              <a:t>Tensile Testing</a:t>
            </a:r>
          </a:p>
          <a:p>
            <a:pPr lvl="2"/>
            <a:r>
              <a:rPr lang="en-US" dirty="0"/>
              <a:t>A force is applied to a material to stretch it until it breaks. The force-displacement relationship provides insights into adhesion and cohesion</a:t>
            </a:r>
          </a:p>
          <a:p>
            <a:pPr lvl="2"/>
            <a:r>
              <a:rPr lang="en-US" b="1" dirty="0"/>
              <a:t>Units: </a:t>
            </a:r>
            <a:r>
              <a:rPr lang="en-US" dirty="0"/>
              <a:t>micrometers (µm) and millimeters (mm) for displacement, newtons (N) for force</a:t>
            </a:r>
          </a:p>
          <a:p>
            <a:pPr lvl="1"/>
            <a:r>
              <a:rPr lang="en-US" b="1" dirty="0"/>
              <a:t>Pull-off Tests</a:t>
            </a:r>
          </a:p>
          <a:p>
            <a:pPr lvl="2"/>
            <a:r>
              <a:rPr lang="en-US" dirty="0"/>
              <a:t>Commonly used for coatings and adhesives, this test involves applying a force to detach a material from the substrate. The force required indicates adhesion strength</a:t>
            </a:r>
          </a:p>
          <a:p>
            <a:pPr lvl="2"/>
            <a:r>
              <a:rPr lang="en-US" b="1" dirty="0"/>
              <a:t>Units: </a:t>
            </a:r>
            <a:r>
              <a:rPr lang="en-US" dirty="0"/>
              <a:t>newtons (N) for force</a:t>
            </a:r>
          </a:p>
        </p:txBody>
      </p:sp>
      <p:sp>
        <p:nvSpPr>
          <p:cNvPr id="5" name="Slide Number Placeholder 4">
            <a:extLst>
              <a:ext uri="{FF2B5EF4-FFF2-40B4-BE49-F238E27FC236}">
                <a16:creationId xmlns:a16="http://schemas.microsoft.com/office/drawing/2014/main" id="{9CD6E7EB-0057-7D32-59BE-BD68DF0E2547}"/>
              </a:ext>
            </a:extLst>
          </p:cNvPr>
          <p:cNvSpPr>
            <a:spLocks noGrp="1"/>
          </p:cNvSpPr>
          <p:nvPr>
            <p:ph type="sldNum" sz="quarter" idx="12"/>
          </p:nvPr>
        </p:nvSpPr>
        <p:spPr/>
        <p:txBody>
          <a:bodyPr/>
          <a:lstStyle/>
          <a:p>
            <a:fld id="{C1934BC5-F4F7-4358-8C2B-8BFE237F92F9}" type="slidenum">
              <a:rPr lang="en-US" smtClean="0"/>
              <a:t>28</a:t>
            </a:fld>
            <a:endParaRPr lang="en-US"/>
          </a:p>
        </p:txBody>
      </p:sp>
    </p:spTree>
    <p:extLst>
      <p:ext uri="{BB962C8B-B14F-4D97-AF65-F5344CB8AC3E}">
        <p14:creationId xmlns:p14="http://schemas.microsoft.com/office/powerpoint/2010/main" val="34996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A43C-B195-A5E0-49A8-2012A7207AF4}"/>
              </a:ext>
            </a:extLst>
          </p:cNvPr>
          <p:cNvSpPr>
            <a:spLocks noGrp="1"/>
          </p:cNvSpPr>
          <p:nvPr>
            <p:ph type="title"/>
          </p:nvPr>
        </p:nvSpPr>
        <p:spPr/>
        <p:txBody>
          <a:bodyPr/>
          <a:lstStyle/>
          <a:p>
            <a:r>
              <a:rPr lang="en-US" dirty="0"/>
              <a:t>Surface property: electrical properties</a:t>
            </a:r>
          </a:p>
        </p:txBody>
      </p:sp>
      <p:sp>
        <p:nvSpPr>
          <p:cNvPr id="3" name="Content Placeholder 2">
            <a:extLst>
              <a:ext uri="{FF2B5EF4-FFF2-40B4-BE49-F238E27FC236}">
                <a16:creationId xmlns:a16="http://schemas.microsoft.com/office/drawing/2014/main" id="{656999EE-21E7-F99F-2AE1-F36B996A73F0}"/>
              </a:ext>
            </a:extLst>
          </p:cNvPr>
          <p:cNvSpPr>
            <a:spLocks noGrp="1"/>
          </p:cNvSpPr>
          <p:nvPr>
            <p:ph idx="1"/>
          </p:nvPr>
        </p:nvSpPr>
        <p:spPr>
          <a:xfrm>
            <a:off x="513347" y="1825625"/>
            <a:ext cx="11165306" cy="4667250"/>
          </a:xfrm>
        </p:spPr>
        <p:txBody>
          <a:bodyPr>
            <a:normAutofit fontScale="85000" lnSpcReduction="20000"/>
          </a:bodyPr>
          <a:lstStyle/>
          <a:p>
            <a:r>
              <a:rPr lang="en-US" b="1" dirty="0"/>
              <a:t>Description. </a:t>
            </a:r>
            <a:r>
              <a:rPr lang="en-US" dirty="0"/>
              <a:t>The characteristics of a material's surface in response to electric fields or currents</a:t>
            </a:r>
          </a:p>
          <a:p>
            <a:r>
              <a:rPr lang="en-US" b="1" dirty="0"/>
              <a:t>Evaluation scale. </a:t>
            </a:r>
            <a:r>
              <a:rPr lang="en-US" dirty="0"/>
              <a:t>Nanoscale, microscale, or macroscale depending on the technique</a:t>
            </a:r>
          </a:p>
          <a:p>
            <a:r>
              <a:rPr lang="en-US" b="1" dirty="0"/>
              <a:t>Frequently evaluated parameters.</a:t>
            </a:r>
          </a:p>
          <a:p>
            <a:pPr lvl="1"/>
            <a:r>
              <a:rPr lang="en-US" b="1" dirty="0"/>
              <a:t>Conductivity</a:t>
            </a:r>
            <a:r>
              <a:rPr lang="en-US" dirty="0"/>
              <a:t> – the ability of a material to conduct electric current, i.e., how well electric charge can flow across or along the surface; measured in siemens per meter (S/m)</a:t>
            </a:r>
          </a:p>
          <a:p>
            <a:pPr lvl="1"/>
            <a:r>
              <a:rPr lang="en-US" b="1" dirty="0"/>
              <a:t>Resistivity</a:t>
            </a:r>
            <a:r>
              <a:rPr lang="en-US" dirty="0"/>
              <a:t> – capability to resist the flow of electric current (reciprocal of conductivity); measured in Ohm-meters (</a:t>
            </a:r>
            <a:r>
              <a:rPr lang="el-GR" dirty="0"/>
              <a:t>Ω⋅</a:t>
            </a:r>
            <a:r>
              <a:rPr lang="en-US" dirty="0"/>
              <a:t>m)</a:t>
            </a:r>
          </a:p>
          <a:p>
            <a:pPr lvl="1"/>
            <a:r>
              <a:rPr lang="en-US" b="1" dirty="0"/>
              <a:t>Permittivity</a:t>
            </a:r>
            <a:r>
              <a:rPr lang="en-US" dirty="0"/>
              <a:t> – material’s ability to store electrical energy in an electric field which also indicates how much the electric field within the material is weakened; measured in farad per meter (F/m)</a:t>
            </a:r>
          </a:p>
          <a:p>
            <a:pPr lvl="1"/>
            <a:r>
              <a:rPr lang="en-US" b="1" dirty="0"/>
              <a:t>Surface charge and potential </a:t>
            </a:r>
            <a:r>
              <a:rPr lang="en-US" dirty="0"/>
              <a:t>– the distribution of electric charge on the surface and the associated electric potential; measured in coulombs (C) for charge, volts (V) for potential</a:t>
            </a:r>
          </a:p>
          <a:p>
            <a:pPr lvl="1"/>
            <a:r>
              <a:rPr lang="en-US" b="1" dirty="0"/>
              <a:t>Work function </a:t>
            </a:r>
            <a:r>
              <a:rPr lang="en-US" dirty="0"/>
              <a:t>– minimum energy required to move an electron from the material into a vacuum, is directly related to surface potential, and can indicate charge transfer or doping effects on a material's surface; measured in electron-volts (eV)</a:t>
            </a:r>
          </a:p>
          <a:p>
            <a:pPr lvl="1"/>
            <a:r>
              <a:rPr lang="en-US" b="1" dirty="0"/>
              <a:t>Carrier concentration </a:t>
            </a:r>
            <a:r>
              <a:rPr lang="en-US" dirty="0"/>
              <a:t>– the number of charge carriers (electrons or holes) per unit volume; measured in counts per cubic meter (m</a:t>
            </a:r>
            <a:r>
              <a:rPr lang="en-US" baseline="30000" dirty="0"/>
              <a:t>-3</a:t>
            </a:r>
            <a:r>
              <a:rPr lang="en-US" dirty="0"/>
              <a:t>).</a:t>
            </a:r>
          </a:p>
        </p:txBody>
      </p:sp>
      <p:sp>
        <p:nvSpPr>
          <p:cNvPr id="5" name="Slide Number Placeholder 4">
            <a:extLst>
              <a:ext uri="{FF2B5EF4-FFF2-40B4-BE49-F238E27FC236}">
                <a16:creationId xmlns:a16="http://schemas.microsoft.com/office/drawing/2014/main" id="{0D61F96B-E00B-ACEF-1FFD-F9E213DB1CF8}"/>
              </a:ext>
            </a:extLst>
          </p:cNvPr>
          <p:cNvSpPr>
            <a:spLocks noGrp="1"/>
          </p:cNvSpPr>
          <p:nvPr>
            <p:ph type="sldNum" sz="quarter" idx="12"/>
          </p:nvPr>
        </p:nvSpPr>
        <p:spPr/>
        <p:txBody>
          <a:bodyPr/>
          <a:lstStyle/>
          <a:p>
            <a:fld id="{C1934BC5-F4F7-4358-8C2B-8BFE237F92F9}" type="slidenum">
              <a:rPr lang="en-US" smtClean="0"/>
              <a:t>29</a:t>
            </a:fld>
            <a:endParaRPr lang="en-US"/>
          </a:p>
        </p:txBody>
      </p:sp>
    </p:spTree>
    <p:extLst>
      <p:ext uri="{BB962C8B-B14F-4D97-AF65-F5344CB8AC3E}">
        <p14:creationId xmlns:p14="http://schemas.microsoft.com/office/powerpoint/2010/main" val="381057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D13A-A5D1-A7FA-5296-9452C18847A7}"/>
              </a:ext>
            </a:extLst>
          </p:cNvPr>
          <p:cNvSpPr>
            <a:spLocks noGrp="1"/>
          </p:cNvSpPr>
          <p:nvPr>
            <p:ph type="title"/>
          </p:nvPr>
        </p:nvSpPr>
        <p:spPr/>
        <p:txBody>
          <a:bodyPr/>
          <a:lstStyle/>
          <a:p>
            <a:r>
              <a:rPr lang="en-US" dirty="0"/>
              <a:t>Part 1. </a:t>
            </a:r>
            <a:r>
              <a:rPr lang="en-US" b="1" dirty="0"/>
              <a:t>Introduction</a:t>
            </a:r>
          </a:p>
        </p:txBody>
      </p:sp>
      <p:sp>
        <p:nvSpPr>
          <p:cNvPr id="5" name="Slide Number Placeholder 4">
            <a:extLst>
              <a:ext uri="{FF2B5EF4-FFF2-40B4-BE49-F238E27FC236}">
                <a16:creationId xmlns:a16="http://schemas.microsoft.com/office/drawing/2014/main" id="{84DBB776-C930-1DA7-93AD-541F51CBE0D5}"/>
              </a:ext>
            </a:extLst>
          </p:cNvPr>
          <p:cNvSpPr>
            <a:spLocks noGrp="1"/>
          </p:cNvSpPr>
          <p:nvPr>
            <p:ph type="sldNum" sz="quarter" idx="12"/>
          </p:nvPr>
        </p:nvSpPr>
        <p:spPr/>
        <p:txBody>
          <a:bodyPr/>
          <a:lstStyle/>
          <a:p>
            <a:fld id="{C1934BC5-F4F7-4358-8C2B-8BFE237F92F9}" type="slidenum">
              <a:rPr lang="en-US" smtClean="0"/>
              <a:t>3</a:t>
            </a:fld>
            <a:endParaRPr lang="en-US"/>
          </a:p>
        </p:txBody>
      </p:sp>
    </p:spTree>
    <p:extLst>
      <p:ext uri="{BB962C8B-B14F-4D97-AF65-F5344CB8AC3E}">
        <p14:creationId xmlns:p14="http://schemas.microsoft.com/office/powerpoint/2010/main" val="2626855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E023-4BB3-4AED-CC08-37AAA453549F}"/>
              </a:ext>
            </a:extLst>
          </p:cNvPr>
          <p:cNvSpPr>
            <a:spLocks noGrp="1"/>
          </p:cNvSpPr>
          <p:nvPr>
            <p:ph type="title"/>
          </p:nvPr>
        </p:nvSpPr>
        <p:spPr/>
        <p:txBody>
          <a:bodyPr/>
          <a:lstStyle/>
          <a:p>
            <a:r>
              <a:rPr lang="en-US" dirty="0"/>
              <a:t>Surface property: electrical properties</a:t>
            </a:r>
          </a:p>
        </p:txBody>
      </p:sp>
      <p:sp>
        <p:nvSpPr>
          <p:cNvPr id="3" name="Content Placeholder 2">
            <a:extLst>
              <a:ext uri="{FF2B5EF4-FFF2-40B4-BE49-F238E27FC236}">
                <a16:creationId xmlns:a16="http://schemas.microsoft.com/office/drawing/2014/main" id="{6CA763CC-FFD3-16C8-4AAE-826E7EEA05F7}"/>
              </a:ext>
            </a:extLst>
          </p:cNvPr>
          <p:cNvSpPr>
            <a:spLocks noGrp="1"/>
          </p:cNvSpPr>
          <p:nvPr>
            <p:ph idx="1"/>
          </p:nvPr>
        </p:nvSpPr>
        <p:spPr>
          <a:xfrm>
            <a:off x="838200" y="1825625"/>
            <a:ext cx="10515600" cy="4799764"/>
          </a:xfrm>
        </p:spPr>
        <p:txBody>
          <a:bodyPr>
            <a:normAutofit/>
          </a:bodyPr>
          <a:lstStyle/>
          <a:p>
            <a:r>
              <a:rPr lang="en-US" b="1" dirty="0"/>
              <a:t>Commonly applied measurement techniques.</a:t>
            </a:r>
          </a:p>
          <a:p>
            <a:pPr lvl="1"/>
            <a:r>
              <a:rPr lang="en-US" b="1" dirty="0"/>
              <a:t>Scanning Tunneling Microscopy (STM)</a:t>
            </a:r>
          </a:p>
          <a:p>
            <a:pPr lvl="2"/>
            <a:r>
              <a:rPr lang="en-US" dirty="0"/>
              <a:t>Measures the current flowing between a sharp tip and a conductive surface due to quantum tunneling</a:t>
            </a:r>
          </a:p>
          <a:p>
            <a:pPr lvl="2"/>
            <a:r>
              <a:rPr lang="en-US" b="1" dirty="0"/>
              <a:t>Units: </a:t>
            </a:r>
            <a:r>
              <a:rPr lang="en-US" dirty="0"/>
              <a:t>amperes (A) for current, volts (V) for voltage</a:t>
            </a:r>
          </a:p>
          <a:p>
            <a:pPr lvl="1"/>
            <a:r>
              <a:rPr lang="en-US" b="1" dirty="0"/>
              <a:t>Kelvin Probe Force Microscopy (KPFM)</a:t>
            </a:r>
          </a:p>
          <a:p>
            <a:pPr lvl="2"/>
            <a:r>
              <a:rPr lang="en-US" dirty="0"/>
              <a:t>Measures the contact potential difference between the AFM tip and the sample, providing information about the local work function and surface potential</a:t>
            </a:r>
          </a:p>
          <a:p>
            <a:pPr lvl="2"/>
            <a:r>
              <a:rPr lang="en-US" b="1" dirty="0"/>
              <a:t>Units: </a:t>
            </a:r>
            <a:r>
              <a:rPr lang="en-US" dirty="0"/>
              <a:t>volts (V) for voltage</a:t>
            </a:r>
          </a:p>
          <a:p>
            <a:pPr lvl="1"/>
            <a:r>
              <a:rPr lang="en-US" b="1" dirty="0"/>
              <a:t>Four-Point Probe Technique</a:t>
            </a:r>
          </a:p>
          <a:p>
            <a:pPr lvl="2"/>
            <a:r>
              <a:rPr lang="en-US" dirty="0"/>
              <a:t>Measures the resistance of a thin film or a semiconductor by applying a known current and measuring the voltage drop</a:t>
            </a:r>
          </a:p>
          <a:p>
            <a:pPr lvl="2"/>
            <a:r>
              <a:rPr lang="en-US" b="1" dirty="0"/>
              <a:t>Units: </a:t>
            </a:r>
            <a:r>
              <a:rPr lang="en-US" dirty="0"/>
              <a:t>ohms (</a:t>
            </a:r>
            <a:r>
              <a:rPr lang="el-GR" dirty="0"/>
              <a:t>Ω</a:t>
            </a:r>
            <a:r>
              <a:rPr lang="en-US" dirty="0"/>
              <a:t>) for resistance, amperes (A) for current, volts (V) for voltage</a:t>
            </a:r>
          </a:p>
        </p:txBody>
      </p:sp>
      <p:sp>
        <p:nvSpPr>
          <p:cNvPr id="5" name="Slide Number Placeholder 4">
            <a:extLst>
              <a:ext uri="{FF2B5EF4-FFF2-40B4-BE49-F238E27FC236}">
                <a16:creationId xmlns:a16="http://schemas.microsoft.com/office/drawing/2014/main" id="{9FAFB6F5-6E60-9B9E-1483-F0FBB01F68B0}"/>
              </a:ext>
            </a:extLst>
          </p:cNvPr>
          <p:cNvSpPr>
            <a:spLocks noGrp="1"/>
          </p:cNvSpPr>
          <p:nvPr>
            <p:ph type="sldNum" sz="quarter" idx="12"/>
          </p:nvPr>
        </p:nvSpPr>
        <p:spPr/>
        <p:txBody>
          <a:bodyPr/>
          <a:lstStyle/>
          <a:p>
            <a:fld id="{C1934BC5-F4F7-4358-8C2B-8BFE237F92F9}" type="slidenum">
              <a:rPr lang="en-US" smtClean="0"/>
              <a:t>30</a:t>
            </a:fld>
            <a:endParaRPr lang="en-US"/>
          </a:p>
        </p:txBody>
      </p:sp>
    </p:spTree>
    <p:extLst>
      <p:ext uri="{BB962C8B-B14F-4D97-AF65-F5344CB8AC3E}">
        <p14:creationId xmlns:p14="http://schemas.microsoft.com/office/powerpoint/2010/main" val="1519289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E023-4BB3-4AED-CC08-37AAA453549F}"/>
              </a:ext>
            </a:extLst>
          </p:cNvPr>
          <p:cNvSpPr>
            <a:spLocks noGrp="1"/>
          </p:cNvSpPr>
          <p:nvPr>
            <p:ph type="title"/>
          </p:nvPr>
        </p:nvSpPr>
        <p:spPr/>
        <p:txBody>
          <a:bodyPr/>
          <a:lstStyle/>
          <a:p>
            <a:r>
              <a:rPr lang="en-US" dirty="0"/>
              <a:t>Surface property: electrical properties</a:t>
            </a:r>
          </a:p>
        </p:txBody>
      </p:sp>
      <p:sp>
        <p:nvSpPr>
          <p:cNvPr id="3" name="Content Placeholder 2">
            <a:extLst>
              <a:ext uri="{FF2B5EF4-FFF2-40B4-BE49-F238E27FC236}">
                <a16:creationId xmlns:a16="http://schemas.microsoft.com/office/drawing/2014/main" id="{6CA763CC-FFD3-16C8-4AAE-826E7EEA05F7}"/>
              </a:ext>
            </a:extLst>
          </p:cNvPr>
          <p:cNvSpPr>
            <a:spLocks noGrp="1"/>
          </p:cNvSpPr>
          <p:nvPr>
            <p:ph idx="1"/>
          </p:nvPr>
        </p:nvSpPr>
        <p:spPr>
          <a:xfrm>
            <a:off x="838200" y="1825625"/>
            <a:ext cx="10515600" cy="4799764"/>
          </a:xfrm>
        </p:spPr>
        <p:txBody>
          <a:bodyPr>
            <a:normAutofit/>
          </a:bodyPr>
          <a:lstStyle/>
          <a:p>
            <a:r>
              <a:rPr lang="en-US" b="1" dirty="0"/>
              <a:t>Commonly applied measurement techniques.</a:t>
            </a:r>
          </a:p>
          <a:p>
            <a:pPr lvl="1"/>
            <a:r>
              <a:rPr lang="en-US" b="1" dirty="0"/>
              <a:t>Impedance Spectroscopy</a:t>
            </a:r>
          </a:p>
          <a:p>
            <a:pPr lvl="2"/>
            <a:r>
              <a:rPr lang="en-US" dirty="0"/>
              <a:t>Analyzes the response of a material to an alternating current (AC) signal over a range of frequencies</a:t>
            </a:r>
          </a:p>
          <a:p>
            <a:pPr lvl="2"/>
            <a:r>
              <a:rPr lang="en-US" b="1" dirty="0"/>
              <a:t>Units</a:t>
            </a:r>
            <a:r>
              <a:rPr lang="en-US" dirty="0"/>
              <a:t>: ohms (</a:t>
            </a:r>
            <a:r>
              <a:rPr lang="el-GR" dirty="0"/>
              <a:t>Ω</a:t>
            </a:r>
            <a:r>
              <a:rPr lang="en-US" dirty="0"/>
              <a:t>) for resistance, hertz (Hz) for frequency</a:t>
            </a:r>
          </a:p>
          <a:p>
            <a:pPr lvl="1"/>
            <a:r>
              <a:rPr lang="en-US" b="1" dirty="0"/>
              <a:t>Ultraviolet photoelectron spectroscopy (UPS)</a:t>
            </a:r>
          </a:p>
          <a:p>
            <a:pPr lvl="2"/>
            <a:r>
              <a:rPr lang="lv-LV" dirty="0"/>
              <a:t>U</a:t>
            </a:r>
            <a:r>
              <a:rPr lang="en-US" dirty="0"/>
              <a:t>sed to study the electronic structure of materials by analyzing the kinetic energy and intensity of electrons ejected from the material's surface when exposed to photons of sufficient energy</a:t>
            </a:r>
          </a:p>
          <a:p>
            <a:pPr lvl="2"/>
            <a:r>
              <a:rPr lang="en-US" b="1" dirty="0"/>
              <a:t>Units: </a:t>
            </a:r>
            <a:r>
              <a:rPr lang="en-US" dirty="0"/>
              <a:t>electron-volts (eV) for electron energy, electrons per second for electron emission current</a:t>
            </a:r>
          </a:p>
        </p:txBody>
      </p:sp>
      <p:sp>
        <p:nvSpPr>
          <p:cNvPr id="5" name="Slide Number Placeholder 4">
            <a:extLst>
              <a:ext uri="{FF2B5EF4-FFF2-40B4-BE49-F238E27FC236}">
                <a16:creationId xmlns:a16="http://schemas.microsoft.com/office/drawing/2014/main" id="{7B2698F6-9C44-D64C-1B3A-223824ED616F}"/>
              </a:ext>
            </a:extLst>
          </p:cNvPr>
          <p:cNvSpPr>
            <a:spLocks noGrp="1"/>
          </p:cNvSpPr>
          <p:nvPr>
            <p:ph type="sldNum" sz="quarter" idx="12"/>
          </p:nvPr>
        </p:nvSpPr>
        <p:spPr/>
        <p:txBody>
          <a:bodyPr/>
          <a:lstStyle/>
          <a:p>
            <a:fld id="{C1934BC5-F4F7-4358-8C2B-8BFE237F92F9}" type="slidenum">
              <a:rPr lang="en-US" smtClean="0"/>
              <a:t>31</a:t>
            </a:fld>
            <a:endParaRPr lang="en-US"/>
          </a:p>
        </p:txBody>
      </p:sp>
    </p:spTree>
    <p:extLst>
      <p:ext uri="{BB962C8B-B14F-4D97-AF65-F5344CB8AC3E}">
        <p14:creationId xmlns:p14="http://schemas.microsoft.com/office/powerpoint/2010/main" val="1518765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CD30-3666-0F73-D102-E3D3BA12DAFF}"/>
              </a:ext>
            </a:extLst>
          </p:cNvPr>
          <p:cNvSpPr>
            <a:spLocks noGrp="1"/>
          </p:cNvSpPr>
          <p:nvPr>
            <p:ph type="title"/>
          </p:nvPr>
        </p:nvSpPr>
        <p:spPr/>
        <p:txBody>
          <a:bodyPr/>
          <a:lstStyle/>
          <a:p>
            <a:r>
              <a:rPr lang="en-US" dirty="0"/>
              <a:t>Surface properties: mechanical properties</a:t>
            </a:r>
          </a:p>
        </p:txBody>
      </p:sp>
      <p:sp>
        <p:nvSpPr>
          <p:cNvPr id="3" name="Content Placeholder 2">
            <a:extLst>
              <a:ext uri="{FF2B5EF4-FFF2-40B4-BE49-F238E27FC236}">
                <a16:creationId xmlns:a16="http://schemas.microsoft.com/office/drawing/2014/main" id="{CFBC709F-1DEC-2D93-96A5-C71C5C399E2E}"/>
              </a:ext>
            </a:extLst>
          </p:cNvPr>
          <p:cNvSpPr>
            <a:spLocks noGrp="1"/>
          </p:cNvSpPr>
          <p:nvPr>
            <p:ph idx="1"/>
          </p:nvPr>
        </p:nvSpPr>
        <p:spPr/>
        <p:txBody>
          <a:bodyPr>
            <a:normAutofit fontScale="92500" lnSpcReduction="20000"/>
          </a:bodyPr>
          <a:lstStyle/>
          <a:p>
            <a:r>
              <a:rPr lang="en-US" b="1" dirty="0"/>
              <a:t>Description. </a:t>
            </a:r>
            <a:r>
              <a:rPr lang="en-US" dirty="0"/>
              <a:t>The response of materials to applied forces, including their deformation, strength, and resistance to various stresses</a:t>
            </a:r>
          </a:p>
          <a:p>
            <a:r>
              <a:rPr lang="en-US" b="1" dirty="0"/>
              <a:t>Evaluation scale. </a:t>
            </a:r>
            <a:r>
              <a:rPr lang="en-US" dirty="0"/>
              <a:t>Nanoscale, microscale</a:t>
            </a:r>
          </a:p>
          <a:p>
            <a:r>
              <a:rPr lang="en-US" b="1" dirty="0"/>
              <a:t>Frequently evaluated parameters.</a:t>
            </a:r>
          </a:p>
          <a:p>
            <a:pPr lvl="1"/>
            <a:r>
              <a:rPr lang="en-US" b="1" dirty="0"/>
              <a:t>Hardness</a:t>
            </a:r>
            <a:r>
              <a:rPr lang="en-US" dirty="0"/>
              <a:t> – resistance of a material to indentation or scratching measured in pascals (Pa), gigapascals (</a:t>
            </a:r>
            <a:r>
              <a:rPr lang="en-US" dirty="0" err="1"/>
              <a:t>GPa</a:t>
            </a:r>
            <a:r>
              <a:rPr lang="en-US" dirty="0"/>
              <a:t>)</a:t>
            </a:r>
          </a:p>
          <a:p>
            <a:pPr lvl="1"/>
            <a:r>
              <a:rPr lang="en-US" b="1" dirty="0"/>
              <a:t>Elastic modulus </a:t>
            </a:r>
            <a:r>
              <a:rPr lang="en-US" dirty="0"/>
              <a:t>– measure of a material's stiffness or its ability to deform elastically under stress; measured in pascals (Pa), gigapascals (</a:t>
            </a:r>
            <a:r>
              <a:rPr lang="en-US" dirty="0" err="1"/>
              <a:t>GPa</a:t>
            </a:r>
            <a:r>
              <a:rPr lang="en-US" dirty="0"/>
              <a:t>)</a:t>
            </a:r>
          </a:p>
          <a:p>
            <a:pPr lvl="1"/>
            <a:r>
              <a:rPr lang="en-US" b="1" dirty="0"/>
              <a:t>Strength</a:t>
            </a:r>
            <a:r>
              <a:rPr lang="en-US" dirty="0"/>
              <a:t> – ability of a material to withstand an applied force without breaking or undergoing significant deformation; measured in pascals (Pa), megapascals (MPa)</a:t>
            </a:r>
          </a:p>
          <a:p>
            <a:pPr lvl="1"/>
            <a:r>
              <a:rPr lang="en-US" b="1" dirty="0"/>
              <a:t>Toughness</a:t>
            </a:r>
            <a:r>
              <a:rPr lang="en-US" dirty="0"/>
              <a:t> – ability of a material to absorb energy and deform plastically before fracturing; measured in joules per unit volume (J/m</a:t>
            </a:r>
            <a:r>
              <a:rPr lang="en-US" baseline="30000" dirty="0"/>
              <a:t>3</a:t>
            </a:r>
            <a:r>
              <a:rPr lang="en-US" dirty="0"/>
              <a:t>)</a:t>
            </a:r>
          </a:p>
          <a:p>
            <a:pPr lvl="1"/>
            <a:r>
              <a:rPr lang="en-US" b="1" dirty="0"/>
              <a:t>Strain</a:t>
            </a:r>
            <a:r>
              <a:rPr lang="en-US" dirty="0"/>
              <a:t> – ratio of the change in length to the original length of a material under stress; dimensionless</a:t>
            </a:r>
          </a:p>
        </p:txBody>
      </p:sp>
      <p:sp>
        <p:nvSpPr>
          <p:cNvPr id="5" name="Slide Number Placeholder 4">
            <a:extLst>
              <a:ext uri="{FF2B5EF4-FFF2-40B4-BE49-F238E27FC236}">
                <a16:creationId xmlns:a16="http://schemas.microsoft.com/office/drawing/2014/main" id="{8384DFD6-D05E-10F9-B314-F16A0B365DB0}"/>
              </a:ext>
            </a:extLst>
          </p:cNvPr>
          <p:cNvSpPr>
            <a:spLocks noGrp="1"/>
          </p:cNvSpPr>
          <p:nvPr>
            <p:ph type="sldNum" sz="quarter" idx="12"/>
          </p:nvPr>
        </p:nvSpPr>
        <p:spPr/>
        <p:txBody>
          <a:bodyPr/>
          <a:lstStyle/>
          <a:p>
            <a:fld id="{C1934BC5-F4F7-4358-8C2B-8BFE237F92F9}" type="slidenum">
              <a:rPr lang="en-US" smtClean="0"/>
              <a:t>32</a:t>
            </a:fld>
            <a:endParaRPr lang="en-US"/>
          </a:p>
        </p:txBody>
      </p:sp>
    </p:spTree>
    <p:extLst>
      <p:ext uri="{BB962C8B-B14F-4D97-AF65-F5344CB8AC3E}">
        <p14:creationId xmlns:p14="http://schemas.microsoft.com/office/powerpoint/2010/main" val="1646260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116B-A519-57AE-3EEC-75171BF40E4B}"/>
              </a:ext>
            </a:extLst>
          </p:cNvPr>
          <p:cNvSpPr>
            <a:spLocks noGrp="1"/>
          </p:cNvSpPr>
          <p:nvPr>
            <p:ph type="title"/>
          </p:nvPr>
        </p:nvSpPr>
        <p:spPr/>
        <p:txBody>
          <a:bodyPr/>
          <a:lstStyle/>
          <a:p>
            <a:r>
              <a:rPr lang="en-US" dirty="0"/>
              <a:t>Surface properties: mechanical properties</a:t>
            </a:r>
          </a:p>
        </p:txBody>
      </p:sp>
      <p:sp>
        <p:nvSpPr>
          <p:cNvPr id="3" name="Content Placeholder 2">
            <a:extLst>
              <a:ext uri="{FF2B5EF4-FFF2-40B4-BE49-F238E27FC236}">
                <a16:creationId xmlns:a16="http://schemas.microsoft.com/office/drawing/2014/main" id="{B758BE0D-3FBA-C8FC-3766-9525EC970920}"/>
              </a:ext>
            </a:extLst>
          </p:cNvPr>
          <p:cNvSpPr>
            <a:spLocks noGrp="1"/>
          </p:cNvSpPr>
          <p:nvPr>
            <p:ph idx="1"/>
          </p:nvPr>
        </p:nvSpPr>
        <p:spPr/>
        <p:txBody>
          <a:bodyPr>
            <a:normAutofit/>
          </a:bodyPr>
          <a:lstStyle/>
          <a:p>
            <a:r>
              <a:rPr lang="en-US" b="1" dirty="0"/>
              <a:t>Commonly applied measurement techniques.</a:t>
            </a:r>
          </a:p>
          <a:p>
            <a:pPr lvl="1"/>
            <a:r>
              <a:rPr lang="en-US" b="1" dirty="0"/>
              <a:t>Nanoindentation</a:t>
            </a:r>
          </a:p>
          <a:p>
            <a:pPr lvl="2"/>
            <a:r>
              <a:rPr lang="en-US" dirty="0"/>
              <a:t>A sharp indenter is pressed into the material, and the force and displacement are measured to determine hardness, elastic modulus, and other mechanical properties</a:t>
            </a:r>
          </a:p>
          <a:p>
            <a:pPr lvl="2"/>
            <a:r>
              <a:rPr lang="en-US" b="1" dirty="0"/>
              <a:t>Units: </a:t>
            </a:r>
            <a:r>
              <a:rPr lang="en-US" dirty="0"/>
              <a:t>gigapascals (</a:t>
            </a:r>
            <a:r>
              <a:rPr lang="en-US" dirty="0" err="1"/>
              <a:t>GPa</a:t>
            </a:r>
            <a:r>
              <a:rPr lang="en-US" dirty="0"/>
              <a:t>) for hardness and elastic modulus</a:t>
            </a:r>
          </a:p>
          <a:p>
            <a:pPr lvl="1"/>
            <a:r>
              <a:rPr lang="en-US" b="1" dirty="0"/>
              <a:t>Atomic Force Microscopy (AFM) - Force Spectroscopy</a:t>
            </a:r>
          </a:p>
          <a:p>
            <a:pPr lvl="2"/>
            <a:r>
              <a:rPr lang="en-US" dirty="0"/>
              <a:t>The AFM tip is used to apply controlled forces on the surface, and the resulting deflection of the cantilever is used to determine mechanical properties</a:t>
            </a:r>
          </a:p>
          <a:p>
            <a:pPr lvl="2"/>
            <a:r>
              <a:rPr lang="en-US" b="1" dirty="0"/>
              <a:t>Units: </a:t>
            </a:r>
            <a:r>
              <a:rPr lang="en-US" dirty="0"/>
              <a:t>nanonewtons (</a:t>
            </a:r>
            <a:r>
              <a:rPr lang="en-US" dirty="0" err="1"/>
              <a:t>nN</a:t>
            </a:r>
            <a:r>
              <a:rPr lang="en-US" dirty="0"/>
              <a:t>) for force, nanometers (nm) for displacement</a:t>
            </a:r>
          </a:p>
        </p:txBody>
      </p:sp>
      <p:sp>
        <p:nvSpPr>
          <p:cNvPr id="5" name="Slide Number Placeholder 4">
            <a:extLst>
              <a:ext uri="{FF2B5EF4-FFF2-40B4-BE49-F238E27FC236}">
                <a16:creationId xmlns:a16="http://schemas.microsoft.com/office/drawing/2014/main" id="{4F5AFF94-AB3D-4ED1-CB7C-EA79B1F5DEDF}"/>
              </a:ext>
            </a:extLst>
          </p:cNvPr>
          <p:cNvSpPr>
            <a:spLocks noGrp="1"/>
          </p:cNvSpPr>
          <p:nvPr>
            <p:ph type="sldNum" sz="quarter" idx="12"/>
          </p:nvPr>
        </p:nvSpPr>
        <p:spPr/>
        <p:txBody>
          <a:bodyPr/>
          <a:lstStyle/>
          <a:p>
            <a:fld id="{C1934BC5-F4F7-4358-8C2B-8BFE237F92F9}" type="slidenum">
              <a:rPr lang="en-US" smtClean="0"/>
              <a:t>33</a:t>
            </a:fld>
            <a:endParaRPr lang="en-US"/>
          </a:p>
        </p:txBody>
      </p:sp>
    </p:spTree>
    <p:extLst>
      <p:ext uri="{BB962C8B-B14F-4D97-AF65-F5344CB8AC3E}">
        <p14:creationId xmlns:p14="http://schemas.microsoft.com/office/powerpoint/2010/main" val="3828978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116B-A519-57AE-3EEC-75171BF40E4B}"/>
              </a:ext>
            </a:extLst>
          </p:cNvPr>
          <p:cNvSpPr>
            <a:spLocks noGrp="1"/>
          </p:cNvSpPr>
          <p:nvPr>
            <p:ph type="title"/>
          </p:nvPr>
        </p:nvSpPr>
        <p:spPr/>
        <p:txBody>
          <a:bodyPr/>
          <a:lstStyle/>
          <a:p>
            <a:r>
              <a:rPr lang="en-US" dirty="0"/>
              <a:t>Surface properties: mechanical properties</a:t>
            </a:r>
          </a:p>
        </p:txBody>
      </p:sp>
      <p:sp>
        <p:nvSpPr>
          <p:cNvPr id="3" name="Content Placeholder 2">
            <a:extLst>
              <a:ext uri="{FF2B5EF4-FFF2-40B4-BE49-F238E27FC236}">
                <a16:creationId xmlns:a16="http://schemas.microsoft.com/office/drawing/2014/main" id="{B758BE0D-3FBA-C8FC-3766-9525EC970920}"/>
              </a:ext>
            </a:extLst>
          </p:cNvPr>
          <p:cNvSpPr>
            <a:spLocks noGrp="1"/>
          </p:cNvSpPr>
          <p:nvPr>
            <p:ph idx="1"/>
          </p:nvPr>
        </p:nvSpPr>
        <p:spPr/>
        <p:txBody>
          <a:bodyPr>
            <a:normAutofit/>
          </a:bodyPr>
          <a:lstStyle/>
          <a:p>
            <a:r>
              <a:rPr lang="en-US" b="1" dirty="0"/>
              <a:t>Commonly applied measurement techniques.</a:t>
            </a:r>
          </a:p>
          <a:p>
            <a:pPr lvl="1"/>
            <a:r>
              <a:rPr lang="en-US" b="1" dirty="0"/>
              <a:t>Scanning Electron Microscopy (SEM) - In-situ Tensile Testing</a:t>
            </a:r>
          </a:p>
          <a:p>
            <a:pPr lvl="2"/>
            <a:r>
              <a:rPr lang="en-US" dirty="0"/>
              <a:t>A small sample is subjected to tension within the SEM, allowing real-time observation of surface deformation</a:t>
            </a:r>
          </a:p>
          <a:p>
            <a:pPr lvl="2"/>
            <a:r>
              <a:rPr lang="en-US" b="1" dirty="0"/>
              <a:t>Units: </a:t>
            </a:r>
            <a:r>
              <a:rPr lang="en-US" dirty="0"/>
              <a:t>megapascals (MPa) for stress, dimensionless units for strain</a:t>
            </a:r>
          </a:p>
          <a:p>
            <a:pPr lvl="1"/>
            <a:r>
              <a:rPr lang="en-US" b="1" dirty="0"/>
              <a:t>Scratch testing</a:t>
            </a:r>
          </a:p>
          <a:p>
            <a:pPr lvl="2"/>
            <a:r>
              <a:rPr lang="en-US" dirty="0"/>
              <a:t>A controlled force is applied to a sharp indenter or a scratch tool to study the material's resistance to scratching or deformation</a:t>
            </a:r>
          </a:p>
          <a:p>
            <a:pPr lvl="2"/>
            <a:r>
              <a:rPr lang="en-US" b="1" dirty="0"/>
              <a:t>Units: </a:t>
            </a:r>
            <a:r>
              <a:rPr lang="en-US" dirty="0"/>
              <a:t>newtons (N) for load, micrometers (µm) for depth</a:t>
            </a:r>
          </a:p>
        </p:txBody>
      </p:sp>
      <p:sp>
        <p:nvSpPr>
          <p:cNvPr id="5" name="Slide Number Placeholder 4">
            <a:extLst>
              <a:ext uri="{FF2B5EF4-FFF2-40B4-BE49-F238E27FC236}">
                <a16:creationId xmlns:a16="http://schemas.microsoft.com/office/drawing/2014/main" id="{2072D8D0-66AC-402B-EB8C-11D6FED4B180}"/>
              </a:ext>
            </a:extLst>
          </p:cNvPr>
          <p:cNvSpPr>
            <a:spLocks noGrp="1"/>
          </p:cNvSpPr>
          <p:nvPr>
            <p:ph type="sldNum" sz="quarter" idx="12"/>
          </p:nvPr>
        </p:nvSpPr>
        <p:spPr/>
        <p:txBody>
          <a:bodyPr/>
          <a:lstStyle/>
          <a:p>
            <a:fld id="{C1934BC5-F4F7-4358-8C2B-8BFE237F92F9}" type="slidenum">
              <a:rPr lang="en-US" smtClean="0"/>
              <a:t>34</a:t>
            </a:fld>
            <a:endParaRPr lang="en-US"/>
          </a:p>
        </p:txBody>
      </p:sp>
    </p:spTree>
    <p:extLst>
      <p:ext uri="{BB962C8B-B14F-4D97-AF65-F5344CB8AC3E}">
        <p14:creationId xmlns:p14="http://schemas.microsoft.com/office/powerpoint/2010/main" val="3334521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DDD4-000D-63CF-FCE5-A2D4B9F414C2}"/>
              </a:ext>
            </a:extLst>
          </p:cNvPr>
          <p:cNvSpPr>
            <a:spLocks noGrp="1"/>
          </p:cNvSpPr>
          <p:nvPr>
            <p:ph type="title"/>
          </p:nvPr>
        </p:nvSpPr>
        <p:spPr/>
        <p:txBody>
          <a:bodyPr/>
          <a:lstStyle/>
          <a:p>
            <a:r>
              <a:rPr lang="en-US" dirty="0"/>
              <a:t>Surface properties: optical properties</a:t>
            </a:r>
          </a:p>
        </p:txBody>
      </p:sp>
      <p:sp>
        <p:nvSpPr>
          <p:cNvPr id="3" name="Content Placeholder 2">
            <a:extLst>
              <a:ext uri="{FF2B5EF4-FFF2-40B4-BE49-F238E27FC236}">
                <a16:creationId xmlns:a16="http://schemas.microsoft.com/office/drawing/2014/main" id="{76415AC8-559B-B7E5-2C52-8CA1F9F97828}"/>
              </a:ext>
            </a:extLst>
          </p:cNvPr>
          <p:cNvSpPr>
            <a:spLocks noGrp="1"/>
          </p:cNvSpPr>
          <p:nvPr>
            <p:ph idx="1"/>
          </p:nvPr>
        </p:nvSpPr>
        <p:spPr>
          <a:xfrm>
            <a:off x="417095" y="1825625"/>
            <a:ext cx="11357810" cy="4667250"/>
          </a:xfrm>
        </p:spPr>
        <p:txBody>
          <a:bodyPr>
            <a:normAutofit fontScale="92500" lnSpcReduction="20000"/>
          </a:bodyPr>
          <a:lstStyle/>
          <a:p>
            <a:r>
              <a:rPr lang="en-US" b="1" dirty="0"/>
              <a:t>Description.</a:t>
            </a:r>
            <a:r>
              <a:rPr lang="en-US" dirty="0"/>
              <a:t> Refer to how a material interacts with light, including phenomena such as reflection, absorption, transmission, and emission</a:t>
            </a:r>
          </a:p>
          <a:p>
            <a:r>
              <a:rPr lang="en-US" b="1" dirty="0"/>
              <a:t>Evaluation scale. </a:t>
            </a:r>
            <a:r>
              <a:rPr lang="en-US" dirty="0"/>
              <a:t>Microscale, macroscale</a:t>
            </a:r>
          </a:p>
          <a:p>
            <a:r>
              <a:rPr lang="en-US" b="1" dirty="0"/>
              <a:t>Frequently evaluated parameters.</a:t>
            </a:r>
          </a:p>
          <a:p>
            <a:pPr lvl="1"/>
            <a:r>
              <a:rPr lang="en-US" b="1" dirty="0"/>
              <a:t>Refractive index </a:t>
            </a:r>
            <a:r>
              <a:rPr lang="en-US" dirty="0"/>
              <a:t>– a measure of how much light is refracted, or bent, when passing through a material; dimensionless units</a:t>
            </a:r>
          </a:p>
          <a:p>
            <a:pPr lvl="1"/>
            <a:r>
              <a:rPr lang="en-US" b="1" dirty="0"/>
              <a:t>Absorbance </a:t>
            </a:r>
            <a:r>
              <a:rPr lang="en-US" dirty="0"/>
              <a:t>– a measure of the amount of light absorbed by a material; dimensionless units on a logarithmic scale</a:t>
            </a:r>
          </a:p>
          <a:p>
            <a:pPr lvl="1"/>
            <a:r>
              <a:rPr lang="en-US" b="1" dirty="0"/>
              <a:t>Reflectance</a:t>
            </a:r>
            <a:r>
              <a:rPr lang="en-US" dirty="0"/>
              <a:t> – proportion of light that is reflected by a material; measured as a percentage</a:t>
            </a:r>
          </a:p>
          <a:p>
            <a:pPr lvl="1"/>
            <a:r>
              <a:rPr lang="en-US" b="1" dirty="0"/>
              <a:t>Transmittance</a:t>
            </a:r>
            <a:r>
              <a:rPr lang="en-US" dirty="0"/>
              <a:t> – proportion of light that passes through a material; measured as a percentage</a:t>
            </a:r>
          </a:p>
          <a:p>
            <a:pPr lvl="1"/>
            <a:r>
              <a:rPr lang="en-US" b="1" dirty="0"/>
              <a:t>Photoluminescence intensity </a:t>
            </a:r>
            <a:r>
              <a:rPr lang="en-US" dirty="0"/>
              <a:t>– measures the intensity of light emitted when a material is exposed to photons; measured using arbitrary units</a:t>
            </a:r>
          </a:p>
          <a:p>
            <a:pPr lvl="1"/>
            <a:r>
              <a:rPr lang="en-US" b="1" dirty="0" err="1"/>
              <a:t>Ellipsometric</a:t>
            </a:r>
            <a:r>
              <a:rPr lang="en-US" b="1" dirty="0"/>
              <a:t> parameters </a:t>
            </a:r>
            <a:r>
              <a:rPr lang="en-US" dirty="0"/>
              <a:t>– describe changes in the polarization state of light upon reflection, providing information either about the thickness or refractive layer of a coating; measured degrees for </a:t>
            </a:r>
            <a:r>
              <a:rPr lang="en-US" dirty="0" err="1"/>
              <a:t>ellipsometric</a:t>
            </a:r>
            <a:r>
              <a:rPr lang="en-US" dirty="0"/>
              <a:t> angles</a:t>
            </a:r>
          </a:p>
          <a:p>
            <a:pPr lvl="1"/>
            <a:endParaRPr lang="en-US" dirty="0"/>
          </a:p>
        </p:txBody>
      </p:sp>
      <p:sp>
        <p:nvSpPr>
          <p:cNvPr id="5" name="Slide Number Placeholder 4">
            <a:extLst>
              <a:ext uri="{FF2B5EF4-FFF2-40B4-BE49-F238E27FC236}">
                <a16:creationId xmlns:a16="http://schemas.microsoft.com/office/drawing/2014/main" id="{E6D5D80C-F17F-8334-3AC3-1E012D9F1D76}"/>
              </a:ext>
            </a:extLst>
          </p:cNvPr>
          <p:cNvSpPr>
            <a:spLocks noGrp="1"/>
          </p:cNvSpPr>
          <p:nvPr>
            <p:ph type="sldNum" sz="quarter" idx="12"/>
          </p:nvPr>
        </p:nvSpPr>
        <p:spPr/>
        <p:txBody>
          <a:bodyPr/>
          <a:lstStyle/>
          <a:p>
            <a:fld id="{C1934BC5-F4F7-4358-8C2B-8BFE237F92F9}" type="slidenum">
              <a:rPr lang="en-US" smtClean="0"/>
              <a:t>35</a:t>
            </a:fld>
            <a:endParaRPr lang="en-US"/>
          </a:p>
        </p:txBody>
      </p:sp>
    </p:spTree>
    <p:extLst>
      <p:ext uri="{BB962C8B-B14F-4D97-AF65-F5344CB8AC3E}">
        <p14:creationId xmlns:p14="http://schemas.microsoft.com/office/powerpoint/2010/main" val="882109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F723-03B6-956A-2909-7B2C3001FB54}"/>
              </a:ext>
            </a:extLst>
          </p:cNvPr>
          <p:cNvSpPr>
            <a:spLocks noGrp="1"/>
          </p:cNvSpPr>
          <p:nvPr>
            <p:ph type="title"/>
          </p:nvPr>
        </p:nvSpPr>
        <p:spPr/>
        <p:txBody>
          <a:bodyPr/>
          <a:lstStyle/>
          <a:p>
            <a:r>
              <a:rPr lang="en-US" dirty="0"/>
              <a:t>Surface properties: optical properties</a:t>
            </a:r>
          </a:p>
        </p:txBody>
      </p:sp>
      <p:sp>
        <p:nvSpPr>
          <p:cNvPr id="3" name="Content Placeholder 2">
            <a:extLst>
              <a:ext uri="{FF2B5EF4-FFF2-40B4-BE49-F238E27FC236}">
                <a16:creationId xmlns:a16="http://schemas.microsoft.com/office/drawing/2014/main" id="{43364C4C-D7FE-10EE-5F11-B74C7D5C1E02}"/>
              </a:ext>
            </a:extLst>
          </p:cNvPr>
          <p:cNvSpPr>
            <a:spLocks noGrp="1"/>
          </p:cNvSpPr>
          <p:nvPr>
            <p:ph idx="1"/>
          </p:nvPr>
        </p:nvSpPr>
        <p:spPr/>
        <p:txBody>
          <a:bodyPr>
            <a:normAutofit/>
          </a:bodyPr>
          <a:lstStyle/>
          <a:p>
            <a:r>
              <a:rPr lang="en-US" b="1" dirty="0"/>
              <a:t>Commonly applied measurement techniques.</a:t>
            </a:r>
          </a:p>
          <a:p>
            <a:pPr lvl="1"/>
            <a:r>
              <a:rPr lang="en-US" b="1" dirty="0"/>
              <a:t>Spectroscopy (UV-Vis, IR, NIR)</a:t>
            </a:r>
          </a:p>
          <a:p>
            <a:pPr lvl="2"/>
            <a:r>
              <a:rPr lang="en-US" dirty="0"/>
              <a:t>Measures the absorption, reflection, or transmission of light at different wavelengths</a:t>
            </a:r>
          </a:p>
          <a:p>
            <a:pPr lvl="2"/>
            <a:r>
              <a:rPr lang="en-US" b="1" dirty="0"/>
              <a:t>Units: </a:t>
            </a:r>
            <a:r>
              <a:rPr lang="en-US" dirty="0"/>
              <a:t>arbitrary units (AU) for absorbance, percentages (%) for reflectance and transmittance</a:t>
            </a:r>
          </a:p>
          <a:p>
            <a:pPr lvl="1"/>
            <a:r>
              <a:rPr lang="en-US" b="1" dirty="0"/>
              <a:t>Ellipsometry</a:t>
            </a:r>
          </a:p>
          <a:p>
            <a:pPr lvl="2"/>
            <a:r>
              <a:rPr lang="en-US" dirty="0"/>
              <a:t>Analyzes changes in polarization of reflected light to determine optical constants such as refractive index and thickness</a:t>
            </a:r>
          </a:p>
          <a:p>
            <a:pPr lvl="2"/>
            <a:r>
              <a:rPr lang="en-US" b="1" dirty="0"/>
              <a:t>Units: </a:t>
            </a:r>
            <a:r>
              <a:rPr lang="en-US" dirty="0"/>
              <a:t>nanometers (nm) for thickness, refractive index is dimensionless, and degrees (</a:t>
            </a:r>
            <a:r>
              <a:rPr lang="en-US" baseline="30000" dirty="0"/>
              <a:t>o</a:t>
            </a:r>
            <a:r>
              <a:rPr lang="en-US" dirty="0"/>
              <a:t>) for </a:t>
            </a:r>
            <a:r>
              <a:rPr lang="en-US" dirty="0" err="1"/>
              <a:t>ellipsometric</a:t>
            </a:r>
            <a:r>
              <a:rPr lang="en-US" dirty="0"/>
              <a:t> angles used to calculate the first two</a:t>
            </a:r>
          </a:p>
          <a:p>
            <a:endParaRPr lang="en-US" dirty="0"/>
          </a:p>
        </p:txBody>
      </p:sp>
      <p:sp>
        <p:nvSpPr>
          <p:cNvPr id="5" name="Slide Number Placeholder 4">
            <a:extLst>
              <a:ext uri="{FF2B5EF4-FFF2-40B4-BE49-F238E27FC236}">
                <a16:creationId xmlns:a16="http://schemas.microsoft.com/office/drawing/2014/main" id="{3B0B51D9-FAC4-7424-4905-273290CC27B4}"/>
              </a:ext>
            </a:extLst>
          </p:cNvPr>
          <p:cNvSpPr>
            <a:spLocks noGrp="1"/>
          </p:cNvSpPr>
          <p:nvPr>
            <p:ph type="sldNum" sz="quarter" idx="12"/>
          </p:nvPr>
        </p:nvSpPr>
        <p:spPr/>
        <p:txBody>
          <a:bodyPr/>
          <a:lstStyle/>
          <a:p>
            <a:fld id="{C1934BC5-F4F7-4358-8C2B-8BFE237F92F9}" type="slidenum">
              <a:rPr lang="en-US" smtClean="0"/>
              <a:t>36</a:t>
            </a:fld>
            <a:endParaRPr lang="en-US"/>
          </a:p>
        </p:txBody>
      </p:sp>
    </p:spTree>
    <p:extLst>
      <p:ext uri="{BB962C8B-B14F-4D97-AF65-F5344CB8AC3E}">
        <p14:creationId xmlns:p14="http://schemas.microsoft.com/office/powerpoint/2010/main" val="2534181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F723-03B6-956A-2909-7B2C3001FB54}"/>
              </a:ext>
            </a:extLst>
          </p:cNvPr>
          <p:cNvSpPr>
            <a:spLocks noGrp="1"/>
          </p:cNvSpPr>
          <p:nvPr>
            <p:ph type="title"/>
          </p:nvPr>
        </p:nvSpPr>
        <p:spPr/>
        <p:txBody>
          <a:bodyPr/>
          <a:lstStyle/>
          <a:p>
            <a:r>
              <a:rPr lang="en-US" dirty="0"/>
              <a:t>Surface properties: optical properties</a:t>
            </a:r>
          </a:p>
        </p:txBody>
      </p:sp>
      <p:sp>
        <p:nvSpPr>
          <p:cNvPr id="3" name="Content Placeholder 2">
            <a:extLst>
              <a:ext uri="{FF2B5EF4-FFF2-40B4-BE49-F238E27FC236}">
                <a16:creationId xmlns:a16="http://schemas.microsoft.com/office/drawing/2014/main" id="{43364C4C-D7FE-10EE-5F11-B74C7D5C1E02}"/>
              </a:ext>
            </a:extLst>
          </p:cNvPr>
          <p:cNvSpPr>
            <a:spLocks noGrp="1"/>
          </p:cNvSpPr>
          <p:nvPr>
            <p:ph idx="1"/>
          </p:nvPr>
        </p:nvSpPr>
        <p:spPr/>
        <p:txBody>
          <a:bodyPr>
            <a:normAutofit/>
          </a:bodyPr>
          <a:lstStyle/>
          <a:p>
            <a:r>
              <a:rPr lang="en-US" b="1" dirty="0"/>
              <a:t>Commonly applied measurement techniques.</a:t>
            </a:r>
          </a:p>
          <a:p>
            <a:pPr lvl="1"/>
            <a:r>
              <a:rPr lang="en-US" b="1" dirty="0"/>
              <a:t>Photoluminescence Spectroscopy</a:t>
            </a:r>
          </a:p>
          <a:p>
            <a:pPr lvl="2"/>
            <a:r>
              <a:rPr lang="en-US" dirty="0"/>
              <a:t>Measures the emission of light (photons) from a material after it absorbs photons</a:t>
            </a:r>
          </a:p>
          <a:p>
            <a:pPr lvl="2"/>
            <a:r>
              <a:rPr lang="en-US" b="1" dirty="0"/>
              <a:t>Units: </a:t>
            </a:r>
            <a:r>
              <a:rPr lang="en-US" dirty="0"/>
              <a:t>nanometers (nm) for wavelength, arbitrary units (AU) for intensity</a:t>
            </a:r>
          </a:p>
          <a:p>
            <a:pPr lvl="1"/>
            <a:r>
              <a:rPr lang="en-US" b="1" dirty="0"/>
              <a:t>Reflectance and Transmittance Measurements</a:t>
            </a:r>
          </a:p>
          <a:p>
            <a:pPr lvl="2"/>
            <a:r>
              <a:rPr lang="en-US" dirty="0"/>
              <a:t>Measures the amount of light reflected or transmitted through a material using either light of a single wavelength or non-monochromatic light</a:t>
            </a:r>
          </a:p>
          <a:p>
            <a:pPr lvl="2"/>
            <a:r>
              <a:rPr lang="en-US" b="1" dirty="0"/>
              <a:t>Units: </a:t>
            </a:r>
            <a:r>
              <a:rPr lang="en-US" dirty="0"/>
              <a:t>percentages (%) for reflectance and transmittance </a:t>
            </a:r>
          </a:p>
          <a:p>
            <a:endParaRPr lang="en-US" dirty="0"/>
          </a:p>
        </p:txBody>
      </p:sp>
      <p:sp>
        <p:nvSpPr>
          <p:cNvPr id="5" name="Slide Number Placeholder 4">
            <a:extLst>
              <a:ext uri="{FF2B5EF4-FFF2-40B4-BE49-F238E27FC236}">
                <a16:creationId xmlns:a16="http://schemas.microsoft.com/office/drawing/2014/main" id="{C10E7126-99A8-8320-6F01-D9C84DEE53E2}"/>
              </a:ext>
            </a:extLst>
          </p:cNvPr>
          <p:cNvSpPr>
            <a:spLocks noGrp="1"/>
          </p:cNvSpPr>
          <p:nvPr>
            <p:ph type="sldNum" sz="quarter" idx="12"/>
          </p:nvPr>
        </p:nvSpPr>
        <p:spPr/>
        <p:txBody>
          <a:bodyPr/>
          <a:lstStyle/>
          <a:p>
            <a:fld id="{C1934BC5-F4F7-4358-8C2B-8BFE237F92F9}" type="slidenum">
              <a:rPr lang="en-US" smtClean="0"/>
              <a:t>37</a:t>
            </a:fld>
            <a:endParaRPr lang="en-US"/>
          </a:p>
        </p:txBody>
      </p:sp>
    </p:spTree>
    <p:extLst>
      <p:ext uri="{BB962C8B-B14F-4D97-AF65-F5344CB8AC3E}">
        <p14:creationId xmlns:p14="http://schemas.microsoft.com/office/powerpoint/2010/main" val="3830014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15AD-DFAE-3D7F-D848-07F3ABAE45E6}"/>
              </a:ext>
            </a:extLst>
          </p:cNvPr>
          <p:cNvSpPr>
            <a:spLocks noGrp="1"/>
          </p:cNvSpPr>
          <p:nvPr>
            <p:ph type="title"/>
          </p:nvPr>
        </p:nvSpPr>
        <p:spPr/>
        <p:txBody>
          <a:bodyPr/>
          <a:lstStyle/>
          <a:p>
            <a:r>
              <a:rPr lang="en-US" dirty="0"/>
              <a:t>Surface properties: corrosion resistance</a:t>
            </a:r>
          </a:p>
        </p:txBody>
      </p:sp>
      <p:sp>
        <p:nvSpPr>
          <p:cNvPr id="3" name="Content Placeholder 2">
            <a:extLst>
              <a:ext uri="{FF2B5EF4-FFF2-40B4-BE49-F238E27FC236}">
                <a16:creationId xmlns:a16="http://schemas.microsoft.com/office/drawing/2014/main" id="{D83EC904-3CC0-9BC6-4824-F96841EFB8DD}"/>
              </a:ext>
            </a:extLst>
          </p:cNvPr>
          <p:cNvSpPr>
            <a:spLocks noGrp="1"/>
          </p:cNvSpPr>
          <p:nvPr>
            <p:ph idx="1"/>
          </p:nvPr>
        </p:nvSpPr>
        <p:spPr/>
        <p:txBody>
          <a:bodyPr>
            <a:normAutofit fontScale="92500" lnSpcReduction="20000"/>
          </a:bodyPr>
          <a:lstStyle/>
          <a:p>
            <a:r>
              <a:rPr lang="en-US" b="1" dirty="0"/>
              <a:t>Description. </a:t>
            </a:r>
            <a:r>
              <a:rPr lang="en-US" dirty="0"/>
              <a:t>Describes a material's ability to resist degradation and deterioration when exposed to corrosive environments</a:t>
            </a:r>
          </a:p>
          <a:p>
            <a:r>
              <a:rPr lang="en-US" b="1" dirty="0"/>
              <a:t>Evaluation scale. </a:t>
            </a:r>
            <a:r>
              <a:rPr lang="en-US" dirty="0"/>
              <a:t>Nanoscale, microscale, and macroscale</a:t>
            </a:r>
          </a:p>
          <a:p>
            <a:r>
              <a:rPr lang="en-US" b="1" dirty="0"/>
              <a:t>Frequently evaluated parameters.</a:t>
            </a:r>
          </a:p>
          <a:p>
            <a:pPr lvl="1"/>
            <a:r>
              <a:rPr lang="en-US" b="1" dirty="0"/>
              <a:t>Corrosion rate </a:t>
            </a:r>
            <a:r>
              <a:rPr lang="en-US" dirty="0"/>
              <a:t>– rate at which a material corrodes over time; measured in millimeters per year (mm/year)</a:t>
            </a:r>
          </a:p>
          <a:p>
            <a:pPr lvl="1"/>
            <a:r>
              <a:rPr lang="en-US" b="1" dirty="0"/>
              <a:t>Corrosion potential </a:t>
            </a:r>
            <a:r>
              <a:rPr lang="en-US" dirty="0"/>
              <a:t>– electrode potential at which a metal corrodes or resists corrosion in an environment; measured in volts (V)</a:t>
            </a:r>
          </a:p>
          <a:p>
            <a:pPr lvl="1"/>
            <a:r>
              <a:rPr lang="en-US" b="1" dirty="0"/>
              <a:t>Corrosion current density </a:t>
            </a:r>
            <a:r>
              <a:rPr lang="en-US" dirty="0"/>
              <a:t>– measure of the rate at which electrochemical corrosion occurs at the surface of a material; measured in amperes per square meter (A/m</a:t>
            </a:r>
            <a:r>
              <a:rPr lang="en-US" baseline="30000" dirty="0"/>
              <a:t>2</a:t>
            </a:r>
            <a:r>
              <a:rPr lang="en-US" dirty="0"/>
              <a:t>)</a:t>
            </a:r>
          </a:p>
          <a:p>
            <a:pPr lvl="1"/>
            <a:r>
              <a:rPr lang="en-US" b="1" dirty="0"/>
              <a:t>Polarization resistance </a:t>
            </a:r>
            <a:r>
              <a:rPr lang="en-US" dirty="0"/>
              <a:t>– inverse of the corrosion rate, representing a measure of a material's resistance to corrosion; measured in ohm-centimeters squared (</a:t>
            </a:r>
            <a:r>
              <a:rPr lang="el-GR" dirty="0"/>
              <a:t>Ω·</a:t>
            </a:r>
            <a:r>
              <a:rPr lang="en-US" dirty="0"/>
              <a:t>cm</a:t>
            </a:r>
            <a:r>
              <a:rPr lang="en-US" baseline="30000" dirty="0"/>
              <a:t>2</a:t>
            </a:r>
            <a:r>
              <a:rPr lang="en-US" dirty="0"/>
              <a:t>)</a:t>
            </a:r>
          </a:p>
          <a:p>
            <a:pPr lvl="1"/>
            <a:r>
              <a:rPr lang="en-US" b="1" dirty="0"/>
              <a:t>Impedance </a:t>
            </a:r>
            <a:r>
              <a:rPr lang="en-US" dirty="0"/>
              <a:t>– opposition that a material offers to the flow of alternating current in an electrochemical cell; measured in ohms (</a:t>
            </a:r>
            <a:r>
              <a:rPr lang="el-GR" dirty="0"/>
              <a:t>Ω</a:t>
            </a:r>
            <a:r>
              <a:rPr lang="en-US" dirty="0"/>
              <a:t>)</a:t>
            </a:r>
          </a:p>
          <a:p>
            <a:pPr lvl="1"/>
            <a:endParaRPr lang="en-US" dirty="0"/>
          </a:p>
        </p:txBody>
      </p:sp>
      <p:sp>
        <p:nvSpPr>
          <p:cNvPr id="5" name="Slide Number Placeholder 4">
            <a:extLst>
              <a:ext uri="{FF2B5EF4-FFF2-40B4-BE49-F238E27FC236}">
                <a16:creationId xmlns:a16="http://schemas.microsoft.com/office/drawing/2014/main" id="{5B9472F3-C6D6-4E4B-A927-FFE320749BFB}"/>
              </a:ext>
            </a:extLst>
          </p:cNvPr>
          <p:cNvSpPr>
            <a:spLocks noGrp="1"/>
          </p:cNvSpPr>
          <p:nvPr>
            <p:ph type="sldNum" sz="quarter" idx="12"/>
          </p:nvPr>
        </p:nvSpPr>
        <p:spPr/>
        <p:txBody>
          <a:bodyPr/>
          <a:lstStyle/>
          <a:p>
            <a:fld id="{C1934BC5-F4F7-4358-8C2B-8BFE237F92F9}" type="slidenum">
              <a:rPr lang="en-US" smtClean="0"/>
              <a:t>38</a:t>
            </a:fld>
            <a:endParaRPr lang="en-US"/>
          </a:p>
        </p:txBody>
      </p:sp>
    </p:spTree>
    <p:extLst>
      <p:ext uri="{BB962C8B-B14F-4D97-AF65-F5344CB8AC3E}">
        <p14:creationId xmlns:p14="http://schemas.microsoft.com/office/powerpoint/2010/main" val="67827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8BC9-B642-56CF-A7C2-4D770F4AE8E2}"/>
              </a:ext>
            </a:extLst>
          </p:cNvPr>
          <p:cNvSpPr>
            <a:spLocks noGrp="1"/>
          </p:cNvSpPr>
          <p:nvPr>
            <p:ph type="title"/>
          </p:nvPr>
        </p:nvSpPr>
        <p:spPr>
          <a:xfrm>
            <a:off x="838200" y="136359"/>
            <a:ext cx="10515600" cy="1325563"/>
          </a:xfrm>
        </p:spPr>
        <p:txBody>
          <a:bodyPr/>
          <a:lstStyle/>
          <a:p>
            <a:r>
              <a:rPr lang="en-US" dirty="0"/>
              <a:t>Surface properties: corrosion resistance</a:t>
            </a:r>
          </a:p>
        </p:txBody>
      </p:sp>
      <p:sp>
        <p:nvSpPr>
          <p:cNvPr id="3" name="Content Placeholder 2">
            <a:extLst>
              <a:ext uri="{FF2B5EF4-FFF2-40B4-BE49-F238E27FC236}">
                <a16:creationId xmlns:a16="http://schemas.microsoft.com/office/drawing/2014/main" id="{BAD93CFB-1B50-52D6-A93B-A97AC94C1E31}"/>
              </a:ext>
            </a:extLst>
          </p:cNvPr>
          <p:cNvSpPr>
            <a:spLocks noGrp="1"/>
          </p:cNvSpPr>
          <p:nvPr>
            <p:ph idx="1"/>
          </p:nvPr>
        </p:nvSpPr>
        <p:spPr>
          <a:xfrm>
            <a:off x="838200" y="1475874"/>
            <a:ext cx="10515600" cy="5245767"/>
          </a:xfrm>
        </p:spPr>
        <p:txBody>
          <a:bodyPr>
            <a:normAutofit/>
          </a:bodyPr>
          <a:lstStyle/>
          <a:p>
            <a:r>
              <a:rPr lang="en-US" b="1" dirty="0"/>
              <a:t>Commonly applied measurement techniques.</a:t>
            </a:r>
          </a:p>
          <a:p>
            <a:pPr lvl="1"/>
            <a:r>
              <a:rPr lang="en-US" b="1" dirty="0"/>
              <a:t>Electrochemical Techniques (Potentiostatic and Galvanostatic Measurements)</a:t>
            </a:r>
          </a:p>
          <a:p>
            <a:pPr lvl="2"/>
            <a:r>
              <a:rPr lang="en-US" dirty="0"/>
              <a:t>Involves measuring the electrochemical behavior of a material by controlling its potential or current in a corrosive environment</a:t>
            </a:r>
          </a:p>
          <a:p>
            <a:pPr lvl="2"/>
            <a:r>
              <a:rPr lang="en-US" b="1" dirty="0"/>
              <a:t>Units: </a:t>
            </a:r>
            <a:r>
              <a:rPr lang="en-US" dirty="0"/>
              <a:t>volts (V) for corrosion potential, amperes per square meter (A/m</a:t>
            </a:r>
            <a:r>
              <a:rPr lang="en-US" baseline="30000" dirty="0"/>
              <a:t>2</a:t>
            </a:r>
            <a:r>
              <a:rPr lang="en-US" dirty="0"/>
              <a:t>) for corrosion current density, ohm-centimeters squared (Ω⋅cm2) for polarization resistance</a:t>
            </a:r>
          </a:p>
          <a:p>
            <a:pPr lvl="1"/>
            <a:r>
              <a:rPr lang="en-US" b="1" dirty="0"/>
              <a:t>Salt Spray Test (ASTM B117)</a:t>
            </a:r>
          </a:p>
          <a:p>
            <a:pPr lvl="2"/>
            <a:r>
              <a:rPr lang="en-US" dirty="0"/>
              <a:t>A standardized test in which materials are subjected to a continuous salt spray to assess their resistance to corrosion</a:t>
            </a:r>
          </a:p>
          <a:p>
            <a:pPr lvl="2"/>
            <a:r>
              <a:rPr lang="en-US" b="1" dirty="0"/>
              <a:t>Units: </a:t>
            </a:r>
            <a:r>
              <a:rPr lang="en-US" dirty="0"/>
              <a:t>hours (h) for duration of exposure, qualitative visual inspection</a:t>
            </a:r>
          </a:p>
        </p:txBody>
      </p:sp>
      <p:sp>
        <p:nvSpPr>
          <p:cNvPr id="5" name="Slide Number Placeholder 4">
            <a:extLst>
              <a:ext uri="{FF2B5EF4-FFF2-40B4-BE49-F238E27FC236}">
                <a16:creationId xmlns:a16="http://schemas.microsoft.com/office/drawing/2014/main" id="{718DE0DF-BF54-E2AA-34F5-8CCF2BAB7B0B}"/>
              </a:ext>
            </a:extLst>
          </p:cNvPr>
          <p:cNvSpPr>
            <a:spLocks noGrp="1"/>
          </p:cNvSpPr>
          <p:nvPr>
            <p:ph type="sldNum" sz="quarter" idx="12"/>
          </p:nvPr>
        </p:nvSpPr>
        <p:spPr/>
        <p:txBody>
          <a:bodyPr/>
          <a:lstStyle/>
          <a:p>
            <a:fld id="{C1934BC5-F4F7-4358-8C2B-8BFE237F92F9}" type="slidenum">
              <a:rPr lang="en-US" smtClean="0"/>
              <a:t>39</a:t>
            </a:fld>
            <a:endParaRPr lang="en-US"/>
          </a:p>
        </p:txBody>
      </p:sp>
    </p:spTree>
    <p:extLst>
      <p:ext uri="{BB962C8B-B14F-4D97-AF65-F5344CB8AC3E}">
        <p14:creationId xmlns:p14="http://schemas.microsoft.com/office/powerpoint/2010/main" val="215148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3E9E-97E8-69F9-8197-6D64A54717A0}"/>
              </a:ext>
            </a:extLst>
          </p:cNvPr>
          <p:cNvSpPr>
            <a:spLocks noGrp="1"/>
          </p:cNvSpPr>
          <p:nvPr>
            <p:ph type="title"/>
          </p:nvPr>
        </p:nvSpPr>
        <p:spPr/>
        <p:txBody>
          <a:bodyPr/>
          <a:lstStyle/>
          <a:p>
            <a:r>
              <a:rPr lang="en-US" dirty="0"/>
              <a:t>Solid biomaterials</a:t>
            </a:r>
          </a:p>
        </p:txBody>
      </p:sp>
      <p:sp>
        <p:nvSpPr>
          <p:cNvPr id="3" name="Content Placeholder 2">
            <a:extLst>
              <a:ext uri="{FF2B5EF4-FFF2-40B4-BE49-F238E27FC236}">
                <a16:creationId xmlns:a16="http://schemas.microsoft.com/office/drawing/2014/main" id="{0C933C51-ADE1-29AC-D541-E8B9176D4D07}"/>
              </a:ext>
            </a:extLst>
          </p:cNvPr>
          <p:cNvSpPr>
            <a:spLocks noGrp="1"/>
          </p:cNvSpPr>
          <p:nvPr>
            <p:ph idx="1"/>
          </p:nvPr>
        </p:nvSpPr>
        <p:spPr/>
        <p:txBody>
          <a:bodyPr/>
          <a:lstStyle/>
          <a:p>
            <a:r>
              <a:rPr lang="en-US" b="0" i="0" dirty="0">
                <a:solidFill>
                  <a:srgbClr val="0D0D0D"/>
                </a:solidFill>
                <a:effectLst/>
                <a:latin typeface="Söhne"/>
              </a:rPr>
              <a:t>Solid biomaterials are inert or biocompatible substances used in medical applications to interact with biological systems</a:t>
            </a:r>
            <a:endParaRPr lang="en-US" dirty="0"/>
          </a:p>
          <a:p>
            <a:r>
              <a:rPr lang="en-US" dirty="0"/>
              <a:t>Primarily, these are materials for:</a:t>
            </a:r>
          </a:p>
          <a:p>
            <a:pPr lvl="1"/>
            <a:r>
              <a:rPr lang="en-US" b="0" i="0" dirty="0">
                <a:effectLst/>
                <a:latin typeface="Söhne"/>
              </a:rPr>
              <a:t>Implants</a:t>
            </a:r>
          </a:p>
          <a:p>
            <a:pPr lvl="1"/>
            <a:r>
              <a:rPr lang="en-US" b="0" i="0" dirty="0">
                <a:effectLst/>
                <a:latin typeface="Söhne"/>
              </a:rPr>
              <a:t>Prosthetics</a:t>
            </a:r>
          </a:p>
          <a:p>
            <a:pPr lvl="1"/>
            <a:r>
              <a:rPr lang="en-US" dirty="0">
                <a:latin typeface="Söhne"/>
              </a:rPr>
              <a:t>M</a:t>
            </a:r>
            <a:r>
              <a:rPr lang="en-US" b="0" i="0" dirty="0">
                <a:effectLst/>
                <a:latin typeface="Söhne"/>
              </a:rPr>
              <a:t>edical devices that interface with biological tissues (i.e., catheters)</a:t>
            </a:r>
          </a:p>
          <a:p>
            <a:r>
              <a:rPr lang="en-US" dirty="0">
                <a:latin typeface="Söhne"/>
              </a:rPr>
              <a:t>Designed </a:t>
            </a:r>
            <a:r>
              <a:rPr lang="en-US" b="0" i="0" dirty="0">
                <a:effectLst/>
                <a:latin typeface="Söhne"/>
              </a:rPr>
              <a:t>to interact with biological systems and tissues</a:t>
            </a:r>
            <a:r>
              <a:rPr lang="en-US" dirty="0">
                <a:latin typeface="Söhne"/>
              </a:rPr>
              <a:t>, </a:t>
            </a:r>
            <a:r>
              <a:rPr lang="en-US" b="0" i="0" dirty="0">
                <a:effectLst/>
                <a:latin typeface="Söhne"/>
              </a:rPr>
              <a:t>often with the goal of replacing or repairing damaged or diseased body parts</a:t>
            </a:r>
          </a:p>
          <a:p>
            <a:r>
              <a:rPr lang="en-US" b="0" i="0" dirty="0">
                <a:effectLst/>
                <a:latin typeface="Söhne"/>
              </a:rPr>
              <a:t>Must ensure compatibility with the human body and to promote integration without causing harm or adverse reactions</a:t>
            </a:r>
          </a:p>
        </p:txBody>
      </p:sp>
      <p:sp>
        <p:nvSpPr>
          <p:cNvPr id="5" name="Slide Number Placeholder 4">
            <a:extLst>
              <a:ext uri="{FF2B5EF4-FFF2-40B4-BE49-F238E27FC236}">
                <a16:creationId xmlns:a16="http://schemas.microsoft.com/office/drawing/2014/main" id="{2C400A63-151C-08B0-A88D-41866E7754B1}"/>
              </a:ext>
            </a:extLst>
          </p:cNvPr>
          <p:cNvSpPr>
            <a:spLocks noGrp="1"/>
          </p:cNvSpPr>
          <p:nvPr>
            <p:ph type="sldNum" sz="quarter" idx="12"/>
          </p:nvPr>
        </p:nvSpPr>
        <p:spPr/>
        <p:txBody>
          <a:bodyPr/>
          <a:lstStyle/>
          <a:p>
            <a:fld id="{C1934BC5-F4F7-4358-8C2B-8BFE237F92F9}" type="slidenum">
              <a:rPr lang="en-US" smtClean="0"/>
              <a:t>4</a:t>
            </a:fld>
            <a:endParaRPr lang="en-US"/>
          </a:p>
        </p:txBody>
      </p:sp>
    </p:spTree>
    <p:extLst>
      <p:ext uri="{BB962C8B-B14F-4D97-AF65-F5344CB8AC3E}">
        <p14:creationId xmlns:p14="http://schemas.microsoft.com/office/powerpoint/2010/main" val="989358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8BC9-B642-56CF-A7C2-4D770F4AE8E2}"/>
              </a:ext>
            </a:extLst>
          </p:cNvPr>
          <p:cNvSpPr>
            <a:spLocks noGrp="1"/>
          </p:cNvSpPr>
          <p:nvPr>
            <p:ph type="title"/>
          </p:nvPr>
        </p:nvSpPr>
        <p:spPr>
          <a:xfrm>
            <a:off x="838200" y="136359"/>
            <a:ext cx="10515600" cy="1325563"/>
          </a:xfrm>
        </p:spPr>
        <p:txBody>
          <a:bodyPr/>
          <a:lstStyle/>
          <a:p>
            <a:r>
              <a:rPr lang="en-US" dirty="0"/>
              <a:t>Surface properties: corrosion resistance</a:t>
            </a:r>
          </a:p>
        </p:txBody>
      </p:sp>
      <p:sp>
        <p:nvSpPr>
          <p:cNvPr id="3" name="Content Placeholder 2">
            <a:extLst>
              <a:ext uri="{FF2B5EF4-FFF2-40B4-BE49-F238E27FC236}">
                <a16:creationId xmlns:a16="http://schemas.microsoft.com/office/drawing/2014/main" id="{BAD93CFB-1B50-52D6-A93B-A97AC94C1E31}"/>
              </a:ext>
            </a:extLst>
          </p:cNvPr>
          <p:cNvSpPr>
            <a:spLocks noGrp="1"/>
          </p:cNvSpPr>
          <p:nvPr>
            <p:ph idx="1"/>
          </p:nvPr>
        </p:nvSpPr>
        <p:spPr>
          <a:xfrm>
            <a:off x="838200" y="1475874"/>
            <a:ext cx="10515600" cy="5245767"/>
          </a:xfrm>
        </p:spPr>
        <p:txBody>
          <a:bodyPr>
            <a:normAutofit/>
          </a:bodyPr>
          <a:lstStyle/>
          <a:p>
            <a:r>
              <a:rPr lang="en-US" b="1" dirty="0"/>
              <a:t>Commonly applied measurement techniques.</a:t>
            </a:r>
          </a:p>
          <a:p>
            <a:pPr lvl="1"/>
            <a:r>
              <a:rPr lang="en-US" b="1" dirty="0"/>
              <a:t>Weight Loss Measurements</a:t>
            </a:r>
          </a:p>
          <a:p>
            <a:pPr lvl="2"/>
            <a:r>
              <a:rPr lang="en-US" b="0" i="0" dirty="0">
                <a:effectLst/>
              </a:rPr>
              <a:t>Involves measuring the weight loss of a material after exposure to a corrosive environment</a:t>
            </a:r>
          </a:p>
          <a:p>
            <a:pPr lvl="2"/>
            <a:r>
              <a:rPr lang="en-US" b="1" dirty="0"/>
              <a:t>Units: </a:t>
            </a:r>
            <a:r>
              <a:rPr lang="en-US" dirty="0"/>
              <a:t>grams (g) for mass loss, millimeters per year (mm/year) for corrosion rate</a:t>
            </a:r>
          </a:p>
          <a:p>
            <a:pPr lvl="1"/>
            <a:r>
              <a:rPr lang="en-US" b="1" dirty="0"/>
              <a:t>Scanning Electron Microscopy (SEM) and Energy Dispersive X-ray Spectroscopy (EDS)</a:t>
            </a:r>
          </a:p>
          <a:p>
            <a:pPr lvl="2"/>
            <a:r>
              <a:rPr lang="en-US" dirty="0"/>
              <a:t>Simultaneously </a:t>
            </a:r>
            <a:r>
              <a:rPr lang="en-US" dirty="0" err="1"/>
              <a:t>p</a:t>
            </a:r>
            <a:r>
              <a:rPr lang="en-US" b="0" i="0" dirty="0" err="1">
                <a:effectLst/>
              </a:rPr>
              <a:t>erfoms</a:t>
            </a:r>
            <a:r>
              <a:rPr lang="en-US" b="0" i="0" dirty="0">
                <a:effectLst/>
              </a:rPr>
              <a:t> the examination of the material's surface morphology and the elemental composition changes due to corrosion</a:t>
            </a:r>
          </a:p>
          <a:p>
            <a:pPr lvl="2"/>
            <a:r>
              <a:rPr lang="en-US" b="1" dirty="0"/>
              <a:t>Units:</a:t>
            </a:r>
            <a:r>
              <a:rPr lang="en-US" dirty="0"/>
              <a:t> N/A, </a:t>
            </a:r>
            <a:r>
              <a:rPr lang="en-US" b="0" i="0" dirty="0">
                <a:effectLst/>
              </a:rPr>
              <a:t>qualitatively evaluates morphological characteristics</a:t>
            </a:r>
            <a:endParaRPr lang="en-US" dirty="0"/>
          </a:p>
          <a:p>
            <a:pPr lvl="1"/>
            <a:r>
              <a:rPr lang="en-US" b="1" dirty="0"/>
              <a:t>Electrochemical Impedance Spectroscopy (EIS)</a:t>
            </a:r>
          </a:p>
          <a:p>
            <a:pPr lvl="2"/>
            <a:r>
              <a:rPr lang="en-US" b="0" i="0" dirty="0">
                <a:effectLst/>
              </a:rPr>
              <a:t>Measures the impedance response of a material to alternating current, providing information on its corrosion behavior</a:t>
            </a:r>
          </a:p>
          <a:p>
            <a:pPr lvl="2"/>
            <a:r>
              <a:rPr lang="en-US" b="1" dirty="0"/>
              <a:t>Units: </a:t>
            </a:r>
            <a:r>
              <a:rPr lang="en-US" dirty="0"/>
              <a:t>ohms (</a:t>
            </a:r>
            <a:r>
              <a:rPr lang="el-GR" dirty="0"/>
              <a:t>Ω</a:t>
            </a:r>
            <a:r>
              <a:rPr lang="en-US" dirty="0"/>
              <a:t>) for electrochemical impedance, ohm-centimeters squared (</a:t>
            </a:r>
            <a:r>
              <a:rPr lang="el-GR" dirty="0"/>
              <a:t>Ω⋅</a:t>
            </a:r>
            <a:r>
              <a:rPr lang="en-US" dirty="0"/>
              <a:t>cm</a:t>
            </a:r>
            <a:r>
              <a:rPr lang="en-US" baseline="30000" dirty="0"/>
              <a:t>2</a:t>
            </a:r>
            <a:r>
              <a:rPr lang="en-US" dirty="0"/>
              <a:t>) for polarization resistance, hertz (Hz) for frequency</a:t>
            </a:r>
          </a:p>
        </p:txBody>
      </p:sp>
      <p:sp>
        <p:nvSpPr>
          <p:cNvPr id="5" name="Slide Number Placeholder 4">
            <a:extLst>
              <a:ext uri="{FF2B5EF4-FFF2-40B4-BE49-F238E27FC236}">
                <a16:creationId xmlns:a16="http://schemas.microsoft.com/office/drawing/2014/main" id="{259D9057-59A8-8107-E068-5E23F8184FA4}"/>
              </a:ext>
            </a:extLst>
          </p:cNvPr>
          <p:cNvSpPr>
            <a:spLocks noGrp="1"/>
          </p:cNvSpPr>
          <p:nvPr>
            <p:ph type="sldNum" sz="quarter" idx="12"/>
          </p:nvPr>
        </p:nvSpPr>
        <p:spPr/>
        <p:txBody>
          <a:bodyPr/>
          <a:lstStyle/>
          <a:p>
            <a:fld id="{C1934BC5-F4F7-4358-8C2B-8BFE237F92F9}" type="slidenum">
              <a:rPr lang="en-US" smtClean="0"/>
              <a:t>40</a:t>
            </a:fld>
            <a:endParaRPr lang="en-US"/>
          </a:p>
        </p:txBody>
      </p:sp>
    </p:spTree>
    <p:extLst>
      <p:ext uri="{BB962C8B-B14F-4D97-AF65-F5344CB8AC3E}">
        <p14:creationId xmlns:p14="http://schemas.microsoft.com/office/powerpoint/2010/main" val="1970247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2E84-87F1-02C4-B30F-11D2E30DCDA5}"/>
              </a:ext>
            </a:extLst>
          </p:cNvPr>
          <p:cNvSpPr>
            <a:spLocks noGrp="1"/>
          </p:cNvSpPr>
          <p:nvPr>
            <p:ph type="title"/>
          </p:nvPr>
        </p:nvSpPr>
        <p:spPr/>
        <p:txBody>
          <a:bodyPr/>
          <a:lstStyle/>
          <a:p>
            <a:r>
              <a:rPr lang="en-US" dirty="0"/>
              <a:t>Surface properties: biocompatibility</a:t>
            </a:r>
          </a:p>
        </p:txBody>
      </p:sp>
      <p:sp>
        <p:nvSpPr>
          <p:cNvPr id="3" name="Content Placeholder 2">
            <a:extLst>
              <a:ext uri="{FF2B5EF4-FFF2-40B4-BE49-F238E27FC236}">
                <a16:creationId xmlns:a16="http://schemas.microsoft.com/office/drawing/2014/main" id="{0C6A77BF-74B5-D6E3-7F47-384800F7BD28}"/>
              </a:ext>
            </a:extLst>
          </p:cNvPr>
          <p:cNvSpPr>
            <a:spLocks noGrp="1"/>
          </p:cNvSpPr>
          <p:nvPr>
            <p:ph idx="1"/>
          </p:nvPr>
        </p:nvSpPr>
        <p:spPr/>
        <p:txBody>
          <a:bodyPr>
            <a:normAutofit fontScale="70000" lnSpcReduction="20000"/>
          </a:bodyPr>
          <a:lstStyle/>
          <a:p>
            <a:r>
              <a:rPr lang="en-US" b="1" dirty="0"/>
              <a:t>Description. </a:t>
            </a:r>
            <a:r>
              <a:rPr lang="en-US" dirty="0"/>
              <a:t>The ability of a material to interact with biological systems without causing harm or adverse reactions</a:t>
            </a:r>
          </a:p>
          <a:p>
            <a:r>
              <a:rPr lang="en-US" b="1" dirty="0"/>
              <a:t>Evaluation scale. </a:t>
            </a:r>
            <a:r>
              <a:rPr lang="en-US" dirty="0"/>
              <a:t>Nanoscale,</a:t>
            </a:r>
            <a:r>
              <a:rPr lang="en-US" b="1" dirty="0"/>
              <a:t> </a:t>
            </a:r>
            <a:r>
              <a:rPr lang="en-US" dirty="0"/>
              <a:t>microscale</a:t>
            </a:r>
          </a:p>
          <a:p>
            <a:r>
              <a:rPr lang="en-US" b="1" dirty="0"/>
              <a:t>Frequently evaluated parameters.</a:t>
            </a:r>
          </a:p>
          <a:p>
            <a:pPr lvl="1"/>
            <a:r>
              <a:rPr lang="en-US" b="1" dirty="0"/>
              <a:t>Cell Viability</a:t>
            </a:r>
            <a:r>
              <a:rPr lang="ru-RU" b="1" dirty="0"/>
              <a:t> </a:t>
            </a:r>
            <a:r>
              <a:rPr lang="ru-RU" dirty="0"/>
              <a:t>– </a:t>
            </a:r>
            <a:r>
              <a:rPr lang="en-US" dirty="0"/>
              <a:t>proportion of viable cells on the material's surface; assessed by live/dead staining </a:t>
            </a:r>
          </a:p>
          <a:p>
            <a:pPr lvl="1"/>
            <a:r>
              <a:rPr lang="en-US" b="1" dirty="0"/>
              <a:t>Cell Adhesion </a:t>
            </a:r>
            <a:r>
              <a:rPr lang="en-US" dirty="0"/>
              <a:t>– ability of cells to attach to the material's surface; quantified by cell coverage, spreading, and morphology</a:t>
            </a:r>
            <a:endParaRPr lang="ru-RU" dirty="0"/>
          </a:p>
          <a:p>
            <a:pPr lvl="1"/>
            <a:r>
              <a:rPr lang="en-US" b="1" dirty="0"/>
              <a:t>Cytotoxicity </a:t>
            </a:r>
            <a:r>
              <a:rPr lang="en-US" dirty="0"/>
              <a:t>– extent to which the material induces cell death or toxicity; a</a:t>
            </a:r>
            <a:r>
              <a:rPr lang="en-US" b="0" i="0" dirty="0">
                <a:effectLst/>
              </a:rPr>
              <a:t>ssessed by live/dead staining or MTT assay</a:t>
            </a:r>
            <a:endParaRPr lang="ru-RU" dirty="0"/>
          </a:p>
          <a:p>
            <a:pPr lvl="1"/>
            <a:r>
              <a:rPr lang="en-US" b="1" dirty="0"/>
              <a:t>Biofilm Formation </a:t>
            </a:r>
            <a:r>
              <a:rPr lang="en-US" dirty="0"/>
              <a:t>– growth of microorganisms on the material's surface, which can influence the material's long-term biocompatibility; presence/absence of biofilm</a:t>
            </a:r>
            <a:endParaRPr lang="ru-RU" dirty="0"/>
          </a:p>
          <a:p>
            <a:pPr lvl="1"/>
            <a:r>
              <a:rPr lang="en-US" b="1" dirty="0"/>
              <a:t>Inflammatory Response </a:t>
            </a:r>
            <a:r>
              <a:rPr lang="en-US" dirty="0"/>
              <a:t>– material's potential to induce inflammation in surrounding tissues; quantified by measuring cytokine release or histological analysis</a:t>
            </a:r>
            <a:endParaRPr lang="ru-RU" dirty="0"/>
          </a:p>
          <a:p>
            <a:pPr lvl="1"/>
            <a:r>
              <a:rPr lang="en-US" b="1" dirty="0"/>
              <a:t>Surface Chemistry</a:t>
            </a:r>
            <a:r>
              <a:rPr lang="ru-RU" dirty="0"/>
              <a:t>*</a:t>
            </a:r>
            <a:r>
              <a:rPr lang="en-US" dirty="0"/>
              <a:t> – chemical composition of the material's surface, which can influence cellular interactions</a:t>
            </a:r>
            <a:endParaRPr lang="ru-RU" dirty="0"/>
          </a:p>
          <a:p>
            <a:pPr lvl="1"/>
            <a:r>
              <a:rPr lang="en-US" b="1" dirty="0"/>
              <a:t>Surface Topography</a:t>
            </a:r>
            <a:r>
              <a:rPr lang="ru-RU" dirty="0"/>
              <a:t>*</a:t>
            </a:r>
            <a:r>
              <a:rPr lang="en-US" dirty="0"/>
              <a:t> – physical features of the material's surface, influencing cell adhesion and behavior</a:t>
            </a:r>
          </a:p>
        </p:txBody>
      </p:sp>
      <p:sp>
        <p:nvSpPr>
          <p:cNvPr id="5" name="Slide Number Placeholder 4">
            <a:extLst>
              <a:ext uri="{FF2B5EF4-FFF2-40B4-BE49-F238E27FC236}">
                <a16:creationId xmlns:a16="http://schemas.microsoft.com/office/drawing/2014/main" id="{374CFC72-C331-7EC7-E832-6D28A342CAB2}"/>
              </a:ext>
            </a:extLst>
          </p:cNvPr>
          <p:cNvSpPr>
            <a:spLocks noGrp="1"/>
          </p:cNvSpPr>
          <p:nvPr>
            <p:ph type="sldNum" sz="quarter" idx="12"/>
          </p:nvPr>
        </p:nvSpPr>
        <p:spPr/>
        <p:txBody>
          <a:bodyPr/>
          <a:lstStyle/>
          <a:p>
            <a:fld id="{C1934BC5-F4F7-4358-8C2B-8BFE237F92F9}" type="slidenum">
              <a:rPr lang="en-US" smtClean="0"/>
              <a:t>41</a:t>
            </a:fld>
            <a:endParaRPr lang="en-US"/>
          </a:p>
        </p:txBody>
      </p:sp>
    </p:spTree>
    <p:extLst>
      <p:ext uri="{BB962C8B-B14F-4D97-AF65-F5344CB8AC3E}">
        <p14:creationId xmlns:p14="http://schemas.microsoft.com/office/powerpoint/2010/main" val="313556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310F-BE43-F4A3-5DFD-4F20311B553C}"/>
              </a:ext>
            </a:extLst>
          </p:cNvPr>
          <p:cNvSpPr>
            <a:spLocks noGrp="1"/>
          </p:cNvSpPr>
          <p:nvPr>
            <p:ph type="title"/>
          </p:nvPr>
        </p:nvSpPr>
        <p:spPr/>
        <p:txBody>
          <a:bodyPr/>
          <a:lstStyle/>
          <a:p>
            <a:r>
              <a:rPr lang="en-US" dirty="0"/>
              <a:t>Surface properties: biocompatibility</a:t>
            </a:r>
          </a:p>
        </p:txBody>
      </p:sp>
      <p:sp>
        <p:nvSpPr>
          <p:cNvPr id="3" name="Content Placeholder 2">
            <a:extLst>
              <a:ext uri="{FF2B5EF4-FFF2-40B4-BE49-F238E27FC236}">
                <a16:creationId xmlns:a16="http://schemas.microsoft.com/office/drawing/2014/main" id="{462024CD-A708-97FB-FEBC-CC87C5E10E15}"/>
              </a:ext>
            </a:extLst>
          </p:cNvPr>
          <p:cNvSpPr>
            <a:spLocks noGrp="1"/>
          </p:cNvSpPr>
          <p:nvPr>
            <p:ph idx="1"/>
          </p:nvPr>
        </p:nvSpPr>
        <p:spPr/>
        <p:txBody>
          <a:bodyPr>
            <a:normAutofit fontScale="92500" lnSpcReduction="20000"/>
          </a:bodyPr>
          <a:lstStyle/>
          <a:p>
            <a:r>
              <a:rPr lang="en-US" b="1" dirty="0"/>
              <a:t>Commonly applied measurement techniques.</a:t>
            </a:r>
          </a:p>
          <a:p>
            <a:pPr lvl="1"/>
            <a:r>
              <a:rPr lang="en-US" b="1" dirty="0"/>
              <a:t>Cell Adhesion Assays</a:t>
            </a:r>
          </a:p>
          <a:p>
            <a:pPr lvl="2"/>
            <a:r>
              <a:rPr lang="en-US" dirty="0"/>
              <a:t>Involves seeding cells onto the material's surface and observing their adhesion, spreading, and proliferation</a:t>
            </a:r>
          </a:p>
          <a:p>
            <a:pPr lvl="2"/>
            <a:r>
              <a:rPr lang="en-US" b="1" dirty="0"/>
              <a:t>Units:</a:t>
            </a:r>
            <a:r>
              <a:rPr lang="en-US" dirty="0"/>
              <a:t> quantified by cell coverage, cell morphology, and proliferation rate</a:t>
            </a:r>
          </a:p>
          <a:p>
            <a:pPr lvl="1"/>
            <a:r>
              <a:rPr lang="en-US" b="1" dirty="0"/>
              <a:t>Live/Dead Staining</a:t>
            </a:r>
          </a:p>
          <a:p>
            <a:pPr lvl="2"/>
            <a:r>
              <a:rPr lang="en-US" dirty="0"/>
              <a:t>Fluorescent dyes are used to distinguish live cells (green) from dead cells (red) on the material's surface</a:t>
            </a:r>
          </a:p>
          <a:p>
            <a:pPr lvl="2"/>
            <a:r>
              <a:rPr lang="en-US" b="1" dirty="0"/>
              <a:t>Units: </a:t>
            </a:r>
            <a:r>
              <a:rPr lang="en-US" dirty="0"/>
              <a:t>Ratio of live to dead cells</a:t>
            </a:r>
          </a:p>
          <a:p>
            <a:pPr lvl="1"/>
            <a:r>
              <a:rPr lang="en-US" b="1" dirty="0"/>
              <a:t>MTT Assay (3-(4,5-Dimethylthiazol-2-yl)-2,5-Diphenyltetrazolium Bromide)</a:t>
            </a:r>
          </a:p>
          <a:p>
            <a:pPr lvl="2"/>
            <a:r>
              <a:rPr lang="en-US" dirty="0"/>
              <a:t>Measures the metabolic activity of cells on the material's surface</a:t>
            </a:r>
          </a:p>
          <a:p>
            <a:pPr lvl="2"/>
            <a:r>
              <a:rPr lang="en-US" b="1" dirty="0"/>
              <a:t>Units: </a:t>
            </a:r>
            <a:r>
              <a:rPr lang="en-US" dirty="0"/>
              <a:t>Optical density, often reported as absorbance at a specific wavelength</a:t>
            </a:r>
          </a:p>
          <a:p>
            <a:pPr lvl="1"/>
            <a:r>
              <a:rPr lang="fr-FR" b="1" dirty="0"/>
              <a:t>Surface </a:t>
            </a:r>
            <a:r>
              <a:rPr lang="en-US" b="1" dirty="0"/>
              <a:t>Analysis</a:t>
            </a:r>
            <a:r>
              <a:rPr lang="fr-FR" b="1" dirty="0"/>
              <a:t> Techniques (XPS, AFM, SEM)</a:t>
            </a:r>
          </a:p>
          <a:p>
            <a:pPr lvl="2"/>
            <a:r>
              <a:rPr lang="en-US" dirty="0"/>
              <a:t>Analyzes the chemical composition, topography, and morphology of the material's surface after exposure to biological environments</a:t>
            </a:r>
          </a:p>
        </p:txBody>
      </p:sp>
      <p:sp>
        <p:nvSpPr>
          <p:cNvPr id="5" name="Slide Number Placeholder 4">
            <a:extLst>
              <a:ext uri="{FF2B5EF4-FFF2-40B4-BE49-F238E27FC236}">
                <a16:creationId xmlns:a16="http://schemas.microsoft.com/office/drawing/2014/main" id="{E1DA26F9-C1FC-81DD-30CA-6D6433B3A8C5}"/>
              </a:ext>
            </a:extLst>
          </p:cNvPr>
          <p:cNvSpPr>
            <a:spLocks noGrp="1"/>
          </p:cNvSpPr>
          <p:nvPr>
            <p:ph type="sldNum" sz="quarter" idx="12"/>
          </p:nvPr>
        </p:nvSpPr>
        <p:spPr/>
        <p:txBody>
          <a:bodyPr/>
          <a:lstStyle/>
          <a:p>
            <a:fld id="{C1934BC5-F4F7-4358-8C2B-8BFE237F92F9}" type="slidenum">
              <a:rPr lang="en-US" smtClean="0"/>
              <a:t>42</a:t>
            </a:fld>
            <a:endParaRPr lang="en-US"/>
          </a:p>
        </p:txBody>
      </p:sp>
    </p:spTree>
    <p:extLst>
      <p:ext uri="{BB962C8B-B14F-4D97-AF65-F5344CB8AC3E}">
        <p14:creationId xmlns:p14="http://schemas.microsoft.com/office/powerpoint/2010/main" val="651373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B1C6-0BF8-5F1A-2E71-AE0037C66A45}"/>
              </a:ext>
            </a:extLst>
          </p:cNvPr>
          <p:cNvSpPr>
            <a:spLocks noGrp="1"/>
          </p:cNvSpPr>
          <p:nvPr>
            <p:ph type="title"/>
          </p:nvPr>
        </p:nvSpPr>
        <p:spPr>
          <a:xfrm>
            <a:off x="436479" y="1709738"/>
            <a:ext cx="11306342" cy="2852737"/>
          </a:xfrm>
        </p:spPr>
        <p:txBody>
          <a:bodyPr/>
          <a:lstStyle/>
          <a:p>
            <a:r>
              <a:rPr lang="en-US" dirty="0"/>
              <a:t>Part 3. </a:t>
            </a:r>
            <a:r>
              <a:rPr lang="en-US" b="1" dirty="0"/>
              <a:t>Techniques and equipment</a:t>
            </a:r>
          </a:p>
        </p:txBody>
      </p:sp>
      <p:sp>
        <p:nvSpPr>
          <p:cNvPr id="4" name="Slide Number Placeholder 3">
            <a:extLst>
              <a:ext uri="{FF2B5EF4-FFF2-40B4-BE49-F238E27FC236}">
                <a16:creationId xmlns:a16="http://schemas.microsoft.com/office/drawing/2014/main" id="{ED37B6A5-B89A-E59C-7505-BDB97B957895}"/>
              </a:ext>
            </a:extLst>
          </p:cNvPr>
          <p:cNvSpPr>
            <a:spLocks noGrp="1"/>
          </p:cNvSpPr>
          <p:nvPr>
            <p:ph type="sldNum" sz="quarter" idx="12"/>
          </p:nvPr>
        </p:nvSpPr>
        <p:spPr/>
        <p:txBody>
          <a:bodyPr/>
          <a:lstStyle/>
          <a:p>
            <a:fld id="{C1934BC5-F4F7-4358-8C2B-8BFE237F92F9}" type="slidenum">
              <a:rPr lang="en-US" smtClean="0"/>
              <a:t>43</a:t>
            </a:fld>
            <a:endParaRPr lang="en-US"/>
          </a:p>
        </p:txBody>
      </p:sp>
    </p:spTree>
    <p:extLst>
      <p:ext uri="{BB962C8B-B14F-4D97-AF65-F5344CB8AC3E}">
        <p14:creationId xmlns:p14="http://schemas.microsoft.com/office/powerpoint/2010/main" val="1474636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9452-9E87-F29D-96C5-186E1677C20E}"/>
              </a:ext>
            </a:extLst>
          </p:cNvPr>
          <p:cNvSpPr>
            <a:spLocks noGrp="1"/>
          </p:cNvSpPr>
          <p:nvPr>
            <p:ph type="title"/>
          </p:nvPr>
        </p:nvSpPr>
        <p:spPr>
          <a:xfrm>
            <a:off x="838200" y="154110"/>
            <a:ext cx="10515600" cy="1325563"/>
          </a:xfrm>
        </p:spPr>
        <p:txBody>
          <a:bodyPr/>
          <a:lstStyle/>
          <a:p>
            <a:r>
              <a:rPr lang="en-US" dirty="0"/>
              <a:t>Technique Classification I – By Type</a:t>
            </a:r>
          </a:p>
        </p:txBody>
      </p:sp>
      <p:sp>
        <p:nvSpPr>
          <p:cNvPr id="4" name="TextBox 3">
            <a:extLst>
              <a:ext uri="{FF2B5EF4-FFF2-40B4-BE49-F238E27FC236}">
                <a16:creationId xmlns:a16="http://schemas.microsoft.com/office/drawing/2014/main" id="{344797C7-141D-A4E1-CACD-337DCEDBFEE4}"/>
              </a:ext>
            </a:extLst>
          </p:cNvPr>
          <p:cNvSpPr txBox="1"/>
          <p:nvPr/>
        </p:nvSpPr>
        <p:spPr>
          <a:xfrm>
            <a:off x="1301508" y="1373713"/>
            <a:ext cx="3805594" cy="369332"/>
          </a:xfrm>
          <a:prstGeom prst="rect">
            <a:avLst/>
          </a:prstGeom>
          <a:noFill/>
          <a:ln w="38100">
            <a:solidFill>
              <a:srgbClr val="7030A0"/>
            </a:solidFill>
          </a:ln>
        </p:spPr>
        <p:txBody>
          <a:bodyPr wrap="none" rtlCol="0">
            <a:spAutoFit/>
          </a:bodyPr>
          <a:lstStyle/>
          <a:p>
            <a:r>
              <a:rPr lang="en-US" dirty="0"/>
              <a:t>Scanning Electron Microscopy (SEM)</a:t>
            </a:r>
          </a:p>
        </p:txBody>
      </p:sp>
      <p:sp>
        <p:nvSpPr>
          <p:cNvPr id="5" name="TextBox 4">
            <a:extLst>
              <a:ext uri="{FF2B5EF4-FFF2-40B4-BE49-F238E27FC236}">
                <a16:creationId xmlns:a16="http://schemas.microsoft.com/office/drawing/2014/main" id="{86FDF376-01F3-D9A4-7170-164F56FF7EC1}"/>
              </a:ext>
            </a:extLst>
          </p:cNvPr>
          <p:cNvSpPr txBox="1"/>
          <p:nvPr/>
        </p:nvSpPr>
        <p:spPr>
          <a:xfrm>
            <a:off x="1424459" y="4152067"/>
            <a:ext cx="3559692" cy="369332"/>
          </a:xfrm>
          <a:prstGeom prst="rect">
            <a:avLst/>
          </a:prstGeom>
          <a:noFill/>
          <a:ln w="38100">
            <a:solidFill>
              <a:schemeClr val="accent6">
                <a:lumMod val="75000"/>
              </a:schemeClr>
            </a:solidFill>
          </a:ln>
        </p:spPr>
        <p:txBody>
          <a:bodyPr wrap="none" rtlCol="0">
            <a:spAutoFit/>
          </a:bodyPr>
          <a:lstStyle/>
          <a:p>
            <a:r>
              <a:rPr lang="en-US" dirty="0"/>
              <a:t>Scanning Probe Microscopy (SPM)</a:t>
            </a:r>
          </a:p>
        </p:txBody>
      </p:sp>
      <p:sp>
        <p:nvSpPr>
          <p:cNvPr id="6" name="TextBox 5">
            <a:extLst>
              <a:ext uri="{FF2B5EF4-FFF2-40B4-BE49-F238E27FC236}">
                <a16:creationId xmlns:a16="http://schemas.microsoft.com/office/drawing/2014/main" id="{E52CC398-3192-9F21-2C11-CD0EFD44EF11}"/>
              </a:ext>
            </a:extLst>
          </p:cNvPr>
          <p:cNvSpPr txBox="1"/>
          <p:nvPr/>
        </p:nvSpPr>
        <p:spPr>
          <a:xfrm>
            <a:off x="6938609" y="1373713"/>
            <a:ext cx="4099969" cy="369332"/>
          </a:xfrm>
          <a:prstGeom prst="rect">
            <a:avLst/>
          </a:prstGeom>
          <a:noFill/>
          <a:ln w="38100">
            <a:solidFill>
              <a:srgbClr val="FF0000"/>
            </a:solidFill>
          </a:ln>
        </p:spPr>
        <p:txBody>
          <a:bodyPr wrap="none" rtlCol="0">
            <a:spAutoFit/>
          </a:bodyPr>
          <a:lstStyle/>
          <a:p>
            <a:r>
              <a:rPr lang="en-US" dirty="0"/>
              <a:t>Ultra High Vacuum (UHV) Spectroscopy</a:t>
            </a:r>
          </a:p>
        </p:txBody>
      </p:sp>
      <p:sp>
        <p:nvSpPr>
          <p:cNvPr id="9" name="TextBox 8">
            <a:extLst>
              <a:ext uri="{FF2B5EF4-FFF2-40B4-BE49-F238E27FC236}">
                <a16:creationId xmlns:a16="http://schemas.microsoft.com/office/drawing/2014/main" id="{02750DA3-E1A2-49A9-01A8-3426C098B2C9}"/>
              </a:ext>
            </a:extLst>
          </p:cNvPr>
          <p:cNvSpPr txBox="1"/>
          <p:nvPr/>
        </p:nvSpPr>
        <p:spPr>
          <a:xfrm>
            <a:off x="7945166" y="4152067"/>
            <a:ext cx="2086853" cy="369332"/>
          </a:xfrm>
          <a:prstGeom prst="rect">
            <a:avLst/>
          </a:prstGeom>
          <a:noFill/>
          <a:ln w="38100">
            <a:solidFill>
              <a:srgbClr val="CC9900"/>
            </a:solidFill>
          </a:ln>
        </p:spPr>
        <p:txBody>
          <a:bodyPr wrap="none" rtlCol="0">
            <a:spAutoFit/>
          </a:bodyPr>
          <a:lstStyle/>
          <a:p>
            <a:r>
              <a:rPr lang="en-US" dirty="0"/>
              <a:t>Light Spectroscopy</a:t>
            </a:r>
          </a:p>
        </p:txBody>
      </p:sp>
      <p:sp>
        <p:nvSpPr>
          <p:cNvPr id="14" name="Rectangle 13">
            <a:extLst>
              <a:ext uri="{FF2B5EF4-FFF2-40B4-BE49-F238E27FC236}">
                <a16:creationId xmlns:a16="http://schemas.microsoft.com/office/drawing/2014/main" id="{3FFC9105-13C1-E748-9219-EEC18FE662C8}"/>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113CF2-3D5A-0512-C5F0-AE93DC782D35}"/>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C3E289-C4CB-17FD-C427-28A945E9F544}"/>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533335-C043-3C76-FD51-4D03C0D50AAD}"/>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EC391FB-CEFB-0208-1316-A6C257E488CB}"/>
              </a:ext>
            </a:extLst>
          </p:cNvPr>
          <p:cNvSpPr txBox="1"/>
          <p:nvPr/>
        </p:nvSpPr>
        <p:spPr>
          <a:xfrm>
            <a:off x="716573" y="2123909"/>
            <a:ext cx="1415772" cy="369332"/>
          </a:xfrm>
          <a:prstGeom prst="rect">
            <a:avLst/>
          </a:prstGeom>
          <a:noFill/>
        </p:spPr>
        <p:txBody>
          <a:bodyPr wrap="none" rtlCol="0">
            <a:spAutoFit/>
          </a:bodyPr>
          <a:lstStyle/>
          <a:p>
            <a:r>
              <a:rPr lang="en-US" dirty="0"/>
              <a:t>Classic SEM</a:t>
            </a:r>
          </a:p>
        </p:txBody>
      </p:sp>
      <p:sp>
        <p:nvSpPr>
          <p:cNvPr id="19" name="TextBox 18">
            <a:extLst>
              <a:ext uri="{FF2B5EF4-FFF2-40B4-BE49-F238E27FC236}">
                <a16:creationId xmlns:a16="http://schemas.microsoft.com/office/drawing/2014/main" id="{EA383074-565A-0FC4-DC05-09D2517DC77B}"/>
              </a:ext>
            </a:extLst>
          </p:cNvPr>
          <p:cNvSpPr txBox="1"/>
          <p:nvPr/>
        </p:nvSpPr>
        <p:spPr>
          <a:xfrm>
            <a:off x="838200" y="3234747"/>
            <a:ext cx="4549707" cy="369332"/>
          </a:xfrm>
          <a:prstGeom prst="rect">
            <a:avLst/>
          </a:prstGeom>
          <a:noFill/>
        </p:spPr>
        <p:txBody>
          <a:bodyPr wrap="none" rtlCol="0">
            <a:spAutoFit/>
          </a:bodyPr>
          <a:lstStyle/>
          <a:p>
            <a:r>
              <a:rPr lang="en-US" dirty="0"/>
              <a:t>Scanning/Transmission Electron Microscopy</a:t>
            </a:r>
          </a:p>
        </p:txBody>
      </p:sp>
      <p:sp>
        <p:nvSpPr>
          <p:cNvPr id="20" name="TextBox 19">
            <a:extLst>
              <a:ext uri="{FF2B5EF4-FFF2-40B4-BE49-F238E27FC236}">
                <a16:creationId xmlns:a16="http://schemas.microsoft.com/office/drawing/2014/main" id="{33D9A089-98C5-5C14-4B85-8C977963CA8A}"/>
              </a:ext>
            </a:extLst>
          </p:cNvPr>
          <p:cNvSpPr txBox="1"/>
          <p:nvPr/>
        </p:nvSpPr>
        <p:spPr>
          <a:xfrm>
            <a:off x="1676956" y="2740030"/>
            <a:ext cx="3976601" cy="369332"/>
          </a:xfrm>
          <a:prstGeom prst="rect">
            <a:avLst/>
          </a:prstGeom>
          <a:noFill/>
        </p:spPr>
        <p:txBody>
          <a:bodyPr wrap="none" rtlCol="0">
            <a:spAutoFit/>
          </a:bodyPr>
          <a:lstStyle/>
          <a:p>
            <a:r>
              <a:rPr lang="en-US" dirty="0"/>
              <a:t>Energy Dispersive X-Ray Spectroscopy</a:t>
            </a:r>
          </a:p>
        </p:txBody>
      </p:sp>
      <p:sp>
        <p:nvSpPr>
          <p:cNvPr id="22" name="TextBox 21">
            <a:extLst>
              <a:ext uri="{FF2B5EF4-FFF2-40B4-BE49-F238E27FC236}">
                <a16:creationId xmlns:a16="http://schemas.microsoft.com/office/drawing/2014/main" id="{D475F4CF-A9AA-23E8-D403-D8D81AAE4A0A}"/>
              </a:ext>
            </a:extLst>
          </p:cNvPr>
          <p:cNvSpPr txBox="1"/>
          <p:nvPr/>
        </p:nvSpPr>
        <p:spPr>
          <a:xfrm>
            <a:off x="2484008" y="1983368"/>
            <a:ext cx="2946230" cy="369332"/>
          </a:xfrm>
          <a:prstGeom prst="rect">
            <a:avLst/>
          </a:prstGeom>
          <a:noFill/>
        </p:spPr>
        <p:txBody>
          <a:bodyPr wrap="square">
            <a:spAutoFit/>
          </a:bodyPr>
          <a:lstStyle/>
          <a:p>
            <a:r>
              <a:rPr lang="en-US" dirty="0"/>
              <a:t>In-Situ SEM Material Testing</a:t>
            </a:r>
          </a:p>
        </p:txBody>
      </p:sp>
      <p:sp>
        <p:nvSpPr>
          <p:cNvPr id="23" name="TextBox 22">
            <a:extLst>
              <a:ext uri="{FF2B5EF4-FFF2-40B4-BE49-F238E27FC236}">
                <a16:creationId xmlns:a16="http://schemas.microsoft.com/office/drawing/2014/main" id="{A1F98BAA-9E7B-177E-B8EB-8208AD62A37C}"/>
              </a:ext>
            </a:extLst>
          </p:cNvPr>
          <p:cNvSpPr txBox="1"/>
          <p:nvPr/>
        </p:nvSpPr>
        <p:spPr>
          <a:xfrm>
            <a:off x="6626278" y="1931340"/>
            <a:ext cx="3405741"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X-ray Photoelectron Spectroscopy </a:t>
            </a:r>
            <a:endParaRPr lang="en-US" dirty="0"/>
          </a:p>
        </p:txBody>
      </p:sp>
      <p:sp>
        <p:nvSpPr>
          <p:cNvPr id="24" name="TextBox 23">
            <a:extLst>
              <a:ext uri="{FF2B5EF4-FFF2-40B4-BE49-F238E27FC236}">
                <a16:creationId xmlns:a16="http://schemas.microsoft.com/office/drawing/2014/main" id="{F71DBD21-C845-8069-4232-61670772A407}"/>
              </a:ext>
            </a:extLst>
          </p:cNvPr>
          <p:cNvSpPr txBox="1"/>
          <p:nvPr/>
        </p:nvSpPr>
        <p:spPr>
          <a:xfrm>
            <a:off x="8329148" y="2315518"/>
            <a:ext cx="3056671" cy="369332"/>
          </a:xfrm>
          <a:prstGeom prst="rect">
            <a:avLst/>
          </a:prstGeom>
          <a:noFill/>
        </p:spPr>
        <p:txBody>
          <a:bodyPr wrap="none" rtlCol="0">
            <a:spAutoFit/>
          </a:bodyPr>
          <a:lstStyle/>
          <a:p>
            <a:r>
              <a:rPr lang="en-US" dirty="0"/>
              <a:t>Auger Electron Spectroscopy</a:t>
            </a:r>
          </a:p>
        </p:txBody>
      </p:sp>
      <p:sp>
        <p:nvSpPr>
          <p:cNvPr id="25" name="TextBox 24">
            <a:extLst>
              <a:ext uri="{FF2B5EF4-FFF2-40B4-BE49-F238E27FC236}">
                <a16:creationId xmlns:a16="http://schemas.microsoft.com/office/drawing/2014/main" id="{9CC1178F-B6B0-09B8-AC4B-BE933B7A64C0}"/>
              </a:ext>
            </a:extLst>
          </p:cNvPr>
          <p:cNvSpPr txBox="1"/>
          <p:nvPr/>
        </p:nvSpPr>
        <p:spPr>
          <a:xfrm>
            <a:off x="6626278" y="2708733"/>
            <a:ext cx="359002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Time-of Flight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Secondary Ion Mass Spectrometry</a:t>
            </a:r>
          </a:p>
        </p:txBody>
      </p:sp>
      <p:sp>
        <p:nvSpPr>
          <p:cNvPr id="26" name="TextBox 25">
            <a:extLst>
              <a:ext uri="{FF2B5EF4-FFF2-40B4-BE49-F238E27FC236}">
                <a16:creationId xmlns:a16="http://schemas.microsoft.com/office/drawing/2014/main" id="{DE107DCC-6160-372F-EC49-AD48EE295D14}"/>
              </a:ext>
            </a:extLst>
          </p:cNvPr>
          <p:cNvSpPr txBox="1"/>
          <p:nvPr/>
        </p:nvSpPr>
        <p:spPr>
          <a:xfrm>
            <a:off x="7416290" y="3336029"/>
            <a:ext cx="3842590"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Ultraviolet </a:t>
            </a:r>
            <a:r>
              <a:rPr lang="en-US" kern="100" dirty="0">
                <a:latin typeface="Calibri" panose="020F0502020204030204" pitchFamily="34" charset="0"/>
                <a:ea typeface="Calibri" panose="020F0502020204030204" pitchFamily="34" charset="0"/>
                <a:cs typeface="Times New Roman" panose="02020603050405020304" pitchFamily="18" charset="0"/>
              </a:rPr>
              <a:t>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hotoelectron </a:t>
            </a: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pectroscopy</a:t>
            </a:r>
          </a:p>
        </p:txBody>
      </p:sp>
      <p:sp>
        <p:nvSpPr>
          <p:cNvPr id="27" name="TextBox 26">
            <a:extLst>
              <a:ext uri="{FF2B5EF4-FFF2-40B4-BE49-F238E27FC236}">
                <a16:creationId xmlns:a16="http://schemas.microsoft.com/office/drawing/2014/main" id="{22A69032-1676-BADD-364B-A9BF18CF2A81}"/>
              </a:ext>
            </a:extLst>
          </p:cNvPr>
          <p:cNvSpPr txBox="1"/>
          <p:nvPr/>
        </p:nvSpPr>
        <p:spPr>
          <a:xfrm>
            <a:off x="716573" y="4598250"/>
            <a:ext cx="2702919" cy="369332"/>
          </a:xfrm>
          <a:prstGeom prst="rect">
            <a:avLst/>
          </a:prstGeom>
          <a:noFill/>
        </p:spPr>
        <p:txBody>
          <a:bodyPr wrap="none" rtlCol="0">
            <a:spAutoFit/>
          </a:bodyPr>
          <a:lstStyle/>
          <a:p>
            <a:r>
              <a:rPr lang="en-US" dirty="0"/>
              <a:t>Atomic Force Microscopy</a:t>
            </a:r>
          </a:p>
        </p:txBody>
      </p:sp>
      <p:sp>
        <p:nvSpPr>
          <p:cNvPr id="28" name="TextBox 27">
            <a:extLst>
              <a:ext uri="{FF2B5EF4-FFF2-40B4-BE49-F238E27FC236}">
                <a16:creationId xmlns:a16="http://schemas.microsoft.com/office/drawing/2014/main" id="{33643A53-13D6-0F8C-3A8C-96D886A6A01C}"/>
              </a:ext>
            </a:extLst>
          </p:cNvPr>
          <p:cNvSpPr txBox="1"/>
          <p:nvPr/>
        </p:nvSpPr>
        <p:spPr>
          <a:xfrm>
            <a:off x="1582186" y="4993812"/>
            <a:ext cx="4166140" cy="369332"/>
          </a:xfrm>
          <a:prstGeom prst="rect">
            <a:avLst/>
          </a:prstGeom>
          <a:noFill/>
        </p:spPr>
        <p:txBody>
          <a:bodyPr wrap="none" rtlCol="0">
            <a:spAutoFit/>
          </a:bodyPr>
          <a:lstStyle/>
          <a:p>
            <a:r>
              <a:rPr lang="en-US" dirty="0"/>
              <a:t>Scanning Near-Field Optical Microscopy</a:t>
            </a:r>
          </a:p>
        </p:txBody>
      </p:sp>
      <p:sp>
        <p:nvSpPr>
          <p:cNvPr id="30" name="TextBox 29">
            <a:extLst>
              <a:ext uri="{FF2B5EF4-FFF2-40B4-BE49-F238E27FC236}">
                <a16:creationId xmlns:a16="http://schemas.microsoft.com/office/drawing/2014/main" id="{27C20A47-9CA3-6D39-9C14-8AC7C6DA6B3F}"/>
              </a:ext>
            </a:extLst>
          </p:cNvPr>
          <p:cNvSpPr txBox="1"/>
          <p:nvPr/>
        </p:nvSpPr>
        <p:spPr>
          <a:xfrm>
            <a:off x="620397" y="5392321"/>
            <a:ext cx="3881158" cy="369332"/>
          </a:xfrm>
          <a:prstGeom prst="rect">
            <a:avLst/>
          </a:prstGeom>
          <a:noFill/>
        </p:spPr>
        <p:txBody>
          <a:bodyPr wrap="square">
            <a:spAutoFit/>
          </a:bodyPr>
          <a:lstStyle/>
          <a:p>
            <a:r>
              <a:rPr lang="en-US" dirty="0"/>
              <a:t>Force-distance Curve Measurements</a:t>
            </a:r>
          </a:p>
        </p:txBody>
      </p:sp>
      <p:sp>
        <p:nvSpPr>
          <p:cNvPr id="31" name="TextBox 30">
            <a:extLst>
              <a:ext uri="{FF2B5EF4-FFF2-40B4-BE49-F238E27FC236}">
                <a16:creationId xmlns:a16="http://schemas.microsoft.com/office/drawing/2014/main" id="{C9F36588-2074-84B0-1F6B-E212FB6702D5}"/>
              </a:ext>
            </a:extLst>
          </p:cNvPr>
          <p:cNvSpPr txBox="1"/>
          <p:nvPr/>
        </p:nvSpPr>
        <p:spPr>
          <a:xfrm>
            <a:off x="2439856" y="5758907"/>
            <a:ext cx="3308470" cy="369332"/>
          </a:xfrm>
          <a:prstGeom prst="rect">
            <a:avLst/>
          </a:prstGeom>
          <a:noFill/>
        </p:spPr>
        <p:txBody>
          <a:bodyPr wrap="none" rtlCol="0">
            <a:spAutoFit/>
          </a:bodyPr>
          <a:lstStyle/>
          <a:p>
            <a:r>
              <a:rPr lang="en-US" dirty="0"/>
              <a:t>Scanning Tunneling Microscopy</a:t>
            </a:r>
          </a:p>
        </p:txBody>
      </p:sp>
      <p:sp>
        <p:nvSpPr>
          <p:cNvPr id="33" name="TextBox 32">
            <a:extLst>
              <a:ext uri="{FF2B5EF4-FFF2-40B4-BE49-F238E27FC236}">
                <a16:creationId xmlns:a16="http://schemas.microsoft.com/office/drawing/2014/main" id="{E2CBE0C8-5C43-1018-9A69-30D484A6948E}"/>
              </a:ext>
            </a:extLst>
          </p:cNvPr>
          <p:cNvSpPr txBox="1"/>
          <p:nvPr/>
        </p:nvSpPr>
        <p:spPr>
          <a:xfrm>
            <a:off x="639268" y="6125428"/>
            <a:ext cx="3197848" cy="369332"/>
          </a:xfrm>
          <a:prstGeom prst="rect">
            <a:avLst/>
          </a:prstGeom>
          <a:noFill/>
        </p:spPr>
        <p:txBody>
          <a:bodyPr wrap="square">
            <a:spAutoFit/>
          </a:bodyPr>
          <a:lstStyle/>
          <a:p>
            <a:r>
              <a:rPr lang="en-US" dirty="0"/>
              <a:t>Kelvin Probe Force Microscopy </a:t>
            </a:r>
          </a:p>
        </p:txBody>
      </p:sp>
      <p:sp>
        <p:nvSpPr>
          <p:cNvPr id="34" name="TextBox 33">
            <a:extLst>
              <a:ext uri="{FF2B5EF4-FFF2-40B4-BE49-F238E27FC236}">
                <a16:creationId xmlns:a16="http://schemas.microsoft.com/office/drawing/2014/main" id="{95B18FAF-1781-4C68-34C8-B6F46519E672}"/>
              </a:ext>
            </a:extLst>
          </p:cNvPr>
          <p:cNvSpPr txBox="1"/>
          <p:nvPr/>
        </p:nvSpPr>
        <p:spPr>
          <a:xfrm>
            <a:off x="6452237" y="4702820"/>
            <a:ext cx="2232471" cy="369332"/>
          </a:xfrm>
          <a:prstGeom prst="rect">
            <a:avLst/>
          </a:prstGeom>
          <a:noFill/>
        </p:spPr>
        <p:txBody>
          <a:bodyPr wrap="none" rtlCol="0">
            <a:spAutoFit/>
          </a:bodyPr>
          <a:lstStyle/>
          <a:p>
            <a:r>
              <a:rPr lang="en-US" dirty="0"/>
              <a:t>UV-vis Spectroscopy</a:t>
            </a:r>
          </a:p>
        </p:txBody>
      </p:sp>
      <p:sp>
        <p:nvSpPr>
          <p:cNvPr id="35" name="TextBox 34">
            <a:extLst>
              <a:ext uri="{FF2B5EF4-FFF2-40B4-BE49-F238E27FC236}">
                <a16:creationId xmlns:a16="http://schemas.microsoft.com/office/drawing/2014/main" id="{B0B14C6A-0400-6865-AE22-BF5E864083D8}"/>
              </a:ext>
            </a:extLst>
          </p:cNvPr>
          <p:cNvSpPr txBox="1"/>
          <p:nvPr/>
        </p:nvSpPr>
        <p:spPr>
          <a:xfrm>
            <a:off x="6982566" y="5169983"/>
            <a:ext cx="4177939" cy="369332"/>
          </a:xfrm>
          <a:prstGeom prst="rect">
            <a:avLst/>
          </a:prstGeom>
          <a:noFill/>
        </p:spPr>
        <p:txBody>
          <a:bodyPr wrap="none" rtlCol="0">
            <a:spAutoFit/>
          </a:bodyPr>
          <a:lstStyle/>
          <a:p>
            <a:r>
              <a:rPr lang="en-US" dirty="0"/>
              <a:t>Infrared and Near-Infrared Spectroscopy</a:t>
            </a:r>
          </a:p>
        </p:txBody>
      </p:sp>
      <p:sp>
        <p:nvSpPr>
          <p:cNvPr id="36" name="TextBox 35">
            <a:extLst>
              <a:ext uri="{FF2B5EF4-FFF2-40B4-BE49-F238E27FC236}">
                <a16:creationId xmlns:a16="http://schemas.microsoft.com/office/drawing/2014/main" id="{B37040CC-B462-83C9-BD22-C55F735C6E43}"/>
              </a:ext>
            </a:extLst>
          </p:cNvPr>
          <p:cNvSpPr txBox="1"/>
          <p:nvPr/>
        </p:nvSpPr>
        <p:spPr>
          <a:xfrm>
            <a:off x="9198649" y="4702820"/>
            <a:ext cx="2035301" cy="369332"/>
          </a:xfrm>
          <a:prstGeom prst="rect">
            <a:avLst/>
          </a:prstGeom>
          <a:noFill/>
        </p:spPr>
        <p:txBody>
          <a:bodyPr wrap="none" rtlCol="0">
            <a:spAutoFit/>
          </a:bodyPr>
          <a:lstStyle/>
          <a:p>
            <a:r>
              <a:rPr lang="en-US" dirty="0"/>
              <a:t>FTIR Spectroscopy</a:t>
            </a:r>
          </a:p>
        </p:txBody>
      </p:sp>
      <p:sp>
        <p:nvSpPr>
          <p:cNvPr id="37" name="TextBox 36">
            <a:extLst>
              <a:ext uri="{FF2B5EF4-FFF2-40B4-BE49-F238E27FC236}">
                <a16:creationId xmlns:a16="http://schemas.microsoft.com/office/drawing/2014/main" id="{D2CFAAD6-E639-30E7-3640-A4C0E85D4526}"/>
              </a:ext>
            </a:extLst>
          </p:cNvPr>
          <p:cNvSpPr txBox="1"/>
          <p:nvPr/>
        </p:nvSpPr>
        <p:spPr>
          <a:xfrm>
            <a:off x="6452237" y="5627473"/>
            <a:ext cx="2314223" cy="369332"/>
          </a:xfrm>
          <a:prstGeom prst="rect">
            <a:avLst/>
          </a:prstGeom>
          <a:noFill/>
        </p:spPr>
        <p:txBody>
          <a:bodyPr wrap="none" rtlCol="0">
            <a:spAutoFit/>
          </a:bodyPr>
          <a:lstStyle/>
          <a:p>
            <a:r>
              <a:rPr lang="en-US" dirty="0"/>
              <a:t>Raman Spectroscopy</a:t>
            </a:r>
          </a:p>
        </p:txBody>
      </p:sp>
      <p:sp>
        <p:nvSpPr>
          <p:cNvPr id="38" name="TextBox 37">
            <a:extLst>
              <a:ext uri="{FF2B5EF4-FFF2-40B4-BE49-F238E27FC236}">
                <a16:creationId xmlns:a16="http://schemas.microsoft.com/office/drawing/2014/main" id="{88433D17-3DCB-0CFD-A64D-B463BA89E312}"/>
              </a:ext>
            </a:extLst>
          </p:cNvPr>
          <p:cNvSpPr txBox="1"/>
          <p:nvPr/>
        </p:nvSpPr>
        <p:spPr>
          <a:xfrm>
            <a:off x="7782076" y="6084964"/>
            <a:ext cx="3603743" cy="369332"/>
          </a:xfrm>
          <a:prstGeom prst="rect">
            <a:avLst/>
          </a:prstGeom>
          <a:noFill/>
        </p:spPr>
        <p:txBody>
          <a:bodyPr wrap="none" rtlCol="0">
            <a:spAutoFit/>
          </a:bodyPr>
          <a:lstStyle/>
          <a:p>
            <a:r>
              <a:rPr lang="en-US" dirty="0"/>
              <a:t>Photoluminescence Spectroscopy</a:t>
            </a:r>
          </a:p>
        </p:txBody>
      </p:sp>
      <p:sp>
        <p:nvSpPr>
          <p:cNvPr id="7" name="Slide Number Placeholder 6">
            <a:extLst>
              <a:ext uri="{FF2B5EF4-FFF2-40B4-BE49-F238E27FC236}">
                <a16:creationId xmlns:a16="http://schemas.microsoft.com/office/drawing/2014/main" id="{6E731BC1-55BD-7E6B-35DA-0E13FF642A95}"/>
              </a:ext>
            </a:extLst>
          </p:cNvPr>
          <p:cNvSpPr>
            <a:spLocks noGrp="1"/>
          </p:cNvSpPr>
          <p:nvPr>
            <p:ph type="sldNum" sz="quarter" idx="12"/>
          </p:nvPr>
        </p:nvSpPr>
        <p:spPr/>
        <p:txBody>
          <a:bodyPr/>
          <a:lstStyle/>
          <a:p>
            <a:fld id="{C1934BC5-F4F7-4358-8C2B-8BFE237F92F9}" type="slidenum">
              <a:rPr lang="en-US" smtClean="0"/>
              <a:t>44</a:t>
            </a:fld>
            <a:endParaRPr lang="en-US"/>
          </a:p>
        </p:txBody>
      </p:sp>
    </p:spTree>
    <p:extLst>
      <p:ext uri="{BB962C8B-B14F-4D97-AF65-F5344CB8AC3E}">
        <p14:creationId xmlns:p14="http://schemas.microsoft.com/office/powerpoint/2010/main" val="150225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69A5E-FC62-367C-BBD8-42E9473D4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B36BB-C9F2-BA41-3F36-24C0F56A5656}"/>
              </a:ext>
            </a:extLst>
          </p:cNvPr>
          <p:cNvSpPr>
            <a:spLocks noGrp="1"/>
          </p:cNvSpPr>
          <p:nvPr>
            <p:ph type="title"/>
          </p:nvPr>
        </p:nvSpPr>
        <p:spPr>
          <a:xfrm>
            <a:off x="838200" y="176629"/>
            <a:ext cx="10515600" cy="1325563"/>
          </a:xfrm>
        </p:spPr>
        <p:txBody>
          <a:bodyPr/>
          <a:lstStyle/>
          <a:p>
            <a:r>
              <a:rPr lang="en-US" dirty="0"/>
              <a:t>Technique Classification II – By Discipline</a:t>
            </a:r>
          </a:p>
        </p:txBody>
      </p:sp>
      <p:sp>
        <p:nvSpPr>
          <p:cNvPr id="4" name="TextBox 3">
            <a:extLst>
              <a:ext uri="{FF2B5EF4-FFF2-40B4-BE49-F238E27FC236}">
                <a16:creationId xmlns:a16="http://schemas.microsoft.com/office/drawing/2014/main" id="{21F27A13-ABD8-D145-B099-810F63AA2352}"/>
              </a:ext>
            </a:extLst>
          </p:cNvPr>
          <p:cNvSpPr txBox="1"/>
          <p:nvPr/>
        </p:nvSpPr>
        <p:spPr>
          <a:xfrm>
            <a:off x="1251648" y="4117588"/>
            <a:ext cx="3344505" cy="707886"/>
          </a:xfrm>
          <a:prstGeom prst="rect">
            <a:avLst/>
          </a:prstGeom>
          <a:noFill/>
          <a:ln w="38100">
            <a:solidFill>
              <a:srgbClr val="C00000"/>
            </a:solidFill>
          </a:ln>
        </p:spPr>
        <p:txBody>
          <a:bodyPr wrap="none" rtlCol="0">
            <a:spAutoFit/>
          </a:bodyPr>
          <a:lstStyle/>
          <a:p>
            <a:pPr algn="ctr"/>
            <a:r>
              <a:rPr lang="en-US" sz="2000" b="1" dirty="0"/>
              <a:t>Material Science </a:t>
            </a:r>
          </a:p>
          <a:p>
            <a:pPr algn="ctr"/>
            <a:r>
              <a:rPr lang="en-US" sz="2000" b="1" dirty="0"/>
              <a:t>Techniques and Equipment</a:t>
            </a:r>
          </a:p>
        </p:txBody>
      </p:sp>
      <p:sp>
        <p:nvSpPr>
          <p:cNvPr id="5" name="TextBox 4">
            <a:extLst>
              <a:ext uri="{FF2B5EF4-FFF2-40B4-BE49-F238E27FC236}">
                <a16:creationId xmlns:a16="http://schemas.microsoft.com/office/drawing/2014/main" id="{F96C08A0-8F03-7891-53CD-50A986DB3A3E}"/>
              </a:ext>
            </a:extLst>
          </p:cNvPr>
          <p:cNvSpPr txBox="1"/>
          <p:nvPr/>
        </p:nvSpPr>
        <p:spPr>
          <a:xfrm>
            <a:off x="1394057" y="1339737"/>
            <a:ext cx="3049746" cy="707886"/>
          </a:xfrm>
          <a:prstGeom prst="rect">
            <a:avLst/>
          </a:prstGeom>
          <a:noFill/>
          <a:ln w="38100">
            <a:solidFill>
              <a:srgbClr val="00B050"/>
            </a:solidFill>
          </a:ln>
        </p:spPr>
        <p:txBody>
          <a:bodyPr wrap="none" rtlCol="0">
            <a:spAutoFit/>
          </a:bodyPr>
          <a:lstStyle/>
          <a:p>
            <a:pPr algn="ctr"/>
            <a:r>
              <a:rPr lang="en-US" sz="2000" b="1" dirty="0"/>
              <a:t>Microbiological </a:t>
            </a:r>
          </a:p>
          <a:p>
            <a:pPr algn="ctr"/>
            <a:r>
              <a:rPr lang="en-US" sz="2000" b="1" dirty="0"/>
              <a:t>Techniques and Equipment</a:t>
            </a:r>
          </a:p>
        </p:txBody>
      </p:sp>
      <p:sp>
        <p:nvSpPr>
          <p:cNvPr id="6" name="TextBox 5">
            <a:extLst>
              <a:ext uri="{FF2B5EF4-FFF2-40B4-BE49-F238E27FC236}">
                <a16:creationId xmlns:a16="http://schemas.microsoft.com/office/drawing/2014/main" id="{7A5460C7-1FF8-84C5-D1F1-4F9CDB436B97}"/>
              </a:ext>
            </a:extLst>
          </p:cNvPr>
          <p:cNvSpPr txBox="1"/>
          <p:nvPr/>
        </p:nvSpPr>
        <p:spPr>
          <a:xfrm>
            <a:off x="7465463" y="4117588"/>
            <a:ext cx="3049746" cy="707886"/>
          </a:xfrm>
          <a:prstGeom prst="rect">
            <a:avLst/>
          </a:prstGeom>
          <a:noFill/>
          <a:ln w="38100">
            <a:solidFill>
              <a:srgbClr val="0070C0"/>
            </a:solidFill>
          </a:ln>
        </p:spPr>
        <p:txBody>
          <a:bodyPr wrap="none" rtlCol="0">
            <a:spAutoFit/>
          </a:bodyPr>
          <a:lstStyle/>
          <a:p>
            <a:pPr algn="ctr"/>
            <a:r>
              <a:rPr lang="en-US" sz="2000" b="1" dirty="0"/>
              <a:t>Wettability Measurement</a:t>
            </a:r>
          </a:p>
          <a:p>
            <a:pPr algn="ctr"/>
            <a:r>
              <a:rPr lang="en-US" sz="2000" b="1" dirty="0"/>
              <a:t>Techniques and Equipment</a:t>
            </a:r>
          </a:p>
        </p:txBody>
      </p:sp>
      <p:sp>
        <p:nvSpPr>
          <p:cNvPr id="7" name="TextBox 6">
            <a:extLst>
              <a:ext uri="{FF2B5EF4-FFF2-40B4-BE49-F238E27FC236}">
                <a16:creationId xmlns:a16="http://schemas.microsoft.com/office/drawing/2014/main" id="{887D1049-3069-469D-C145-2F6B8A1D53FD}"/>
              </a:ext>
            </a:extLst>
          </p:cNvPr>
          <p:cNvSpPr txBox="1"/>
          <p:nvPr/>
        </p:nvSpPr>
        <p:spPr>
          <a:xfrm>
            <a:off x="7318085" y="1339737"/>
            <a:ext cx="3344505" cy="707886"/>
          </a:xfrm>
          <a:prstGeom prst="rect">
            <a:avLst/>
          </a:prstGeom>
          <a:noFill/>
          <a:ln w="38100">
            <a:solidFill>
              <a:srgbClr val="FFC000"/>
            </a:solidFill>
          </a:ln>
        </p:spPr>
        <p:txBody>
          <a:bodyPr wrap="none" rtlCol="0">
            <a:spAutoFit/>
          </a:bodyPr>
          <a:lstStyle/>
          <a:p>
            <a:pPr algn="ctr"/>
            <a:r>
              <a:rPr lang="en-US" sz="2000" b="1" dirty="0"/>
              <a:t>Electrical Measurement </a:t>
            </a:r>
          </a:p>
          <a:p>
            <a:pPr algn="ctr"/>
            <a:r>
              <a:rPr lang="en-US" sz="2000" b="1" dirty="0"/>
              <a:t>Techniques and Equipment</a:t>
            </a:r>
          </a:p>
        </p:txBody>
      </p:sp>
      <p:sp>
        <p:nvSpPr>
          <p:cNvPr id="8" name="TextBox 7">
            <a:extLst>
              <a:ext uri="{FF2B5EF4-FFF2-40B4-BE49-F238E27FC236}">
                <a16:creationId xmlns:a16="http://schemas.microsoft.com/office/drawing/2014/main" id="{C9F81679-8957-42AC-F3B5-D35D271EAE39}"/>
              </a:ext>
            </a:extLst>
          </p:cNvPr>
          <p:cNvSpPr txBox="1"/>
          <p:nvPr/>
        </p:nvSpPr>
        <p:spPr>
          <a:xfrm>
            <a:off x="813300" y="2799523"/>
            <a:ext cx="2166747" cy="369332"/>
          </a:xfrm>
          <a:prstGeom prst="rect">
            <a:avLst/>
          </a:prstGeom>
          <a:noFill/>
        </p:spPr>
        <p:txBody>
          <a:bodyPr wrap="none" rtlCol="0">
            <a:spAutoFit/>
          </a:bodyPr>
          <a:lstStyle/>
          <a:p>
            <a:pPr algn="ctr"/>
            <a:r>
              <a:rPr lang="en-US" dirty="0"/>
              <a:t>Cell Adhesion Assays</a:t>
            </a:r>
          </a:p>
        </p:txBody>
      </p:sp>
      <p:sp>
        <p:nvSpPr>
          <p:cNvPr id="9" name="TextBox 8">
            <a:extLst>
              <a:ext uri="{FF2B5EF4-FFF2-40B4-BE49-F238E27FC236}">
                <a16:creationId xmlns:a16="http://schemas.microsoft.com/office/drawing/2014/main" id="{B40E75BE-22EE-3746-05C1-AC9CFF620783}"/>
              </a:ext>
            </a:extLst>
          </p:cNvPr>
          <p:cNvSpPr txBox="1"/>
          <p:nvPr/>
        </p:nvSpPr>
        <p:spPr>
          <a:xfrm>
            <a:off x="3347178" y="2895707"/>
            <a:ext cx="1980479" cy="369332"/>
          </a:xfrm>
          <a:prstGeom prst="rect">
            <a:avLst/>
          </a:prstGeom>
          <a:noFill/>
        </p:spPr>
        <p:txBody>
          <a:bodyPr wrap="none" rtlCol="0">
            <a:spAutoFit/>
          </a:bodyPr>
          <a:lstStyle/>
          <a:p>
            <a:pPr algn="ctr"/>
            <a:r>
              <a:rPr lang="en-US" dirty="0"/>
              <a:t>Dead/Live Staining</a:t>
            </a:r>
          </a:p>
        </p:txBody>
      </p:sp>
      <p:sp>
        <p:nvSpPr>
          <p:cNvPr id="10" name="TextBox 9">
            <a:extLst>
              <a:ext uri="{FF2B5EF4-FFF2-40B4-BE49-F238E27FC236}">
                <a16:creationId xmlns:a16="http://schemas.microsoft.com/office/drawing/2014/main" id="{96418B57-961C-E930-A4D6-E388C57D7FF9}"/>
              </a:ext>
            </a:extLst>
          </p:cNvPr>
          <p:cNvSpPr txBox="1"/>
          <p:nvPr/>
        </p:nvSpPr>
        <p:spPr>
          <a:xfrm>
            <a:off x="1553589" y="3353261"/>
            <a:ext cx="1831079" cy="369332"/>
          </a:xfrm>
          <a:prstGeom prst="rect">
            <a:avLst/>
          </a:prstGeom>
          <a:noFill/>
        </p:spPr>
        <p:txBody>
          <a:bodyPr wrap="none" rtlCol="0">
            <a:spAutoFit/>
          </a:bodyPr>
          <a:lstStyle/>
          <a:p>
            <a:pPr algn="ctr"/>
            <a:r>
              <a:rPr lang="en-US" dirty="0"/>
              <a:t>Metabolic Assays</a:t>
            </a:r>
          </a:p>
        </p:txBody>
      </p:sp>
      <p:sp>
        <p:nvSpPr>
          <p:cNvPr id="11" name="TextBox 10">
            <a:extLst>
              <a:ext uri="{FF2B5EF4-FFF2-40B4-BE49-F238E27FC236}">
                <a16:creationId xmlns:a16="http://schemas.microsoft.com/office/drawing/2014/main" id="{52506D6C-397B-284B-5EE9-6966077DA53C}"/>
              </a:ext>
            </a:extLst>
          </p:cNvPr>
          <p:cNvSpPr txBox="1"/>
          <p:nvPr/>
        </p:nvSpPr>
        <p:spPr>
          <a:xfrm>
            <a:off x="828304" y="2191134"/>
            <a:ext cx="2161169" cy="369332"/>
          </a:xfrm>
          <a:prstGeom prst="rect">
            <a:avLst/>
          </a:prstGeom>
          <a:noFill/>
        </p:spPr>
        <p:txBody>
          <a:bodyPr wrap="none" rtlCol="0">
            <a:spAutoFit/>
          </a:bodyPr>
          <a:lstStyle/>
          <a:p>
            <a:pPr algn="ctr"/>
            <a:r>
              <a:rPr lang="en-US" dirty="0"/>
              <a:t>Confocal Microscopy</a:t>
            </a:r>
          </a:p>
        </p:txBody>
      </p:sp>
      <p:sp>
        <p:nvSpPr>
          <p:cNvPr id="12" name="TextBox 11">
            <a:extLst>
              <a:ext uri="{FF2B5EF4-FFF2-40B4-BE49-F238E27FC236}">
                <a16:creationId xmlns:a16="http://schemas.microsoft.com/office/drawing/2014/main" id="{C3ABF09B-E4A0-DB55-DEEE-25D84BE214F6}"/>
              </a:ext>
            </a:extLst>
          </p:cNvPr>
          <p:cNvSpPr txBox="1"/>
          <p:nvPr/>
        </p:nvSpPr>
        <p:spPr>
          <a:xfrm>
            <a:off x="3132877" y="2344681"/>
            <a:ext cx="2443041" cy="369332"/>
          </a:xfrm>
          <a:prstGeom prst="rect">
            <a:avLst/>
          </a:prstGeom>
          <a:noFill/>
        </p:spPr>
        <p:txBody>
          <a:bodyPr wrap="none" rtlCol="0">
            <a:spAutoFit/>
          </a:bodyPr>
          <a:lstStyle/>
          <a:p>
            <a:pPr algn="ctr"/>
            <a:r>
              <a:rPr lang="en-US" dirty="0"/>
              <a:t>Fluorescent Microscopy</a:t>
            </a:r>
          </a:p>
        </p:txBody>
      </p:sp>
      <p:sp>
        <p:nvSpPr>
          <p:cNvPr id="13" name="Rectangle 12">
            <a:extLst>
              <a:ext uri="{FF2B5EF4-FFF2-40B4-BE49-F238E27FC236}">
                <a16:creationId xmlns:a16="http://schemas.microsoft.com/office/drawing/2014/main" id="{445A995F-F097-A726-A875-722A861573E8}"/>
              </a:ext>
            </a:extLst>
          </p:cNvPr>
          <p:cNvSpPr/>
          <p:nvPr/>
        </p:nvSpPr>
        <p:spPr>
          <a:xfrm>
            <a:off x="626709" y="1261126"/>
            <a:ext cx="5155193" cy="2615015"/>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438F6F-E083-E560-1C32-72E91C96FFCF}"/>
              </a:ext>
            </a:extLst>
          </p:cNvPr>
          <p:cNvSpPr txBox="1"/>
          <p:nvPr/>
        </p:nvSpPr>
        <p:spPr>
          <a:xfrm>
            <a:off x="631679" y="4944233"/>
            <a:ext cx="2770438" cy="369332"/>
          </a:xfrm>
          <a:prstGeom prst="rect">
            <a:avLst/>
          </a:prstGeom>
          <a:noFill/>
        </p:spPr>
        <p:txBody>
          <a:bodyPr wrap="none" rtlCol="0">
            <a:spAutoFit/>
          </a:bodyPr>
          <a:lstStyle/>
          <a:p>
            <a:r>
              <a:rPr lang="en-US" dirty="0"/>
              <a:t>White Light Interferometry</a:t>
            </a:r>
          </a:p>
        </p:txBody>
      </p:sp>
      <p:sp>
        <p:nvSpPr>
          <p:cNvPr id="15" name="TextBox 14">
            <a:extLst>
              <a:ext uri="{FF2B5EF4-FFF2-40B4-BE49-F238E27FC236}">
                <a16:creationId xmlns:a16="http://schemas.microsoft.com/office/drawing/2014/main" id="{B2EF6911-20CE-4F80-CF5B-0B4C733EAA4B}"/>
              </a:ext>
            </a:extLst>
          </p:cNvPr>
          <p:cNvSpPr txBox="1"/>
          <p:nvPr/>
        </p:nvSpPr>
        <p:spPr>
          <a:xfrm>
            <a:off x="3561253" y="5087970"/>
            <a:ext cx="2059859" cy="369332"/>
          </a:xfrm>
          <a:prstGeom prst="rect">
            <a:avLst/>
          </a:prstGeom>
          <a:noFill/>
        </p:spPr>
        <p:txBody>
          <a:bodyPr wrap="none" rtlCol="0">
            <a:spAutoFit/>
          </a:bodyPr>
          <a:lstStyle/>
          <a:p>
            <a:r>
              <a:rPr lang="en-US" dirty="0"/>
              <a:t>Stylus Profilometry</a:t>
            </a:r>
          </a:p>
        </p:txBody>
      </p:sp>
      <p:sp>
        <p:nvSpPr>
          <p:cNvPr id="16" name="TextBox 15">
            <a:extLst>
              <a:ext uri="{FF2B5EF4-FFF2-40B4-BE49-F238E27FC236}">
                <a16:creationId xmlns:a16="http://schemas.microsoft.com/office/drawing/2014/main" id="{731F388B-1B06-BDA7-B21A-8BBBA625EE83}"/>
              </a:ext>
            </a:extLst>
          </p:cNvPr>
          <p:cNvSpPr txBox="1"/>
          <p:nvPr/>
        </p:nvSpPr>
        <p:spPr>
          <a:xfrm>
            <a:off x="1261217" y="5321321"/>
            <a:ext cx="1511361" cy="369332"/>
          </a:xfrm>
          <a:prstGeom prst="rect">
            <a:avLst/>
          </a:prstGeom>
          <a:noFill/>
        </p:spPr>
        <p:txBody>
          <a:bodyPr wrap="square" rtlCol="0">
            <a:spAutoFit/>
          </a:bodyPr>
          <a:lstStyle/>
          <a:p>
            <a:r>
              <a:rPr lang="en-US" dirty="0"/>
              <a:t>Tensile Tests</a:t>
            </a:r>
          </a:p>
        </p:txBody>
      </p:sp>
      <p:sp>
        <p:nvSpPr>
          <p:cNvPr id="17" name="TextBox 16">
            <a:extLst>
              <a:ext uri="{FF2B5EF4-FFF2-40B4-BE49-F238E27FC236}">
                <a16:creationId xmlns:a16="http://schemas.microsoft.com/office/drawing/2014/main" id="{266173D9-49A3-1533-5B42-2A714CDF71AA}"/>
              </a:ext>
            </a:extLst>
          </p:cNvPr>
          <p:cNvSpPr txBox="1"/>
          <p:nvPr/>
        </p:nvSpPr>
        <p:spPr>
          <a:xfrm>
            <a:off x="903545" y="5767374"/>
            <a:ext cx="1458604" cy="369332"/>
          </a:xfrm>
          <a:prstGeom prst="rect">
            <a:avLst/>
          </a:prstGeom>
          <a:noFill/>
        </p:spPr>
        <p:txBody>
          <a:bodyPr wrap="none" rtlCol="0">
            <a:spAutoFit/>
          </a:bodyPr>
          <a:lstStyle/>
          <a:p>
            <a:r>
              <a:rPr lang="en-US" dirty="0"/>
              <a:t>Pull-off Tests</a:t>
            </a:r>
          </a:p>
        </p:txBody>
      </p:sp>
      <p:sp>
        <p:nvSpPr>
          <p:cNvPr id="18" name="TextBox 17">
            <a:extLst>
              <a:ext uri="{FF2B5EF4-FFF2-40B4-BE49-F238E27FC236}">
                <a16:creationId xmlns:a16="http://schemas.microsoft.com/office/drawing/2014/main" id="{93942822-339D-B90C-93B2-469F688AE217}"/>
              </a:ext>
            </a:extLst>
          </p:cNvPr>
          <p:cNvSpPr txBox="1"/>
          <p:nvPr/>
        </p:nvSpPr>
        <p:spPr>
          <a:xfrm>
            <a:off x="3212343" y="5530623"/>
            <a:ext cx="1863267" cy="369332"/>
          </a:xfrm>
          <a:prstGeom prst="rect">
            <a:avLst/>
          </a:prstGeom>
          <a:noFill/>
        </p:spPr>
        <p:txBody>
          <a:bodyPr wrap="none" rtlCol="0">
            <a:spAutoFit/>
          </a:bodyPr>
          <a:lstStyle/>
          <a:p>
            <a:r>
              <a:rPr lang="en-US" dirty="0"/>
              <a:t>Nanoindentation</a:t>
            </a:r>
          </a:p>
        </p:txBody>
      </p:sp>
      <p:sp>
        <p:nvSpPr>
          <p:cNvPr id="19" name="TextBox 18">
            <a:extLst>
              <a:ext uri="{FF2B5EF4-FFF2-40B4-BE49-F238E27FC236}">
                <a16:creationId xmlns:a16="http://schemas.microsoft.com/office/drawing/2014/main" id="{5DC442CB-E731-1D6D-9271-D0C477BF5B87}"/>
              </a:ext>
            </a:extLst>
          </p:cNvPr>
          <p:cNvSpPr txBox="1"/>
          <p:nvPr/>
        </p:nvSpPr>
        <p:spPr>
          <a:xfrm>
            <a:off x="3836970" y="5987080"/>
            <a:ext cx="1508426" cy="369332"/>
          </a:xfrm>
          <a:prstGeom prst="rect">
            <a:avLst/>
          </a:prstGeom>
          <a:noFill/>
        </p:spPr>
        <p:txBody>
          <a:bodyPr wrap="none" rtlCol="0">
            <a:spAutoFit/>
          </a:bodyPr>
          <a:lstStyle/>
          <a:p>
            <a:r>
              <a:rPr lang="en-US" dirty="0"/>
              <a:t>Scratch Tests</a:t>
            </a:r>
          </a:p>
        </p:txBody>
      </p:sp>
      <p:sp>
        <p:nvSpPr>
          <p:cNvPr id="20" name="TextBox 19">
            <a:extLst>
              <a:ext uri="{FF2B5EF4-FFF2-40B4-BE49-F238E27FC236}">
                <a16:creationId xmlns:a16="http://schemas.microsoft.com/office/drawing/2014/main" id="{12B7EC84-CDC4-1BC0-B93C-929258CD43B6}"/>
              </a:ext>
            </a:extLst>
          </p:cNvPr>
          <p:cNvSpPr txBox="1"/>
          <p:nvPr/>
        </p:nvSpPr>
        <p:spPr>
          <a:xfrm>
            <a:off x="1808595" y="6115187"/>
            <a:ext cx="1433662" cy="369332"/>
          </a:xfrm>
          <a:prstGeom prst="rect">
            <a:avLst/>
          </a:prstGeom>
          <a:noFill/>
        </p:spPr>
        <p:txBody>
          <a:bodyPr wrap="none" rtlCol="0">
            <a:spAutoFit/>
          </a:bodyPr>
          <a:lstStyle/>
          <a:p>
            <a:r>
              <a:rPr lang="en-US" dirty="0"/>
              <a:t>Ellipsometry</a:t>
            </a:r>
          </a:p>
        </p:txBody>
      </p:sp>
      <p:sp>
        <p:nvSpPr>
          <p:cNvPr id="21" name="Rectangle 20">
            <a:extLst>
              <a:ext uri="{FF2B5EF4-FFF2-40B4-BE49-F238E27FC236}">
                <a16:creationId xmlns:a16="http://schemas.microsoft.com/office/drawing/2014/main" id="{D7F09E0C-D3FE-A80C-DDDA-401501A2600A}"/>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0754E69-F162-0465-F1ED-5150756C6057}"/>
              </a:ext>
            </a:extLst>
          </p:cNvPr>
          <p:cNvSpPr txBox="1"/>
          <p:nvPr/>
        </p:nvSpPr>
        <p:spPr>
          <a:xfrm>
            <a:off x="6455913" y="2283618"/>
            <a:ext cx="4123629"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Electrochemical Impedance Spectroscopy </a:t>
            </a:r>
            <a:endParaRPr lang="en-US" dirty="0"/>
          </a:p>
        </p:txBody>
      </p:sp>
      <p:sp>
        <p:nvSpPr>
          <p:cNvPr id="23" name="TextBox 22">
            <a:extLst>
              <a:ext uri="{FF2B5EF4-FFF2-40B4-BE49-F238E27FC236}">
                <a16:creationId xmlns:a16="http://schemas.microsoft.com/office/drawing/2014/main" id="{22C96ACE-8413-85E4-1D44-7EDBAB21FD2C}"/>
              </a:ext>
            </a:extLst>
          </p:cNvPr>
          <p:cNvSpPr txBox="1"/>
          <p:nvPr/>
        </p:nvSpPr>
        <p:spPr>
          <a:xfrm>
            <a:off x="8566306" y="3072286"/>
            <a:ext cx="2787494"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Four-Point Probe Technique</a:t>
            </a:r>
          </a:p>
        </p:txBody>
      </p:sp>
      <p:sp>
        <p:nvSpPr>
          <p:cNvPr id="25" name="Rectangle 24">
            <a:extLst>
              <a:ext uri="{FF2B5EF4-FFF2-40B4-BE49-F238E27FC236}">
                <a16:creationId xmlns:a16="http://schemas.microsoft.com/office/drawing/2014/main" id="{BFD47CBC-7E06-D905-E70B-BE8E9AA2A639}"/>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178A88E-36F0-4DEE-7678-3EB04756E394}"/>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EA063D8-1DAA-8D12-A1BC-3CB6D2021455}"/>
              </a:ext>
            </a:extLst>
          </p:cNvPr>
          <p:cNvSpPr txBox="1"/>
          <p:nvPr/>
        </p:nvSpPr>
        <p:spPr>
          <a:xfrm>
            <a:off x="6774581" y="5014649"/>
            <a:ext cx="296061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Angle Measurements</a:t>
            </a:r>
          </a:p>
        </p:txBody>
      </p:sp>
      <p:sp>
        <p:nvSpPr>
          <p:cNvPr id="28" name="TextBox 27">
            <a:extLst>
              <a:ext uri="{FF2B5EF4-FFF2-40B4-BE49-F238E27FC236}">
                <a16:creationId xmlns:a16="http://schemas.microsoft.com/office/drawing/2014/main" id="{D1BB3912-E9C7-F512-0849-CCC732054411}"/>
              </a:ext>
            </a:extLst>
          </p:cNvPr>
          <p:cNvSpPr txBox="1"/>
          <p:nvPr/>
        </p:nvSpPr>
        <p:spPr>
          <a:xfrm>
            <a:off x="9104471" y="5457302"/>
            <a:ext cx="2399503" cy="369332"/>
          </a:xfrm>
          <a:prstGeom prst="rect">
            <a:avLst/>
          </a:prstGeom>
          <a:noFill/>
        </p:spPr>
        <p:txBody>
          <a:bodyPr wrap="none" rtlCol="0">
            <a:spAutoFit/>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Wilhelmy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Plate Method</a:t>
            </a:r>
          </a:p>
        </p:txBody>
      </p:sp>
      <p:sp>
        <p:nvSpPr>
          <p:cNvPr id="29" name="TextBox 28">
            <a:extLst>
              <a:ext uri="{FF2B5EF4-FFF2-40B4-BE49-F238E27FC236}">
                <a16:creationId xmlns:a16="http://schemas.microsoft.com/office/drawing/2014/main" id="{61FC0C2A-F093-B0BB-49BE-346927C0B8B3}"/>
              </a:ext>
            </a:extLst>
          </p:cNvPr>
          <p:cNvSpPr txBox="1"/>
          <p:nvPr/>
        </p:nvSpPr>
        <p:spPr>
          <a:xfrm>
            <a:off x="6549168" y="5575300"/>
            <a:ext cx="2238049"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Capillary Rise Method</a:t>
            </a:r>
          </a:p>
        </p:txBody>
      </p:sp>
      <p:sp>
        <p:nvSpPr>
          <p:cNvPr id="24" name="Slide Number Placeholder 23">
            <a:extLst>
              <a:ext uri="{FF2B5EF4-FFF2-40B4-BE49-F238E27FC236}">
                <a16:creationId xmlns:a16="http://schemas.microsoft.com/office/drawing/2014/main" id="{94C0C47B-0628-52E5-D301-891962F64683}"/>
              </a:ext>
            </a:extLst>
          </p:cNvPr>
          <p:cNvSpPr>
            <a:spLocks noGrp="1"/>
          </p:cNvSpPr>
          <p:nvPr>
            <p:ph type="sldNum" sz="quarter" idx="12"/>
          </p:nvPr>
        </p:nvSpPr>
        <p:spPr/>
        <p:txBody>
          <a:bodyPr/>
          <a:lstStyle/>
          <a:p>
            <a:fld id="{C1934BC5-F4F7-4358-8C2B-8BFE237F92F9}" type="slidenum">
              <a:rPr lang="en-US" smtClean="0"/>
              <a:t>45</a:t>
            </a:fld>
            <a:endParaRPr lang="en-US"/>
          </a:p>
        </p:txBody>
      </p:sp>
    </p:spTree>
    <p:extLst>
      <p:ext uri="{BB962C8B-B14F-4D97-AF65-F5344CB8AC3E}">
        <p14:creationId xmlns:p14="http://schemas.microsoft.com/office/powerpoint/2010/main" val="745401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C6B1-D35E-AE3F-B791-FE7B5458035F}"/>
              </a:ext>
            </a:extLst>
          </p:cNvPr>
          <p:cNvSpPr>
            <a:spLocks noGrp="1"/>
          </p:cNvSpPr>
          <p:nvPr>
            <p:ph type="title"/>
          </p:nvPr>
        </p:nvSpPr>
        <p:spPr/>
        <p:txBody>
          <a:bodyPr/>
          <a:lstStyle/>
          <a:p>
            <a:r>
              <a:rPr lang="en-US" dirty="0"/>
              <a:t>Structure</a:t>
            </a:r>
          </a:p>
        </p:txBody>
      </p:sp>
      <p:sp>
        <p:nvSpPr>
          <p:cNvPr id="3" name="Content Placeholder 2">
            <a:extLst>
              <a:ext uri="{FF2B5EF4-FFF2-40B4-BE49-F238E27FC236}">
                <a16:creationId xmlns:a16="http://schemas.microsoft.com/office/drawing/2014/main" id="{09B1F68D-3EBB-0A6F-64DD-E48093E276CF}"/>
              </a:ext>
            </a:extLst>
          </p:cNvPr>
          <p:cNvSpPr>
            <a:spLocks noGrp="1"/>
          </p:cNvSpPr>
          <p:nvPr>
            <p:ph idx="1"/>
          </p:nvPr>
        </p:nvSpPr>
        <p:spPr/>
        <p:txBody>
          <a:bodyPr/>
          <a:lstStyle/>
          <a:p>
            <a:r>
              <a:rPr lang="en-US" dirty="0"/>
              <a:t>The description of each technique/method is organized into subsections:</a:t>
            </a:r>
          </a:p>
          <a:p>
            <a:pPr lvl="1"/>
            <a:r>
              <a:rPr lang="en-US" dirty="0"/>
              <a:t>A brief overview describing the technique</a:t>
            </a:r>
          </a:p>
          <a:p>
            <a:pPr lvl="1"/>
            <a:r>
              <a:rPr lang="en-US" dirty="0"/>
              <a:t>Short description of the underlying principle</a:t>
            </a:r>
          </a:p>
          <a:p>
            <a:pPr lvl="1"/>
            <a:r>
              <a:rPr lang="en-US" dirty="0"/>
              <a:t>An outline of two-three basic modes of operation</a:t>
            </a:r>
          </a:p>
          <a:p>
            <a:pPr lvl="1"/>
            <a:r>
              <a:rPr lang="en-US" dirty="0"/>
              <a:t>Common applications for the technique/method</a:t>
            </a:r>
          </a:p>
          <a:p>
            <a:pPr lvl="1"/>
            <a:r>
              <a:rPr lang="en-US" dirty="0"/>
              <a:t>A small list of the main advantages and disadvantages</a:t>
            </a:r>
          </a:p>
          <a:p>
            <a:pPr lvl="1"/>
            <a:r>
              <a:rPr lang="en-US" dirty="0"/>
              <a:t>A section with several sources for further reading</a:t>
            </a:r>
          </a:p>
          <a:p>
            <a:r>
              <a:rPr lang="en-US" dirty="0"/>
              <a:t>All images given are also provided with a link to the source which has a description of the object depicted</a:t>
            </a:r>
          </a:p>
        </p:txBody>
      </p:sp>
      <p:sp>
        <p:nvSpPr>
          <p:cNvPr id="5" name="Slide Number Placeholder 4">
            <a:extLst>
              <a:ext uri="{FF2B5EF4-FFF2-40B4-BE49-F238E27FC236}">
                <a16:creationId xmlns:a16="http://schemas.microsoft.com/office/drawing/2014/main" id="{273D6E93-74A0-DAEF-18D1-1C78154AA582}"/>
              </a:ext>
            </a:extLst>
          </p:cNvPr>
          <p:cNvSpPr>
            <a:spLocks noGrp="1"/>
          </p:cNvSpPr>
          <p:nvPr>
            <p:ph type="sldNum" sz="quarter" idx="12"/>
          </p:nvPr>
        </p:nvSpPr>
        <p:spPr/>
        <p:txBody>
          <a:bodyPr/>
          <a:lstStyle/>
          <a:p>
            <a:fld id="{C1934BC5-F4F7-4358-8C2B-8BFE237F92F9}" type="slidenum">
              <a:rPr lang="en-US" smtClean="0"/>
              <a:t>46</a:t>
            </a:fld>
            <a:endParaRPr lang="en-US"/>
          </a:p>
        </p:txBody>
      </p:sp>
    </p:spTree>
    <p:extLst>
      <p:ext uri="{BB962C8B-B14F-4D97-AF65-F5344CB8AC3E}">
        <p14:creationId xmlns:p14="http://schemas.microsoft.com/office/powerpoint/2010/main" val="161993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7FE6-F59A-F1DA-D559-56478C416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C5661-99D3-DEF9-E00A-D6AFE966430E}"/>
              </a:ext>
            </a:extLst>
          </p:cNvPr>
          <p:cNvSpPr>
            <a:spLocks noGrp="1"/>
          </p:cNvSpPr>
          <p:nvPr>
            <p:ph type="title"/>
          </p:nvPr>
        </p:nvSpPr>
        <p:spPr>
          <a:xfrm>
            <a:off x="838200" y="154110"/>
            <a:ext cx="10515600" cy="1325563"/>
          </a:xfrm>
        </p:spPr>
        <p:txBody>
          <a:bodyPr/>
          <a:lstStyle/>
          <a:p>
            <a:r>
              <a:rPr lang="en-US" dirty="0"/>
              <a:t>Technique Classification I – By Type</a:t>
            </a:r>
          </a:p>
        </p:txBody>
      </p:sp>
      <p:sp>
        <p:nvSpPr>
          <p:cNvPr id="4" name="TextBox 3">
            <a:extLst>
              <a:ext uri="{FF2B5EF4-FFF2-40B4-BE49-F238E27FC236}">
                <a16:creationId xmlns:a16="http://schemas.microsoft.com/office/drawing/2014/main" id="{CC45BAB7-DA23-58C8-3913-698ED07AF7E7}"/>
              </a:ext>
            </a:extLst>
          </p:cNvPr>
          <p:cNvSpPr txBox="1"/>
          <p:nvPr/>
        </p:nvSpPr>
        <p:spPr>
          <a:xfrm>
            <a:off x="1161419" y="1373630"/>
            <a:ext cx="3993722" cy="369332"/>
          </a:xfrm>
          <a:prstGeom prst="rect">
            <a:avLst/>
          </a:prstGeom>
          <a:noFill/>
          <a:ln w="76200">
            <a:solidFill>
              <a:srgbClr val="7030A0"/>
            </a:solidFill>
          </a:ln>
        </p:spPr>
        <p:txBody>
          <a:bodyPr wrap="none" rtlCol="0">
            <a:spAutoFit/>
          </a:bodyPr>
          <a:lstStyle/>
          <a:p>
            <a:r>
              <a:rPr lang="en-US" b="1" dirty="0"/>
              <a:t>Scanning Electron Microscopy (SEM)</a:t>
            </a:r>
          </a:p>
        </p:txBody>
      </p:sp>
      <p:sp>
        <p:nvSpPr>
          <p:cNvPr id="5" name="TextBox 4">
            <a:extLst>
              <a:ext uri="{FF2B5EF4-FFF2-40B4-BE49-F238E27FC236}">
                <a16:creationId xmlns:a16="http://schemas.microsoft.com/office/drawing/2014/main" id="{1D059998-8A3B-E4F9-55C4-08EED70085CE}"/>
              </a:ext>
            </a:extLst>
          </p:cNvPr>
          <p:cNvSpPr txBox="1"/>
          <p:nvPr/>
        </p:nvSpPr>
        <p:spPr>
          <a:xfrm>
            <a:off x="1424459" y="4152067"/>
            <a:ext cx="3559692" cy="369332"/>
          </a:xfrm>
          <a:prstGeom prst="rect">
            <a:avLst/>
          </a:prstGeom>
          <a:noFill/>
          <a:ln w="38100">
            <a:solidFill>
              <a:schemeClr val="accent6">
                <a:lumMod val="75000"/>
              </a:schemeClr>
            </a:solidFill>
          </a:ln>
        </p:spPr>
        <p:txBody>
          <a:bodyPr wrap="none" rtlCol="0">
            <a:spAutoFit/>
          </a:bodyPr>
          <a:lstStyle/>
          <a:p>
            <a:r>
              <a:rPr lang="en-US" dirty="0"/>
              <a:t>Scanning Probe Microscopy (SPM)</a:t>
            </a:r>
          </a:p>
        </p:txBody>
      </p:sp>
      <p:sp>
        <p:nvSpPr>
          <p:cNvPr id="6" name="TextBox 5">
            <a:extLst>
              <a:ext uri="{FF2B5EF4-FFF2-40B4-BE49-F238E27FC236}">
                <a16:creationId xmlns:a16="http://schemas.microsoft.com/office/drawing/2014/main" id="{473A79CF-4A3E-8495-40EC-7776BB8E6BAD}"/>
              </a:ext>
            </a:extLst>
          </p:cNvPr>
          <p:cNvSpPr txBox="1"/>
          <p:nvPr/>
        </p:nvSpPr>
        <p:spPr>
          <a:xfrm>
            <a:off x="6938609" y="1373713"/>
            <a:ext cx="4099969" cy="369332"/>
          </a:xfrm>
          <a:prstGeom prst="rect">
            <a:avLst/>
          </a:prstGeom>
          <a:noFill/>
          <a:ln w="38100">
            <a:solidFill>
              <a:srgbClr val="FF0000"/>
            </a:solidFill>
          </a:ln>
        </p:spPr>
        <p:txBody>
          <a:bodyPr wrap="none" rtlCol="0">
            <a:spAutoFit/>
          </a:bodyPr>
          <a:lstStyle/>
          <a:p>
            <a:r>
              <a:rPr lang="en-US" dirty="0"/>
              <a:t>Ultra High Vacuum (UHV) Spectroscopy</a:t>
            </a:r>
          </a:p>
        </p:txBody>
      </p:sp>
      <p:sp>
        <p:nvSpPr>
          <p:cNvPr id="9" name="TextBox 8">
            <a:extLst>
              <a:ext uri="{FF2B5EF4-FFF2-40B4-BE49-F238E27FC236}">
                <a16:creationId xmlns:a16="http://schemas.microsoft.com/office/drawing/2014/main" id="{E252A0A4-946E-6878-492F-F44253AACA5E}"/>
              </a:ext>
            </a:extLst>
          </p:cNvPr>
          <p:cNvSpPr txBox="1"/>
          <p:nvPr/>
        </p:nvSpPr>
        <p:spPr>
          <a:xfrm>
            <a:off x="7945166" y="4152067"/>
            <a:ext cx="2086853" cy="369332"/>
          </a:xfrm>
          <a:prstGeom prst="rect">
            <a:avLst/>
          </a:prstGeom>
          <a:noFill/>
          <a:ln w="38100">
            <a:solidFill>
              <a:srgbClr val="CC9900"/>
            </a:solidFill>
          </a:ln>
        </p:spPr>
        <p:txBody>
          <a:bodyPr wrap="none" rtlCol="0">
            <a:spAutoFit/>
          </a:bodyPr>
          <a:lstStyle/>
          <a:p>
            <a:r>
              <a:rPr lang="en-US" dirty="0"/>
              <a:t>Light Spectroscopy</a:t>
            </a:r>
          </a:p>
        </p:txBody>
      </p:sp>
      <p:sp>
        <p:nvSpPr>
          <p:cNvPr id="14" name="Rectangle 13">
            <a:extLst>
              <a:ext uri="{FF2B5EF4-FFF2-40B4-BE49-F238E27FC236}">
                <a16:creationId xmlns:a16="http://schemas.microsoft.com/office/drawing/2014/main" id="{826CF8BE-4442-B18A-FFED-AE19A41241F2}"/>
              </a:ext>
            </a:extLst>
          </p:cNvPr>
          <p:cNvSpPr/>
          <p:nvPr/>
        </p:nvSpPr>
        <p:spPr>
          <a:xfrm>
            <a:off x="626709" y="1261126"/>
            <a:ext cx="5155193" cy="261501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a:extLst>
              <a:ext uri="{FF2B5EF4-FFF2-40B4-BE49-F238E27FC236}">
                <a16:creationId xmlns:a16="http://schemas.microsoft.com/office/drawing/2014/main" id="{1A66E962-F163-6E06-29B5-9A669E6DF240}"/>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9EE1055-75FB-BE98-E14F-DA1CF2B9DD4A}"/>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29C8BA-9F4A-71F6-8CB4-B43D6295D088}"/>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E8D72AB-1A00-58C5-87FF-898601436F92}"/>
              </a:ext>
            </a:extLst>
          </p:cNvPr>
          <p:cNvSpPr txBox="1"/>
          <p:nvPr/>
        </p:nvSpPr>
        <p:spPr>
          <a:xfrm>
            <a:off x="576484" y="2123826"/>
            <a:ext cx="1476686" cy="369332"/>
          </a:xfrm>
          <a:prstGeom prst="rect">
            <a:avLst/>
          </a:prstGeom>
          <a:noFill/>
        </p:spPr>
        <p:txBody>
          <a:bodyPr wrap="none" rtlCol="0">
            <a:spAutoFit/>
          </a:bodyPr>
          <a:lstStyle/>
          <a:p>
            <a:r>
              <a:rPr lang="en-US" b="1" dirty="0"/>
              <a:t>Classic SEM</a:t>
            </a:r>
          </a:p>
        </p:txBody>
      </p:sp>
      <p:sp>
        <p:nvSpPr>
          <p:cNvPr id="19" name="TextBox 18">
            <a:extLst>
              <a:ext uri="{FF2B5EF4-FFF2-40B4-BE49-F238E27FC236}">
                <a16:creationId xmlns:a16="http://schemas.microsoft.com/office/drawing/2014/main" id="{FB47832D-F79C-8B5F-19C4-94A3E0531025}"/>
              </a:ext>
            </a:extLst>
          </p:cNvPr>
          <p:cNvSpPr txBox="1"/>
          <p:nvPr/>
        </p:nvSpPr>
        <p:spPr>
          <a:xfrm>
            <a:off x="698111" y="3234664"/>
            <a:ext cx="4838889" cy="369332"/>
          </a:xfrm>
          <a:prstGeom prst="rect">
            <a:avLst/>
          </a:prstGeom>
          <a:noFill/>
        </p:spPr>
        <p:txBody>
          <a:bodyPr wrap="none" rtlCol="0">
            <a:spAutoFit/>
          </a:bodyPr>
          <a:lstStyle/>
          <a:p>
            <a:r>
              <a:rPr lang="en-US" b="1" dirty="0"/>
              <a:t>Scanning/Transmission Electron Microscopy</a:t>
            </a:r>
          </a:p>
        </p:txBody>
      </p:sp>
      <p:sp>
        <p:nvSpPr>
          <p:cNvPr id="20" name="TextBox 19">
            <a:extLst>
              <a:ext uri="{FF2B5EF4-FFF2-40B4-BE49-F238E27FC236}">
                <a16:creationId xmlns:a16="http://schemas.microsoft.com/office/drawing/2014/main" id="{146B969E-16DF-4CC6-4DD4-B22EA5479B55}"/>
              </a:ext>
            </a:extLst>
          </p:cNvPr>
          <p:cNvSpPr txBox="1"/>
          <p:nvPr/>
        </p:nvSpPr>
        <p:spPr>
          <a:xfrm>
            <a:off x="1536867" y="2739947"/>
            <a:ext cx="4194738" cy="369332"/>
          </a:xfrm>
          <a:prstGeom prst="rect">
            <a:avLst/>
          </a:prstGeom>
          <a:noFill/>
        </p:spPr>
        <p:txBody>
          <a:bodyPr wrap="none" rtlCol="0">
            <a:spAutoFit/>
          </a:bodyPr>
          <a:lstStyle/>
          <a:p>
            <a:r>
              <a:rPr lang="en-US" b="1" dirty="0"/>
              <a:t>Energy Dispersive X-Ray Spectroscopy</a:t>
            </a:r>
          </a:p>
        </p:txBody>
      </p:sp>
      <p:sp>
        <p:nvSpPr>
          <p:cNvPr id="22" name="TextBox 21">
            <a:extLst>
              <a:ext uri="{FF2B5EF4-FFF2-40B4-BE49-F238E27FC236}">
                <a16:creationId xmlns:a16="http://schemas.microsoft.com/office/drawing/2014/main" id="{D9D61C79-2D44-C9F6-2762-9137DF72FE6D}"/>
              </a:ext>
            </a:extLst>
          </p:cNvPr>
          <p:cNvSpPr txBox="1"/>
          <p:nvPr/>
        </p:nvSpPr>
        <p:spPr>
          <a:xfrm>
            <a:off x="2343919" y="1983285"/>
            <a:ext cx="2946230" cy="646331"/>
          </a:xfrm>
          <a:prstGeom prst="rect">
            <a:avLst/>
          </a:prstGeom>
          <a:noFill/>
        </p:spPr>
        <p:txBody>
          <a:bodyPr wrap="square">
            <a:spAutoFit/>
          </a:bodyPr>
          <a:lstStyle/>
          <a:p>
            <a:r>
              <a:rPr lang="en-US" b="1" dirty="0"/>
              <a:t>In-Situ SEM Material Testing</a:t>
            </a:r>
          </a:p>
        </p:txBody>
      </p:sp>
      <p:sp>
        <p:nvSpPr>
          <p:cNvPr id="23" name="TextBox 22">
            <a:extLst>
              <a:ext uri="{FF2B5EF4-FFF2-40B4-BE49-F238E27FC236}">
                <a16:creationId xmlns:a16="http://schemas.microsoft.com/office/drawing/2014/main" id="{EE07FBAB-269B-8CFD-4D61-1C973BC07B84}"/>
              </a:ext>
            </a:extLst>
          </p:cNvPr>
          <p:cNvSpPr txBox="1"/>
          <p:nvPr/>
        </p:nvSpPr>
        <p:spPr>
          <a:xfrm>
            <a:off x="6626278" y="1931340"/>
            <a:ext cx="3405741"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X-ray Photoelectron Spectroscopy </a:t>
            </a:r>
            <a:endParaRPr lang="en-US" dirty="0"/>
          </a:p>
        </p:txBody>
      </p:sp>
      <p:sp>
        <p:nvSpPr>
          <p:cNvPr id="24" name="TextBox 23">
            <a:extLst>
              <a:ext uri="{FF2B5EF4-FFF2-40B4-BE49-F238E27FC236}">
                <a16:creationId xmlns:a16="http://schemas.microsoft.com/office/drawing/2014/main" id="{38350336-9625-2D25-7EE6-E7F834F4B3F9}"/>
              </a:ext>
            </a:extLst>
          </p:cNvPr>
          <p:cNvSpPr txBox="1"/>
          <p:nvPr/>
        </p:nvSpPr>
        <p:spPr>
          <a:xfrm>
            <a:off x="8329148" y="2315518"/>
            <a:ext cx="3056671" cy="369332"/>
          </a:xfrm>
          <a:prstGeom prst="rect">
            <a:avLst/>
          </a:prstGeom>
          <a:noFill/>
        </p:spPr>
        <p:txBody>
          <a:bodyPr wrap="none" rtlCol="0">
            <a:spAutoFit/>
          </a:bodyPr>
          <a:lstStyle/>
          <a:p>
            <a:r>
              <a:rPr lang="en-US" dirty="0"/>
              <a:t>Auger Electron Spectroscopy</a:t>
            </a:r>
          </a:p>
        </p:txBody>
      </p:sp>
      <p:sp>
        <p:nvSpPr>
          <p:cNvPr id="25" name="TextBox 24">
            <a:extLst>
              <a:ext uri="{FF2B5EF4-FFF2-40B4-BE49-F238E27FC236}">
                <a16:creationId xmlns:a16="http://schemas.microsoft.com/office/drawing/2014/main" id="{45CA4480-C259-6633-45D1-403899A4E3C8}"/>
              </a:ext>
            </a:extLst>
          </p:cNvPr>
          <p:cNvSpPr txBox="1"/>
          <p:nvPr/>
        </p:nvSpPr>
        <p:spPr>
          <a:xfrm>
            <a:off x="6626277" y="2684325"/>
            <a:ext cx="3590022" cy="646331"/>
          </a:xfrm>
          <a:prstGeom prst="rect">
            <a:avLst/>
          </a:prstGeom>
          <a:noFill/>
        </p:spPr>
        <p:txBody>
          <a:bodyPr wrap="none" rtlCol="0">
            <a:spAutoFit/>
          </a:bodyPr>
          <a:lstStyle/>
          <a:p>
            <a:pPr algn="ctr"/>
            <a:r>
              <a:rPr lang="en-US" dirty="0"/>
              <a:t>Time-of Flight </a:t>
            </a:r>
          </a:p>
          <a:p>
            <a:pPr algn="ctr"/>
            <a:r>
              <a:rPr lang="en-US" dirty="0"/>
              <a:t>Secondary Ion Mass Spectrometry</a:t>
            </a:r>
          </a:p>
        </p:txBody>
      </p:sp>
      <p:sp>
        <p:nvSpPr>
          <p:cNvPr id="26" name="TextBox 25">
            <a:extLst>
              <a:ext uri="{FF2B5EF4-FFF2-40B4-BE49-F238E27FC236}">
                <a16:creationId xmlns:a16="http://schemas.microsoft.com/office/drawing/2014/main" id="{DB05F81E-C7C2-661F-D77A-F8FBAFB7F9B2}"/>
              </a:ext>
            </a:extLst>
          </p:cNvPr>
          <p:cNvSpPr txBox="1"/>
          <p:nvPr/>
        </p:nvSpPr>
        <p:spPr>
          <a:xfrm>
            <a:off x="7416290" y="3336029"/>
            <a:ext cx="3842590"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Ultraviolet </a:t>
            </a:r>
            <a:r>
              <a:rPr lang="en-US" kern="100" dirty="0">
                <a:latin typeface="Calibri" panose="020F0502020204030204" pitchFamily="34" charset="0"/>
                <a:ea typeface="Calibri" panose="020F0502020204030204" pitchFamily="34" charset="0"/>
                <a:cs typeface="Times New Roman" panose="02020603050405020304" pitchFamily="18" charset="0"/>
              </a:rPr>
              <a:t>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hotoelectron </a:t>
            </a: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pectroscopy</a:t>
            </a:r>
          </a:p>
        </p:txBody>
      </p:sp>
      <p:sp>
        <p:nvSpPr>
          <p:cNvPr id="27" name="TextBox 26">
            <a:extLst>
              <a:ext uri="{FF2B5EF4-FFF2-40B4-BE49-F238E27FC236}">
                <a16:creationId xmlns:a16="http://schemas.microsoft.com/office/drawing/2014/main" id="{6EB27F00-87E6-EE6B-69E4-262B1BBED12A}"/>
              </a:ext>
            </a:extLst>
          </p:cNvPr>
          <p:cNvSpPr txBox="1"/>
          <p:nvPr/>
        </p:nvSpPr>
        <p:spPr>
          <a:xfrm>
            <a:off x="716573" y="4598250"/>
            <a:ext cx="2702919" cy="369332"/>
          </a:xfrm>
          <a:prstGeom prst="rect">
            <a:avLst/>
          </a:prstGeom>
          <a:noFill/>
        </p:spPr>
        <p:txBody>
          <a:bodyPr wrap="none" rtlCol="0">
            <a:spAutoFit/>
          </a:bodyPr>
          <a:lstStyle/>
          <a:p>
            <a:r>
              <a:rPr lang="en-US" dirty="0"/>
              <a:t>Atomic Force Microscopy</a:t>
            </a:r>
          </a:p>
        </p:txBody>
      </p:sp>
      <p:sp>
        <p:nvSpPr>
          <p:cNvPr id="28" name="TextBox 27">
            <a:extLst>
              <a:ext uri="{FF2B5EF4-FFF2-40B4-BE49-F238E27FC236}">
                <a16:creationId xmlns:a16="http://schemas.microsoft.com/office/drawing/2014/main" id="{1B32F111-FE56-D144-6642-4B1B3CC0D001}"/>
              </a:ext>
            </a:extLst>
          </p:cNvPr>
          <p:cNvSpPr txBox="1"/>
          <p:nvPr/>
        </p:nvSpPr>
        <p:spPr>
          <a:xfrm>
            <a:off x="1582186" y="4993812"/>
            <a:ext cx="4166140" cy="369332"/>
          </a:xfrm>
          <a:prstGeom prst="rect">
            <a:avLst/>
          </a:prstGeom>
          <a:noFill/>
        </p:spPr>
        <p:txBody>
          <a:bodyPr wrap="none" rtlCol="0">
            <a:spAutoFit/>
          </a:bodyPr>
          <a:lstStyle/>
          <a:p>
            <a:r>
              <a:rPr lang="en-US" dirty="0"/>
              <a:t>Scanning Near-Field Optical Microscopy</a:t>
            </a:r>
          </a:p>
        </p:txBody>
      </p:sp>
      <p:sp>
        <p:nvSpPr>
          <p:cNvPr id="30" name="TextBox 29">
            <a:extLst>
              <a:ext uri="{FF2B5EF4-FFF2-40B4-BE49-F238E27FC236}">
                <a16:creationId xmlns:a16="http://schemas.microsoft.com/office/drawing/2014/main" id="{4A0A6F3B-77CC-D808-0420-A574265F7A0D}"/>
              </a:ext>
            </a:extLst>
          </p:cNvPr>
          <p:cNvSpPr txBox="1"/>
          <p:nvPr/>
        </p:nvSpPr>
        <p:spPr>
          <a:xfrm>
            <a:off x="620397" y="5392321"/>
            <a:ext cx="3881158" cy="369332"/>
          </a:xfrm>
          <a:prstGeom prst="rect">
            <a:avLst/>
          </a:prstGeom>
          <a:noFill/>
        </p:spPr>
        <p:txBody>
          <a:bodyPr wrap="square">
            <a:spAutoFit/>
          </a:bodyPr>
          <a:lstStyle/>
          <a:p>
            <a:r>
              <a:rPr lang="en-US" dirty="0"/>
              <a:t>Force-distance Curve Measurements</a:t>
            </a:r>
          </a:p>
        </p:txBody>
      </p:sp>
      <p:sp>
        <p:nvSpPr>
          <p:cNvPr id="31" name="TextBox 30">
            <a:extLst>
              <a:ext uri="{FF2B5EF4-FFF2-40B4-BE49-F238E27FC236}">
                <a16:creationId xmlns:a16="http://schemas.microsoft.com/office/drawing/2014/main" id="{F3BBB7C8-CD2B-13D1-9A81-6D83E0862CA0}"/>
              </a:ext>
            </a:extLst>
          </p:cNvPr>
          <p:cNvSpPr txBox="1"/>
          <p:nvPr/>
        </p:nvSpPr>
        <p:spPr>
          <a:xfrm>
            <a:off x="2439856" y="5758907"/>
            <a:ext cx="3308470" cy="369332"/>
          </a:xfrm>
          <a:prstGeom prst="rect">
            <a:avLst/>
          </a:prstGeom>
          <a:noFill/>
        </p:spPr>
        <p:txBody>
          <a:bodyPr wrap="none" rtlCol="0">
            <a:spAutoFit/>
          </a:bodyPr>
          <a:lstStyle/>
          <a:p>
            <a:r>
              <a:rPr lang="en-US" dirty="0"/>
              <a:t>Scanning Tunneling Microscopy</a:t>
            </a:r>
          </a:p>
        </p:txBody>
      </p:sp>
      <p:sp>
        <p:nvSpPr>
          <p:cNvPr id="33" name="TextBox 32">
            <a:extLst>
              <a:ext uri="{FF2B5EF4-FFF2-40B4-BE49-F238E27FC236}">
                <a16:creationId xmlns:a16="http://schemas.microsoft.com/office/drawing/2014/main" id="{8ADC10ED-14B6-A399-2C26-AF4697ED2C36}"/>
              </a:ext>
            </a:extLst>
          </p:cNvPr>
          <p:cNvSpPr txBox="1"/>
          <p:nvPr/>
        </p:nvSpPr>
        <p:spPr>
          <a:xfrm>
            <a:off x="639268" y="6125428"/>
            <a:ext cx="3197848" cy="369332"/>
          </a:xfrm>
          <a:prstGeom prst="rect">
            <a:avLst/>
          </a:prstGeom>
          <a:noFill/>
        </p:spPr>
        <p:txBody>
          <a:bodyPr wrap="square">
            <a:spAutoFit/>
          </a:bodyPr>
          <a:lstStyle/>
          <a:p>
            <a:r>
              <a:rPr lang="en-US" dirty="0"/>
              <a:t>Kelvin Probe Force Microscopy </a:t>
            </a:r>
          </a:p>
        </p:txBody>
      </p:sp>
      <p:sp>
        <p:nvSpPr>
          <p:cNvPr id="34" name="TextBox 33">
            <a:extLst>
              <a:ext uri="{FF2B5EF4-FFF2-40B4-BE49-F238E27FC236}">
                <a16:creationId xmlns:a16="http://schemas.microsoft.com/office/drawing/2014/main" id="{E610B8E8-C61A-3CA0-76E8-9123090FB905}"/>
              </a:ext>
            </a:extLst>
          </p:cNvPr>
          <p:cNvSpPr txBox="1"/>
          <p:nvPr/>
        </p:nvSpPr>
        <p:spPr>
          <a:xfrm>
            <a:off x="6452237" y="4702820"/>
            <a:ext cx="2232471" cy="369332"/>
          </a:xfrm>
          <a:prstGeom prst="rect">
            <a:avLst/>
          </a:prstGeom>
          <a:noFill/>
        </p:spPr>
        <p:txBody>
          <a:bodyPr wrap="none" rtlCol="0">
            <a:spAutoFit/>
          </a:bodyPr>
          <a:lstStyle/>
          <a:p>
            <a:r>
              <a:rPr lang="en-US" dirty="0"/>
              <a:t>UV-vis Spectroscopy</a:t>
            </a:r>
          </a:p>
        </p:txBody>
      </p:sp>
      <p:sp>
        <p:nvSpPr>
          <p:cNvPr id="35" name="TextBox 34">
            <a:extLst>
              <a:ext uri="{FF2B5EF4-FFF2-40B4-BE49-F238E27FC236}">
                <a16:creationId xmlns:a16="http://schemas.microsoft.com/office/drawing/2014/main" id="{F7C696A6-A3B9-E233-DE48-9271D057858D}"/>
              </a:ext>
            </a:extLst>
          </p:cNvPr>
          <p:cNvSpPr txBox="1"/>
          <p:nvPr/>
        </p:nvSpPr>
        <p:spPr>
          <a:xfrm>
            <a:off x="6982566" y="5169983"/>
            <a:ext cx="4177939" cy="369332"/>
          </a:xfrm>
          <a:prstGeom prst="rect">
            <a:avLst/>
          </a:prstGeom>
          <a:noFill/>
        </p:spPr>
        <p:txBody>
          <a:bodyPr wrap="none" rtlCol="0">
            <a:spAutoFit/>
          </a:bodyPr>
          <a:lstStyle/>
          <a:p>
            <a:r>
              <a:rPr lang="en-US" dirty="0"/>
              <a:t>Infrared and Near-Infrared Spectroscopy</a:t>
            </a:r>
          </a:p>
        </p:txBody>
      </p:sp>
      <p:sp>
        <p:nvSpPr>
          <p:cNvPr id="36" name="TextBox 35">
            <a:extLst>
              <a:ext uri="{FF2B5EF4-FFF2-40B4-BE49-F238E27FC236}">
                <a16:creationId xmlns:a16="http://schemas.microsoft.com/office/drawing/2014/main" id="{A2245E1F-8669-A32F-6BC9-3EB234FD7BB5}"/>
              </a:ext>
            </a:extLst>
          </p:cNvPr>
          <p:cNvSpPr txBox="1"/>
          <p:nvPr/>
        </p:nvSpPr>
        <p:spPr>
          <a:xfrm>
            <a:off x="9198649" y="4702820"/>
            <a:ext cx="2035301" cy="369332"/>
          </a:xfrm>
          <a:prstGeom prst="rect">
            <a:avLst/>
          </a:prstGeom>
          <a:noFill/>
        </p:spPr>
        <p:txBody>
          <a:bodyPr wrap="none" rtlCol="0">
            <a:spAutoFit/>
          </a:bodyPr>
          <a:lstStyle/>
          <a:p>
            <a:r>
              <a:rPr lang="en-US" dirty="0"/>
              <a:t>FTIR Spectroscopy</a:t>
            </a:r>
          </a:p>
        </p:txBody>
      </p:sp>
      <p:sp>
        <p:nvSpPr>
          <p:cNvPr id="37" name="TextBox 36">
            <a:extLst>
              <a:ext uri="{FF2B5EF4-FFF2-40B4-BE49-F238E27FC236}">
                <a16:creationId xmlns:a16="http://schemas.microsoft.com/office/drawing/2014/main" id="{929F935A-C048-DC46-BF7A-2E864AD57C36}"/>
              </a:ext>
            </a:extLst>
          </p:cNvPr>
          <p:cNvSpPr txBox="1"/>
          <p:nvPr/>
        </p:nvSpPr>
        <p:spPr>
          <a:xfrm>
            <a:off x="6452237" y="5627473"/>
            <a:ext cx="2314223" cy="369332"/>
          </a:xfrm>
          <a:prstGeom prst="rect">
            <a:avLst/>
          </a:prstGeom>
          <a:noFill/>
        </p:spPr>
        <p:txBody>
          <a:bodyPr wrap="none" rtlCol="0">
            <a:spAutoFit/>
          </a:bodyPr>
          <a:lstStyle/>
          <a:p>
            <a:r>
              <a:rPr lang="en-US" dirty="0"/>
              <a:t>Raman Spectroscopy</a:t>
            </a:r>
          </a:p>
        </p:txBody>
      </p:sp>
      <p:sp>
        <p:nvSpPr>
          <p:cNvPr id="38" name="TextBox 37">
            <a:extLst>
              <a:ext uri="{FF2B5EF4-FFF2-40B4-BE49-F238E27FC236}">
                <a16:creationId xmlns:a16="http://schemas.microsoft.com/office/drawing/2014/main" id="{C3F3270D-E4B0-8DBC-A249-E6AB277C526D}"/>
              </a:ext>
            </a:extLst>
          </p:cNvPr>
          <p:cNvSpPr txBox="1"/>
          <p:nvPr/>
        </p:nvSpPr>
        <p:spPr>
          <a:xfrm>
            <a:off x="7782076" y="6084964"/>
            <a:ext cx="3603743" cy="369332"/>
          </a:xfrm>
          <a:prstGeom prst="rect">
            <a:avLst/>
          </a:prstGeom>
          <a:noFill/>
        </p:spPr>
        <p:txBody>
          <a:bodyPr wrap="none" rtlCol="0">
            <a:spAutoFit/>
          </a:bodyPr>
          <a:lstStyle/>
          <a:p>
            <a:r>
              <a:rPr lang="en-US" dirty="0"/>
              <a:t>Photoluminescence Spectroscopy</a:t>
            </a:r>
          </a:p>
        </p:txBody>
      </p:sp>
      <p:sp>
        <p:nvSpPr>
          <p:cNvPr id="7" name="Slide Number Placeholder 6">
            <a:extLst>
              <a:ext uri="{FF2B5EF4-FFF2-40B4-BE49-F238E27FC236}">
                <a16:creationId xmlns:a16="http://schemas.microsoft.com/office/drawing/2014/main" id="{98298323-7631-42AE-67D1-1DF46A3F1ED7}"/>
              </a:ext>
            </a:extLst>
          </p:cNvPr>
          <p:cNvSpPr>
            <a:spLocks noGrp="1"/>
          </p:cNvSpPr>
          <p:nvPr>
            <p:ph type="sldNum" sz="quarter" idx="12"/>
          </p:nvPr>
        </p:nvSpPr>
        <p:spPr/>
        <p:txBody>
          <a:bodyPr/>
          <a:lstStyle/>
          <a:p>
            <a:fld id="{C1934BC5-F4F7-4358-8C2B-8BFE237F92F9}" type="slidenum">
              <a:rPr lang="en-US" smtClean="0"/>
              <a:t>47</a:t>
            </a:fld>
            <a:endParaRPr lang="en-US"/>
          </a:p>
        </p:txBody>
      </p:sp>
    </p:spTree>
    <p:extLst>
      <p:ext uri="{BB962C8B-B14F-4D97-AF65-F5344CB8AC3E}">
        <p14:creationId xmlns:p14="http://schemas.microsoft.com/office/powerpoint/2010/main" val="2876331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40D7-CB18-25C3-B23E-92A1D3A363D0}"/>
              </a:ext>
            </a:extLst>
          </p:cNvPr>
          <p:cNvSpPr>
            <a:spLocks noGrp="1"/>
          </p:cNvSpPr>
          <p:nvPr>
            <p:ph type="title"/>
          </p:nvPr>
        </p:nvSpPr>
        <p:spPr/>
        <p:txBody>
          <a:bodyPr/>
          <a:lstStyle/>
          <a:p>
            <a:r>
              <a:rPr lang="en-US" dirty="0"/>
              <a:t>Classic Scanning Electron Microscopy (SEM)</a:t>
            </a:r>
          </a:p>
        </p:txBody>
      </p:sp>
      <p:sp>
        <p:nvSpPr>
          <p:cNvPr id="3" name="Content Placeholder 2">
            <a:extLst>
              <a:ext uri="{FF2B5EF4-FFF2-40B4-BE49-F238E27FC236}">
                <a16:creationId xmlns:a16="http://schemas.microsoft.com/office/drawing/2014/main" id="{E299E914-2E72-18AD-BC16-2F0EB2C67266}"/>
              </a:ext>
            </a:extLst>
          </p:cNvPr>
          <p:cNvSpPr>
            <a:spLocks noGrp="1"/>
          </p:cNvSpPr>
          <p:nvPr>
            <p:ph idx="1"/>
          </p:nvPr>
        </p:nvSpPr>
        <p:spPr>
          <a:xfrm>
            <a:off x="838200" y="1825625"/>
            <a:ext cx="6638925"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SEM is a microscopy technique that uses a focused beam of electrons to image the surface of a sample with high resolution</a:t>
            </a:r>
          </a:p>
          <a:p>
            <a:pPr marL="742950" lvl="1" indent="-285750" algn="l">
              <a:buFont typeface="Arial" panose="020B0604020202020204" pitchFamily="34" charset="0"/>
              <a:buChar char="•"/>
            </a:pPr>
            <a:r>
              <a:rPr lang="en-US" b="0" i="0" dirty="0">
                <a:solidFill>
                  <a:srgbClr val="0D0D0D"/>
                </a:solidFill>
                <a:effectLst/>
                <a:latin typeface="Söhne"/>
              </a:rPr>
              <a:t>It provides detailed three-dimensional topographical information and structural analysis of the sample surface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SEM operates by scanning a focused beam of electrons across the surface of the sample</a:t>
            </a:r>
          </a:p>
          <a:p>
            <a:pPr marL="742950" lvl="1" indent="-285750" algn="l">
              <a:buFont typeface="Arial" panose="020B0604020202020204" pitchFamily="34" charset="0"/>
              <a:buChar char="•"/>
            </a:pPr>
            <a:r>
              <a:rPr lang="en-US" b="0" i="0" dirty="0">
                <a:solidFill>
                  <a:srgbClr val="0D0D0D"/>
                </a:solidFill>
                <a:effectLst/>
                <a:latin typeface="Söhne"/>
              </a:rPr>
              <a:t>When the electrons interact with the atoms in the sample, various signals such as secondary electrons, backscattered electrons, and X-rays are generated and detected to create an image</a:t>
            </a:r>
          </a:p>
          <a:p>
            <a:endParaRPr lang="en-US" dirty="0"/>
          </a:p>
        </p:txBody>
      </p:sp>
      <p:pic>
        <p:nvPicPr>
          <p:cNvPr id="4" name="Picture 3">
            <a:hlinkClick r:id="rId2"/>
            <a:extLst>
              <a:ext uri="{FF2B5EF4-FFF2-40B4-BE49-F238E27FC236}">
                <a16:creationId xmlns:a16="http://schemas.microsoft.com/office/drawing/2014/main" id="{FC1550E4-2B7A-E2F5-374E-3036D4513F2C}"/>
              </a:ext>
            </a:extLst>
          </p:cNvPr>
          <p:cNvPicPr>
            <a:picLocks noChangeAspect="1"/>
          </p:cNvPicPr>
          <p:nvPr/>
        </p:nvPicPr>
        <p:blipFill>
          <a:blip r:embed="rId3"/>
          <a:stretch>
            <a:fillRect/>
          </a:stretch>
        </p:blipFill>
        <p:spPr>
          <a:xfrm>
            <a:off x="7676941" y="1519675"/>
            <a:ext cx="4273900" cy="4963238"/>
          </a:xfrm>
          <a:prstGeom prst="rect">
            <a:avLst/>
          </a:prstGeom>
        </p:spPr>
      </p:pic>
      <p:sp>
        <p:nvSpPr>
          <p:cNvPr id="6" name="Slide Number Placeholder 5">
            <a:extLst>
              <a:ext uri="{FF2B5EF4-FFF2-40B4-BE49-F238E27FC236}">
                <a16:creationId xmlns:a16="http://schemas.microsoft.com/office/drawing/2014/main" id="{E2F6D6BF-B258-1FEB-4772-F2E3014B38B4}"/>
              </a:ext>
            </a:extLst>
          </p:cNvPr>
          <p:cNvSpPr>
            <a:spLocks noGrp="1"/>
          </p:cNvSpPr>
          <p:nvPr>
            <p:ph type="sldNum" sz="quarter" idx="12"/>
          </p:nvPr>
        </p:nvSpPr>
        <p:spPr/>
        <p:txBody>
          <a:bodyPr/>
          <a:lstStyle/>
          <a:p>
            <a:fld id="{C1934BC5-F4F7-4358-8C2B-8BFE237F92F9}" type="slidenum">
              <a:rPr lang="en-US" smtClean="0"/>
              <a:t>48</a:t>
            </a:fld>
            <a:endParaRPr lang="en-US"/>
          </a:p>
        </p:txBody>
      </p:sp>
    </p:spTree>
    <p:extLst>
      <p:ext uri="{BB962C8B-B14F-4D97-AF65-F5344CB8AC3E}">
        <p14:creationId xmlns:p14="http://schemas.microsoft.com/office/powerpoint/2010/main" val="2891514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82BA-EFB6-B429-BE40-D1C4892F2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40DB0-A008-9939-34AB-8C74A0B08C0C}"/>
              </a:ext>
            </a:extLst>
          </p:cNvPr>
          <p:cNvSpPr>
            <a:spLocks noGrp="1"/>
          </p:cNvSpPr>
          <p:nvPr>
            <p:ph type="title"/>
          </p:nvPr>
        </p:nvSpPr>
        <p:spPr/>
        <p:txBody>
          <a:bodyPr/>
          <a:lstStyle/>
          <a:p>
            <a:r>
              <a:rPr lang="en-US" dirty="0"/>
              <a:t>Classic Scanning Electron Microscopy (SEM)</a:t>
            </a:r>
          </a:p>
        </p:txBody>
      </p:sp>
      <p:sp>
        <p:nvSpPr>
          <p:cNvPr id="3" name="Content Placeholder 2">
            <a:extLst>
              <a:ext uri="{FF2B5EF4-FFF2-40B4-BE49-F238E27FC236}">
                <a16:creationId xmlns:a16="http://schemas.microsoft.com/office/drawing/2014/main" id="{4AFC7388-0CC3-6826-2F07-14CFB9F864FC}"/>
              </a:ext>
            </a:extLst>
          </p:cNvPr>
          <p:cNvSpPr>
            <a:spLocks noGrp="1"/>
          </p:cNvSpPr>
          <p:nvPr>
            <p:ph idx="1"/>
          </p:nvPr>
        </p:nvSpPr>
        <p:spPr>
          <a:xfrm>
            <a:off x="838200" y="1825625"/>
            <a:ext cx="6819900" cy="4351338"/>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Secondary Electron Imaging: </a:t>
            </a:r>
          </a:p>
          <a:p>
            <a:pPr marL="1200150" lvl="2" indent="-285750"/>
            <a:r>
              <a:rPr lang="en-US" b="0" i="0" dirty="0">
                <a:solidFill>
                  <a:srgbClr val="0D0D0D"/>
                </a:solidFill>
                <a:effectLst/>
                <a:latin typeface="Söhne"/>
              </a:rPr>
              <a:t>Detects secondary electrons emitted from the surface, providing topographical information with high resolution</a:t>
            </a:r>
          </a:p>
          <a:p>
            <a:pPr marL="742950" lvl="1" indent="-285750" algn="l">
              <a:buFont typeface="Arial" panose="020B0604020202020204" pitchFamily="34" charset="0"/>
              <a:buChar char="•"/>
            </a:pPr>
            <a:r>
              <a:rPr lang="en-US" b="1" dirty="0">
                <a:solidFill>
                  <a:srgbClr val="0D0D0D"/>
                </a:solidFill>
                <a:effectLst/>
                <a:latin typeface="Söhne"/>
              </a:rPr>
              <a:t>Backscattered Electron Imaging: </a:t>
            </a:r>
          </a:p>
          <a:p>
            <a:pPr marL="1200150" lvl="2" indent="-285750"/>
            <a:r>
              <a:rPr lang="en-US" b="0" i="0" dirty="0">
                <a:solidFill>
                  <a:srgbClr val="0D0D0D"/>
                </a:solidFill>
                <a:effectLst/>
                <a:latin typeface="Söhne"/>
              </a:rPr>
              <a:t>Measures the intensity of backscattered electrons, which is correlated with the atomic number and density of the sample</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Surface morphology analysis of materials in various fields including materials science, nanotechnology, and biology</a:t>
            </a:r>
          </a:p>
          <a:p>
            <a:pPr marL="742950" lvl="1" indent="-285750" algn="l">
              <a:buFont typeface="Arial" panose="020B0604020202020204" pitchFamily="34" charset="0"/>
              <a:buChar char="•"/>
            </a:pPr>
            <a:r>
              <a:rPr lang="en-US" b="0" i="0" dirty="0">
                <a:solidFill>
                  <a:srgbClr val="0D0D0D"/>
                </a:solidFill>
                <a:effectLst/>
                <a:latin typeface="Söhne"/>
              </a:rPr>
              <a:t>Characterization of particle size, shape, and distribution in materials such as powders and nanoparticles</a:t>
            </a:r>
          </a:p>
          <a:p>
            <a:pPr marL="742950" lvl="1" indent="-285750" algn="l">
              <a:buFont typeface="Arial" panose="020B0604020202020204" pitchFamily="34" charset="0"/>
              <a:buChar char="•"/>
            </a:pPr>
            <a:r>
              <a:rPr lang="en-US" b="0" i="0" dirty="0">
                <a:solidFill>
                  <a:srgbClr val="0D0D0D"/>
                </a:solidFill>
                <a:effectLst/>
                <a:latin typeface="Söhne"/>
              </a:rPr>
              <a:t>Elemental analysis and mapping of samples using EDS for compositional analysis</a:t>
            </a:r>
          </a:p>
          <a:p>
            <a:endParaRPr lang="en-US" dirty="0"/>
          </a:p>
        </p:txBody>
      </p:sp>
      <p:pic>
        <p:nvPicPr>
          <p:cNvPr id="4" name="Picture 3">
            <a:hlinkClick r:id="rId2"/>
            <a:extLst>
              <a:ext uri="{FF2B5EF4-FFF2-40B4-BE49-F238E27FC236}">
                <a16:creationId xmlns:a16="http://schemas.microsoft.com/office/drawing/2014/main" id="{F5BF849A-4088-8B60-534E-1A7BC3E91BBA}"/>
              </a:ext>
            </a:extLst>
          </p:cNvPr>
          <p:cNvPicPr>
            <a:picLocks noChangeAspect="1"/>
          </p:cNvPicPr>
          <p:nvPr/>
        </p:nvPicPr>
        <p:blipFill>
          <a:blip r:embed="rId3"/>
          <a:stretch>
            <a:fillRect/>
          </a:stretch>
        </p:blipFill>
        <p:spPr>
          <a:xfrm>
            <a:off x="7658100" y="1690688"/>
            <a:ext cx="4152610" cy="4351338"/>
          </a:xfrm>
          <a:prstGeom prst="rect">
            <a:avLst/>
          </a:prstGeom>
        </p:spPr>
      </p:pic>
      <p:sp>
        <p:nvSpPr>
          <p:cNvPr id="6" name="Slide Number Placeholder 5">
            <a:extLst>
              <a:ext uri="{FF2B5EF4-FFF2-40B4-BE49-F238E27FC236}">
                <a16:creationId xmlns:a16="http://schemas.microsoft.com/office/drawing/2014/main" id="{C2BBC176-2D32-E105-9091-854EC499A5F3}"/>
              </a:ext>
            </a:extLst>
          </p:cNvPr>
          <p:cNvSpPr>
            <a:spLocks noGrp="1"/>
          </p:cNvSpPr>
          <p:nvPr>
            <p:ph type="sldNum" sz="quarter" idx="12"/>
          </p:nvPr>
        </p:nvSpPr>
        <p:spPr/>
        <p:txBody>
          <a:bodyPr/>
          <a:lstStyle/>
          <a:p>
            <a:fld id="{C1934BC5-F4F7-4358-8C2B-8BFE237F92F9}" type="slidenum">
              <a:rPr lang="en-US" smtClean="0"/>
              <a:t>49</a:t>
            </a:fld>
            <a:endParaRPr lang="en-US"/>
          </a:p>
        </p:txBody>
      </p:sp>
    </p:spTree>
    <p:extLst>
      <p:ext uri="{BB962C8B-B14F-4D97-AF65-F5344CB8AC3E}">
        <p14:creationId xmlns:p14="http://schemas.microsoft.com/office/powerpoint/2010/main" val="108983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9A27-B24E-17A6-293E-F57A77FE6768}"/>
              </a:ext>
            </a:extLst>
          </p:cNvPr>
          <p:cNvSpPr>
            <a:spLocks noGrp="1"/>
          </p:cNvSpPr>
          <p:nvPr>
            <p:ph type="title"/>
          </p:nvPr>
        </p:nvSpPr>
        <p:spPr/>
        <p:txBody>
          <a:bodyPr/>
          <a:lstStyle/>
          <a:p>
            <a:r>
              <a:rPr lang="en-US" dirty="0"/>
              <a:t>Solid biomaterials</a:t>
            </a:r>
          </a:p>
        </p:txBody>
      </p:sp>
      <p:sp>
        <p:nvSpPr>
          <p:cNvPr id="3" name="Content Placeholder 2">
            <a:extLst>
              <a:ext uri="{FF2B5EF4-FFF2-40B4-BE49-F238E27FC236}">
                <a16:creationId xmlns:a16="http://schemas.microsoft.com/office/drawing/2014/main" id="{B489C0A3-31D4-BE69-15EC-3A9E6059CAFF}"/>
              </a:ext>
            </a:extLst>
          </p:cNvPr>
          <p:cNvSpPr>
            <a:spLocks noGrp="1"/>
          </p:cNvSpPr>
          <p:nvPr>
            <p:ph idx="1"/>
          </p:nvPr>
        </p:nvSpPr>
        <p:spPr>
          <a:xfrm>
            <a:off x="838200" y="1825625"/>
            <a:ext cx="10515600" cy="4667250"/>
          </a:xfrm>
        </p:spPr>
        <p:txBody>
          <a:bodyPr>
            <a:normAutofit fontScale="92500"/>
          </a:bodyPr>
          <a:lstStyle/>
          <a:p>
            <a:r>
              <a:rPr lang="en-US" sz="3200" dirty="0"/>
              <a:t>Common types of solid biomaterials include </a:t>
            </a:r>
          </a:p>
          <a:p>
            <a:pPr lvl="1"/>
            <a:r>
              <a:rPr lang="en-US" sz="2800" dirty="0"/>
              <a:t>Metals (stainless steel, titanium alloys, cobalt-chromium alloys, etc.)</a:t>
            </a:r>
          </a:p>
          <a:p>
            <a:pPr lvl="2"/>
            <a:r>
              <a:rPr lang="en-US" sz="2400" dirty="0">
                <a:solidFill>
                  <a:srgbClr val="374151"/>
                </a:solidFill>
              </a:rPr>
              <a:t>Hip/knee replacements (load bearing parts), tooth implants, cardiac and vascular stents, spinal fusion devices, deep brain stimulation (DBS) electrodes</a:t>
            </a:r>
            <a:endParaRPr lang="en-US" sz="2400" dirty="0"/>
          </a:p>
          <a:p>
            <a:pPr lvl="1"/>
            <a:r>
              <a:rPr lang="en-US" sz="2800" dirty="0"/>
              <a:t>Ceramics (alumina, zirconia, hydroxyapatite, etc.)</a:t>
            </a:r>
          </a:p>
          <a:p>
            <a:pPr lvl="2"/>
            <a:r>
              <a:rPr lang="en-US" sz="2400" dirty="0">
                <a:solidFill>
                  <a:srgbClr val="374151"/>
                </a:solidFill>
              </a:rPr>
              <a:t>Hip/knee replacements (joints), dental crowns, porous bone scaffolds, artificial corneas, implant enclosures</a:t>
            </a:r>
            <a:endParaRPr lang="en-US" sz="2400" dirty="0"/>
          </a:p>
          <a:p>
            <a:pPr lvl="1"/>
            <a:r>
              <a:rPr lang="en-US" sz="2800" dirty="0"/>
              <a:t>Polymers (PE, PET, PMMA, silicone, etc.)</a:t>
            </a:r>
          </a:p>
          <a:p>
            <a:pPr lvl="2"/>
            <a:r>
              <a:rPr lang="en-US" sz="2400" dirty="0"/>
              <a:t>Heart valve prostheses, vascular grafts, cosmetic implants, intraocular lenses, implantable drug delivery devices, biodegradable scaffolds, implant enclosures</a:t>
            </a:r>
          </a:p>
          <a:p>
            <a:pPr lvl="1"/>
            <a:r>
              <a:rPr lang="en-US" sz="2800" dirty="0"/>
              <a:t>Composite materials</a:t>
            </a:r>
          </a:p>
          <a:p>
            <a:pPr lvl="2"/>
            <a:r>
              <a:rPr lang="en-US" sz="2400" dirty="0"/>
              <a:t>All of the above, and more</a:t>
            </a:r>
          </a:p>
        </p:txBody>
      </p:sp>
      <p:sp>
        <p:nvSpPr>
          <p:cNvPr id="5" name="Slide Number Placeholder 4">
            <a:extLst>
              <a:ext uri="{FF2B5EF4-FFF2-40B4-BE49-F238E27FC236}">
                <a16:creationId xmlns:a16="http://schemas.microsoft.com/office/drawing/2014/main" id="{E608BFC9-A3A3-261C-AB01-A23B8058A758}"/>
              </a:ext>
            </a:extLst>
          </p:cNvPr>
          <p:cNvSpPr>
            <a:spLocks noGrp="1"/>
          </p:cNvSpPr>
          <p:nvPr>
            <p:ph type="sldNum" sz="quarter" idx="12"/>
          </p:nvPr>
        </p:nvSpPr>
        <p:spPr/>
        <p:txBody>
          <a:bodyPr/>
          <a:lstStyle/>
          <a:p>
            <a:fld id="{C1934BC5-F4F7-4358-8C2B-8BFE237F92F9}" type="slidenum">
              <a:rPr lang="en-US" smtClean="0"/>
              <a:t>5</a:t>
            </a:fld>
            <a:endParaRPr lang="en-US"/>
          </a:p>
        </p:txBody>
      </p:sp>
    </p:spTree>
    <p:extLst>
      <p:ext uri="{BB962C8B-B14F-4D97-AF65-F5344CB8AC3E}">
        <p14:creationId xmlns:p14="http://schemas.microsoft.com/office/powerpoint/2010/main" val="3641236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953B-9A4E-B300-D27D-2DFC391DD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C340C-6706-5641-FEF8-DC68F7EFD05B}"/>
              </a:ext>
            </a:extLst>
          </p:cNvPr>
          <p:cNvSpPr>
            <a:spLocks noGrp="1"/>
          </p:cNvSpPr>
          <p:nvPr>
            <p:ph type="title"/>
          </p:nvPr>
        </p:nvSpPr>
        <p:spPr/>
        <p:txBody>
          <a:bodyPr/>
          <a:lstStyle/>
          <a:p>
            <a:r>
              <a:rPr lang="en-US" dirty="0"/>
              <a:t>Classic Scanning Electron Microscopy (SEM)</a:t>
            </a:r>
          </a:p>
        </p:txBody>
      </p:sp>
      <p:sp>
        <p:nvSpPr>
          <p:cNvPr id="3" name="Content Placeholder 2">
            <a:extLst>
              <a:ext uri="{FF2B5EF4-FFF2-40B4-BE49-F238E27FC236}">
                <a16:creationId xmlns:a16="http://schemas.microsoft.com/office/drawing/2014/main" id="{6083A234-D032-EF75-ECBB-351C72AC8CDC}"/>
              </a:ext>
            </a:extLst>
          </p:cNvPr>
          <p:cNvSpPr>
            <a:spLocks noGrp="1"/>
          </p:cNvSpPr>
          <p:nvPr>
            <p:ph idx="1"/>
          </p:nvPr>
        </p:nvSpPr>
        <p:spPr>
          <a:xfrm>
            <a:off x="838200" y="1825625"/>
            <a:ext cx="6334125"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High-resolution imaging of sample surfaces with magnifications ranging from tens to millions of times</a:t>
            </a:r>
          </a:p>
          <a:p>
            <a:pPr marL="742950" lvl="1" indent="-285750" algn="l">
              <a:buFont typeface="Arial" panose="020B0604020202020204" pitchFamily="34" charset="0"/>
              <a:buChar char="•"/>
            </a:pPr>
            <a:r>
              <a:rPr lang="en-US" b="0" i="0" dirty="0">
                <a:solidFill>
                  <a:srgbClr val="0D0D0D"/>
                </a:solidFill>
                <a:effectLst/>
                <a:latin typeface="Söhne"/>
              </a:rPr>
              <a:t>Versatility in imaging a wide range of materials including conductive and non-conductive samples</a:t>
            </a:r>
          </a:p>
          <a:p>
            <a:pPr marL="742950" lvl="1" indent="-285750" algn="l">
              <a:buFont typeface="Arial" panose="020B0604020202020204" pitchFamily="34" charset="0"/>
              <a:buChar char="•"/>
            </a:pPr>
            <a:r>
              <a:rPr lang="en-US" b="0" i="0" dirty="0">
                <a:solidFill>
                  <a:srgbClr val="0D0D0D"/>
                </a:solidFill>
                <a:effectLst/>
                <a:latin typeface="Söhne"/>
              </a:rPr>
              <a:t>Capable of providing elemental analysis alongside imaging through EDS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Vacuum requirement for operation limits the analysis of samples sensitive to vacuum conditions</a:t>
            </a:r>
          </a:p>
          <a:p>
            <a:pPr marL="742950" lvl="1" indent="-285750" algn="l">
              <a:buFont typeface="Arial" panose="020B0604020202020204" pitchFamily="34" charset="0"/>
              <a:buChar char="•"/>
            </a:pPr>
            <a:r>
              <a:rPr lang="en-US" b="0" i="0" dirty="0">
                <a:solidFill>
                  <a:srgbClr val="0D0D0D"/>
                </a:solidFill>
                <a:effectLst/>
                <a:latin typeface="Söhne"/>
              </a:rPr>
              <a:t>Sample preparation is often required, including coating with conductive materials for non-conductive samples</a:t>
            </a:r>
          </a:p>
          <a:p>
            <a:pPr marL="742950" lvl="1" indent="-285750" algn="l">
              <a:buFont typeface="Arial" panose="020B0604020202020204" pitchFamily="34" charset="0"/>
              <a:buChar char="•"/>
            </a:pPr>
            <a:r>
              <a:rPr lang="en-US" b="0" i="0" dirty="0">
                <a:solidFill>
                  <a:srgbClr val="0D0D0D"/>
                </a:solidFill>
                <a:effectLst/>
                <a:latin typeface="Söhne"/>
              </a:rPr>
              <a:t>Depth information is limited, as SEM primarily provides surface imaging</a:t>
            </a:r>
          </a:p>
          <a:p>
            <a:endParaRPr lang="en-US" dirty="0"/>
          </a:p>
        </p:txBody>
      </p:sp>
      <p:pic>
        <p:nvPicPr>
          <p:cNvPr id="4" name="Picture 2">
            <a:hlinkClick r:id="rId2"/>
            <a:extLst>
              <a:ext uri="{FF2B5EF4-FFF2-40B4-BE49-F238E27FC236}">
                <a16:creationId xmlns:a16="http://schemas.microsoft.com/office/drawing/2014/main" id="{9FE786C7-305E-1C8A-954D-0259148ED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166227"/>
            <a:ext cx="4819649" cy="36776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7015607-9BD9-AA04-B072-B8355D2F492B}"/>
              </a:ext>
            </a:extLst>
          </p:cNvPr>
          <p:cNvSpPr>
            <a:spLocks noGrp="1"/>
          </p:cNvSpPr>
          <p:nvPr>
            <p:ph type="sldNum" sz="quarter" idx="12"/>
          </p:nvPr>
        </p:nvSpPr>
        <p:spPr/>
        <p:txBody>
          <a:bodyPr/>
          <a:lstStyle/>
          <a:p>
            <a:fld id="{C1934BC5-F4F7-4358-8C2B-8BFE237F92F9}" type="slidenum">
              <a:rPr lang="en-US" smtClean="0"/>
              <a:t>50</a:t>
            </a:fld>
            <a:endParaRPr lang="en-US"/>
          </a:p>
        </p:txBody>
      </p:sp>
    </p:spTree>
    <p:extLst>
      <p:ext uri="{BB962C8B-B14F-4D97-AF65-F5344CB8AC3E}">
        <p14:creationId xmlns:p14="http://schemas.microsoft.com/office/powerpoint/2010/main" val="3927025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ACE32-6014-C85D-9EA2-E54EF9D19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C41E8-3C30-C31A-202B-D9700FBA7BB9}"/>
              </a:ext>
            </a:extLst>
          </p:cNvPr>
          <p:cNvSpPr>
            <a:spLocks noGrp="1"/>
          </p:cNvSpPr>
          <p:nvPr>
            <p:ph type="title"/>
          </p:nvPr>
        </p:nvSpPr>
        <p:spPr/>
        <p:txBody>
          <a:bodyPr/>
          <a:lstStyle/>
          <a:p>
            <a:r>
              <a:rPr lang="en-US" dirty="0"/>
              <a:t>Classic Scanning Electron Microscopy (SEM)</a:t>
            </a:r>
          </a:p>
        </p:txBody>
      </p:sp>
      <p:sp>
        <p:nvSpPr>
          <p:cNvPr id="3" name="Content Placeholder 2">
            <a:extLst>
              <a:ext uri="{FF2B5EF4-FFF2-40B4-BE49-F238E27FC236}">
                <a16:creationId xmlns:a16="http://schemas.microsoft.com/office/drawing/2014/main" id="{7BEB6311-F08C-1D65-49FF-421511060EBD}"/>
              </a:ext>
            </a:extLst>
          </p:cNvPr>
          <p:cNvSpPr>
            <a:spLocks noGrp="1"/>
          </p:cNvSpPr>
          <p:nvPr>
            <p:ph idx="1"/>
          </p:nvPr>
        </p:nvSpPr>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Further Reading:</a:t>
            </a:r>
          </a:p>
          <a:p>
            <a:pPr lvl="1"/>
            <a:r>
              <a:rPr lang="en-US" dirty="0">
                <a:effectLst/>
              </a:rPr>
              <a:t>Cheney, B. (n.d.). </a:t>
            </a:r>
            <a:r>
              <a:rPr lang="en-US" b="1" dirty="0">
                <a:effectLst/>
              </a:rPr>
              <a:t>Introduction to scanning electron microscopy.</a:t>
            </a:r>
            <a:r>
              <a:rPr lang="en-US" dirty="0">
                <a:effectLst/>
              </a:rPr>
              <a:t> </a:t>
            </a:r>
            <a:r>
              <a:rPr lang="en-US" dirty="0">
                <a:effectLst/>
                <a:hlinkClick r:id="rId2"/>
              </a:rPr>
              <a:t>https://www.sjsu.edu/people/anastasia.micheals/courses/MatE143/s1/SEM_GUIDE.pdf</a:t>
            </a:r>
            <a:endParaRPr lang="en-US" dirty="0">
              <a:effectLst/>
            </a:endParaRPr>
          </a:p>
          <a:p>
            <a:pPr lvl="1"/>
            <a:r>
              <a:rPr lang="en-US" dirty="0">
                <a:effectLst/>
              </a:rPr>
              <a:t>Dunlap, M., &amp; </a:t>
            </a:r>
            <a:r>
              <a:rPr lang="en-US" dirty="0" err="1">
                <a:effectLst/>
              </a:rPr>
              <a:t>Adaskaveg</a:t>
            </a:r>
            <a:r>
              <a:rPr lang="en-US" dirty="0">
                <a:effectLst/>
              </a:rPr>
              <a:t>, J. E. (1997). </a:t>
            </a:r>
            <a:r>
              <a:rPr lang="en-US" b="1" dirty="0">
                <a:effectLst/>
              </a:rPr>
              <a:t>Introduction to the scanning electron microscope. Theory, Practice, and Procedures. </a:t>
            </a:r>
            <a:r>
              <a:rPr lang="en-US" dirty="0">
                <a:effectLst/>
                <a:hlinkClick r:id="rId3"/>
              </a:rPr>
              <a:t>https://imf.ucmerced.edu/sites/imf.ucmerced.edu/files/documents/sem_manual_06102019.pdf</a:t>
            </a:r>
            <a:endParaRPr lang="en-US" i="0" dirty="0">
              <a:solidFill>
                <a:srgbClr val="0D0D0D"/>
              </a:solidFill>
              <a:effectLst/>
              <a:latin typeface="Söhne"/>
            </a:endParaRPr>
          </a:p>
          <a:p>
            <a:pPr lvl="1"/>
            <a:r>
              <a:rPr lang="en-US" b="0" i="0" dirty="0">
                <a:effectLst/>
                <a:latin typeface="-apple-system"/>
              </a:rPr>
              <a:t>Anwar </a:t>
            </a:r>
            <a:r>
              <a:rPr lang="en-US" b="0" i="0" dirty="0" err="1">
                <a:effectLst/>
                <a:latin typeface="-apple-system"/>
              </a:rPr>
              <a:t>Ul</a:t>
            </a:r>
            <a:r>
              <a:rPr lang="en-US" b="0" i="0" dirty="0">
                <a:effectLst/>
                <a:latin typeface="-apple-system"/>
              </a:rPr>
              <a:t>-Hamid. </a:t>
            </a:r>
            <a:r>
              <a:rPr lang="en-US" b="1" i="0" dirty="0">
                <a:effectLst/>
                <a:latin typeface="-apple-system"/>
              </a:rPr>
              <a:t>A Beginners' Guide to Scanning Electron Microscopy</a:t>
            </a:r>
            <a:r>
              <a:rPr lang="en-US" b="0" i="0" dirty="0">
                <a:effectLst/>
                <a:latin typeface="-apple-system"/>
              </a:rPr>
              <a:t>. eBook ISBN: 978-3-319-98482-7. DOI: </a:t>
            </a:r>
            <a:r>
              <a:rPr lang="en-US" b="0" i="0" dirty="0">
                <a:solidFill>
                  <a:srgbClr val="333333"/>
                </a:solidFill>
                <a:effectLst/>
                <a:latin typeface="-apple-system"/>
                <a:hlinkClick r:id="rId4"/>
              </a:rPr>
              <a:t>https://doi.org/10.1007/978-3-319-98482-7</a:t>
            </a:r>
            <a:endParaRPr lang="en-US" b="0" i="0" dirty="0">
              <a:solidFill>
                <a:srgbClr val="333333"/>
              </a:solidFill>
              <a:effectLst/>
              <a:latin typeface="-apple-system"/>
            </a:endParaRPr>
          </a:p>
          <a:p>
            <a:pPr lvl="1"/>
            <a:r>
              <a:rPr lang="en-US" b="0" i="0" dirty="0">
                <a:effectLst/>
                <a:latin typeface="-apple-system"/>
              </a:rPr>
              <a:t>Joseph I. Goldstein, Dale E. Newbury, Patrick Echlin, David C. Joy, Charles E. Lyman, Eric </a:t>
            </a:r>
            <a:r>
              <a:rPr lang="en-US" b="0" i="0" dirty="0" err="1">
                <a:effectLst/>
                <a:latin typeface="-apple-system"/>
              </a:rPr>
              <a:t>Lifshin</a:t>
            </a:r>
            <a:r>
              <a:rPr lang="en-US" b="0" i="0" dirty="0">
                <a:effectLst/>
                <a:latin typeface="-apple-system"/>
              </a:rPr>
              <a:t>, Linda Sawyer, Joseph R. Michael. </a:t>
            </a:r>
            <a:r>
              <a:rPr lang="en-US" b="1" i="0" dirty="0">
                <a:effectLst/>
                <a:latin typeface="-apple-system"/>
              </a:rPr>
              <a:t>Scanning Electron Microscopy and X-Ray Microanalysis, Third Edition</a:t>
            </a:r>
            <a:r>
              <a:rPr lang="en-US" b="0" i="0" dirty="0">
                <a:effectLst/>
                <a:latin typeface="-apple-system"/>
              </a:rPr>
              <a:t>. eBook ISBN: 978-1-4615-0215-9. DOI</a:t>
            </a:r>
            <a:r>
              <a:rPr lang="en-US" b="0" i="0" dirty="0">
                <a:solidFill>
                  <a:srgbClr val="333333"/>
                </a:solidFill>
                <a:effectLst/>
                <a:latin typeface="-apple-system"/>
              </a:rPr>
              <a:t>: </a:t>
            </a:r>
            <a:r>
              <a:rPr lang="en-US" b="0" i="0" dirty="0">
                <a:solidFill>
                  <a:srgbClr val="333333"/>
                </a:solidFill>
                <a:effectLst/>
                <a:latin typeface="-apple-system"/>
                <a:hlinkClick r:id="rId5"/>
              </a:rPr>
              <a:t>https://doi.org/10.1007/978-1-4615-0215-9</a:t>
            </a:r>
            <a:endParaRPr lang="en-US" b="0" i="0" dirty="0">
              <a:solidFill>
                <a:srgbClr val="333333"/>
              </a:solidFill>
              <a:effectLst/>
              <a:latin typeface="-apple-system"/>
            </a:endParaRPr>
          </a:p>
          <a:p>
            <a:pPr lvl="1"/>
            <a:r>
              <a:rPr lang="en-US" b="1" i="0" dirty="0" err="1">
                <a:effectLst/>
                <a:latin typeface="-apple-system"/>
              </a:rPr>
              <a:t>TemGym</a:t>
            </a:r>
            <a:r>
              <a:rPr lang="en-US" b="1" i="0" dirty="0">
                <a:effectLst/>
                <a:latin typeface="-apple-system"/>
              </a:rPr>
              <a:t> Basic </a:t>
            </a:r>
            <a:r>
              <a:rPr lang="en-US" b="0" i="0" dirty="0">
                <a:effectLst/>
                <a:latin typeface="-apple-system"/>
              </a:rPr>
              <a:t>- a ray-tracing software that models and </a:t>
            </a:r>
            <a:r>
              <a:rPr lang="en-US" b="0" i="0" dirty="0" err="1">
                <a:effectLst/>
                <a:latin typeface="-apple-system"/>
              </a:rPr>
              <a:t>visualises</a:t>
            </a:r>
            <a:r>
              <a:rPr lang="en-US" b="0" i="0" dirty="0">
                <a:effectLst/>
                <a:latin typeface="-apple-system"/>
              </a:rPr>
              <a:t> the first order </a:t>
            </a:r>
            <a:r>
              <a:rPr lang="en-US" b="0" i="0" dirty="0" err="1">
                <a:effectLst/>
                <a:latin typeface="-apple-system"/>
              </a:rPr>
              <a:t>behaviour</a:t>
            </a:r>
            <a:r>
              <a:rPr lang="en-US" b="0" i="0" dirty="0">
                <a:effectLst/>
                <a:latin typeface="-apple-system"/>
              </a:rPr>
              <a:t> of components inside an electron microscope -</a:t>
            </a:r>
            <a:r>
              <a:rPr lang="en-US" b="0" i="0" dirty="0">
                <a:solidFill>
                  <a:srgbClr val="333333"/>
                </a:solidFill>
                <a:effectLst/>
                <a:latin typeface="-apple-system"/>
              </a:rPr>
              <a:t> </a:t>
            </a:r>
            <a:r>
              <a:rPr lang="en-US" b="0" i="0" dirty="0">
                <a:solidFill>
                  <a:srgbClr val="333333"/>
                </a:solidFill>
                <a:effectLst/>
                <a:latin typeface="-apple-system"/>
                <a:hlinkClick r:id="rId6"/>
              </a:rPr>
              <a:t>https://temgymbasic.readthedocs.io/en/latest/</a:t>
            </a:r>
            <a:endParaRPr lang="en-US" b="1" i="0" dirty="0">
              <a:solidFill>
                <a:srgbClr val="0D0D0D"/>
              </a:solidFill>
              <a:effectLst/>
              <a:latin typeface="Söhne"/>
            </a:endParaRPr>
          </a:p>
          <a:p>
            <a:pPr lvl="1"/>
            <a:endParaRPr lang="en-US" dirty="0"/>
          </a:p>
        </p:txBody>
      </p:sp>
      <p:sp>
        <p:nvSpPr>
          <p:cNvPr id="5" name="Slide Number Placeholder 4">
            <a:extLst>
              <a:ext uri="{FF2B5EF4-FFF2-40B4-BE49-F238E27FC236}">
                <a16:creationId xmlns:a16="http://schemas.microsoft.com/office/drawing/2014/main" id="{0B722736-6CF8-E67D-6BC3-FAAE2FDEBC81}"/>
              </a:ext>
            </a:extLst>
          </p:cNvPr>
          <p:cNvSpPr>
            <a:spLocks noGrp="1"/>
          </p:cNvSpPr>
          <p:nvPr>
            <p:ph type="sldNum" sz="quarter" idx="12"/>
          </p:nvPr>
        </p:nvSpPr>
        <p:spPr/>
        <p:txBody>
          <a:bodyPr/>
          <a:lstStyle/>
          <a:p>
            <a:fld id="{C1934BC5-F4F7-4358-8C2B-8BFE237F92F9}" type="slidenum">
              <a:rPr lang="en-US" smtClean="0"/>
              <a:t>51</a:t>
            </a:fld>
            <a:endParaRPr lang="en-US"/>
          </a:p>
        </p:txBody>
      </p:sp>
    </p:spTree>
    <p:extLst>
      <p:ext uri="{BB962C8B-B14F-4D97-AF65-F5344CB8AC3E}">
        <p14:creationId xmlns:p14="http://schemas.microsoft.com/office/powerpoint/2010/main" val="3611004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A1AF-0AAC-E814-DDCD-68B34B9B79DD}"/>
              </a:ext>
            </a:extLst>
          </p:cNvPr>
          <p:cNvSpPr>
            <a:spLocks noGrp="1"/>
          </p:cNvSpPr>
          <p:nvPr>
            <p:ph type="title"/>
          </p:nvPr>
        </p:nvSpPr>
        <p:spPr>
          <a:xfrm>
            <a:off x="838200" y="222250"/>
            <a:ext cx="10515600" cy="1325563"/>
          </a:xfrm>
        </p:spPr>
        <p:txBody>
          <a:bodyPr/>
          <a:lstStyle/>
          <a:p>
            <a:r>
              <a:rPr lang="en-US" dirty="0"/>
              <a:t>Energy Dispersive X-ray Spectroscopy (EDS)</a:t>
            </a:r>
          </a:p>
        </p:txBody>
      </p:sp>
      <p:sp>
        <p:nvSpPr>
          <p:cNvPr id="3" name="Content Placeholder 2">
            <a:extLst>
              <a:ext uri="{FF2B5EF4-FFF2-40B4-BE49-F238E27FC236}">
                <a16:creationId xmlns:a16="http://schemas.microsoft.com/office/drawing/2014/main" id="{0266C428-05BB-43BB-F420-75FEBA7E6910}"/>
              </a:ext>
            </a:extLst>
          </p:cNvPr>
          <p:cNvSpPr>
            <a:spLocks noGrp="1"/>
          </p:cNvSpPr>
          <p:nvPr>
            <p:ph idx="1"/>
          </p:nvPr>
        </p:nvSpPr>
        <p:spPr>
          <a:xfrm>
            <a:off x="838200" y="1825625"/>
            <a:ext cx="6819900" cy="4351338"/>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EDS is an analytical technique used to determine the elemental composition of a sample by analyzing the characteristic X-rays emitted when the sample is bombarded with electrons or X-rays</a:t>
            </a:r>
          </a:p>
          <a:p>
            <a:pPr marL="742950" lvl="1" indent="-285750" algn="l">
              <a:buFont typeface="Arial" panose="020B0604020202020204" pitchFamily="34" charset="0"/>
              <a:buChar char="•"/>
            </a:pPr>
            <a:r>
              <a:rPr lang="en-US" b="0" i="0" dirty="0">
                <a:solidFill>
                  <a:srgbClr val="0D0D0D"/>
                </a:solidFill>
                <a:effectLst/>
                <a:latin typeface="Söhne"/>
              </a:rPr>
              <a:t>It provides quantitative information about the elemental composition and distribution within a sample</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EDS operates by detecting the characteristic X-rays emitted from the sample when it is excited by an electron beam or X-ray source</a:t>
            </a:r>
          </a:p>
          <a:p>
            <a:pPr marL="742950" lvl="1" indent="-285750" algn="l">
              <a:buFont typeface="Arial" panose="020B0604020202020204" pitchFamily="34" charset="0"/>
              <a:buChar char="•"/>
            </a:pPr>
            <a:r>
              <a:rPr lang="en-US" b="0" i="0" dirty="0">
                <a:solidFill>
                  <a:srgbClr val="0D0D0D"/>
                </a:solidFill>
                <a:effectLst/>
                <a:latin typeface="Söhne"/>
              </a:rPr>
              <a:t>Each element emits characteristic X-rays with unique energies, allowing for identification and quantification of elements present in the sample</a:t>
            </a:r>
          </a:p>
          <a:p>
            <a:endParaRPr lang="en-US" dirty="0"/>
          </a:p>
        </p:txBody>
      </p:sp>
      <p:pic>
        <p:nvPicPr>
          <p:cNvPr id="5" name="Picture 4">
            <a:hlinkClick r:id="rId2"/>
            <a:extLst>
              <a:ext uri="{FF2B5EF4-FFF2-40B4-BE49-F238E27FC236}">
                <a16:creationId xmlns:a16="http://schemas.microsoft.com/office/drawing/2014/main" id="{AD3CB387-A1AA-48C3-8729-3D071D52BBFD}"/>
              </a:ext>
            </a:extLst>
          </p:cNvPr>
          <p:cNvPicPr>
            <a:picLocks noChangeAspect="1"/>
          </p:cNvPicPr>
          <p:nvPr/>
        </p:nvPicPr>
        <p:blipFill>
          <a:blip r:embed="rId3"/>
          <a:stretch>
            <a:fillRect/>
          </a:stretch>
        </p:blipFill>
        <p:spPr>
          <a:xfrm>
            <a:off x="7924800" y="1304862"/>
            <a:ext cx="4010025" cy="2993265"/>
          </a:xfrm>
          <a:prstGeom prst="rect">
            <a:avLst/>
          </a:prstGeom>
        </p:spPr>
      </p:pic>
      <p:pic>
        <p:nvPicPr>
          <p:cNvPr id="6" name="Picture 5">
            <a:hlinkClick r:id="rId4"/>
            <a:extLst>
              <a:ext uri="{FF2B5EF4-FFF2-40B4-BE49-F238E27FC236}">
                <a16:creationId xmlns:a16="http://schemas.microsoft.com/office/drawing/2014/main" id="{1DB448B5-F8CB-D722-8B1D-60DF2F6C5454}"/>
              </a:ext>
            </a:extLst>
          </p:cNvPr>
          <p:cNvPicPr>
            <a:picLocks noChangeAspect="1"/>
          </p:cNvPicPr>
          <p:nvPr/>
        </p:nvPicPr>
        <p:blipFill>
          <a:blip r:embed="rId5"/>
          <a:stretch>
            <a:fillRect/>
          </a:stretch>
        </p:blipFill>
        <p:spPr>
          <a:xfrm>
            <a:off x="8001000" y="4298127"/>
            <a:ext cx="3933825" cy="2261949"/>
          </a:xfrm>
          <a:prstGeom prst="rect">
            <a:avLst/>
          </a:prstGeom>
        </p:spPr>
      </p:pic>
      <p:sp>
        <p:nvSpPr>
          <p:cNvPr id="7" name="Slide Number Placeholder 6">
            <a:extLst>
              <a:ext uri="{FF2B5EF4-FFF2-40B4-BE49-F238E27FC236}">
                <a16:creationId xmlns:a16="http://schemas.microsoft.com/office/drawing/2014/main" id="{8B034433-CDBC-7F00-A515-7AD74D15A471}"/>
              </a:ext>
            </a:extLst>
          </p:cNvPr>
          <p:cNvSpPr>
            <a:spLocks noGrp="1"/>
          </p:cNvSpPr>
          <p:nvPr>
            <p:ph type="sldNum" sz="quarter" idx="12"/>
          </p:nvPr>
        </p:nvSpPr>
        <p:spPr/>
        <p:txBody>
          <a:bodyPr/>
          <a:lstStyle/>
          <a:p>
            <a:fld id="{C1934BC5-F4F7-4358-8C2B-8BFE237F92F9}" type="slidenum">
              <a:rPr lang="en-US" smtClean="0"/>
              <a:t>52</a:t>
            </a:fld>
            <a:endParaRPr lang="en-US"/>
          </a:p>
        </p:txBody>
      </p:sp>
    </p:spTree>
    <p:extLst>
      <p:ext uri="{BB962C8B-B14F-4D97-AF65-F5344CB8AC3E}">
        <p14:creationId xmlns:p14="http://schemas.microsoft.com/office/powerpoint/2010/main" val="3124251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897E-0B61-DE10-8583-D17EA92E5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3CF2A-07A2-E3FA-FA39-F0C56E677AEE}"/>
              </a:ext>
            </a:extLst>
          </p:cNvPr>
          <p:cNvSpPr>
            <a:spLocks noGrp="1"/>
          </p:cNvSpPr>
          <p:nvPr>
            <p:ph type="title"/>
          </p:nvPr>
        </p:nvSpPr>
        <p:spPr/>
        <p:txBody>
          <a:bodyPr/>
          <a:lstStyle/>
          <a:p>
            <a:r>
              <a:rPr lang="en-US" dirty="0"/>
              <a:t>Energy Dispersive X-ray Spectroscopy (EDS)</a:t>
            </a:r>
          </a:p>
        </p:txBody>
      </p:sp>
      <p:sp>
        <p:nvSpPr>
          <p:cNvPr id="3" name="Content Placeholder 2">
            <a:extLst>
              <a:ext uri="{FF2B5EF4-FFF2-40B4-BE49-F238E27FC236}">
                <a16:creationId xmlns:a16="http://schemas.microsoft.com/office/drawing/2014/main" id="{FEB50652-9F2D-18E1-4139-E4E06D9A7B86}"/>
              </a:ext>
            </a:extLst>
          </p:cNvPr>
          <p:cNvSpPr>
            <a:spLocks noGrp="1"/>
          </p:cNvSpPr>
          <p:nvPr>
            <p:ph idx="1"/>
          </p:nvPr>
        </p:nvSpPr>
        <p:spPr>
          <a:xfrm>
            <a:off x="838200" y="1825625"/>
            <a:ext cx="10515600" cy="4667250"/>
          </a:xfrm>
        </p:spPr>
        <p:txBody>
          <a:bodyPr>
            <a:normAutofit fontScale="92500" lnSpcReduction="200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Point Analysis: </a:t>
            </a:r>
          </a:p>
          <a:p>
            <a:pPr marL="1200150" lvl="2" indent="-285750"/>
            <a:r>
              <a:rPr lang="en-US" b="0" i="0" dirty="0">
                <a:solidFill>
                  <a:srgbClr val="0D0D0D"/>
                </a:solidFill>
                <a:effectLst/>
                <a:latin typeface="Söhne"/>
              </a:rPr>
              <a:t>Analyzes the elemental composition at a specific point on the sample surface</a:t>
            </a:r>
          </a:p>
          <a:p>
            <a:pPr marL="742950" lvl="1" indent="-285750" algn="l">
              <a:buFont typeface="Arial" panose="020B0604020202020204" pitchFamily="34" charset="0"/>
              <a:buChar char="•"/>
            </a:pPr>
            <a:r>
              <a:rPr lang="en-US" b="1" dirty="0">
                <a:solidFill>
                  <a:srgbClr val="0D0D0D"/>
                </a:solidFill>
                <a:effectLst/>
                <a:latin typeface="Söhne"/>
              </a:rPr>
              <a:t>Mapping: </a:t>
            </a:r>
          </a:p>
          <a:p>
            <a:pPr marL="1200150" lvl="2" indent="-285750"/>
            <a:r>
              <a:rPr lang="en-US" b="0" i="0" dirty="0">
                <a:solidFill>
                  <a:srgbClr val="0D0D0D"/>
                </a:solidFill>
                <a:effectLst/>
                <a:latin typeface="Söhne"/>
              </a:rPr>
              <a:t>Generates elemental maps by scanning the electron beam across the sample surface, providing spatial distribution of elements</a:t>
            </a:r>
          </a:p>
          <a:p>
            <a:pPr marL="742950" lvl="1" indent="-285750" algn="l">
              <a:buFont typeface="Arial" panose="020B0604020202020204" pitchFamily="34" charset="0"/>
              <a:buChar char="•"/>
            </a:pPr>
            <a:r>
              <a:rPr lang="en-US" b="1" dirty="0">
                <a:solidFill>
                  <a:srgbClr val="0D0D0D"/>
                </a:solidFill>
                <a:effectLst/>
                <a:latin typeface="Söhne"/>
              </a:rPr>
              <a:t>Line Scan: </a:t>
            </a:r>
          </a:p>
          <a:p>
            <a:pPr marL="1200150" lvl="2" indent="-285750"/>
            <a:r>
              <a:rPr lang="en-US" b="0" i="0" dirty="0">
                <a:solidFill>
                  <a:srgbClr val="0D0D0D"/>
                </a:solidFill>
                <a:effectLst/>
                <a:latin typeface="Söhne"/>
              </a:rPr>
              <a:t>Measures elemental composition along a line on the sample surface, useful for analyzing compositional gradients or interfaces</a:t>
            </a:r>
          </a:p>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Elemental analysis of materials in various fields including materials science, geology, metallurgy, and biology</a:t>
            </a:r>
          </a:p>
          <a:p>
            <a:pPr marL="742950" lvl="1" indent="-285750" algn="l">
              <a:buFont typeface="Arial" panose="020B0604020202020204" pitchFamily="34" charset="0"/>
              <a:buChar char="•"/>
            </a:pPr>
            <a:r>
              <a:rPr lang="en-US" b="0" i="0" dirty="0">
                <a:solidFill>
                  <a:srgbClr val="0D0D0D"/>
                </a:solidFill>
                <a:effectLst/>
                <a:latin typeface="Söhne"/>
              </a:rPr>
              <a:t>Identification of trace elements, impurities, and contaminants in samples</a:t>
            </a:r>
          </a:p>
          <a:p>
            <a:pPr marL="742950" lvl="1" indent="-285750" algn="l">
              <a:buFont typeface="Arial" panose="020B0604020202020204" pitchFamily="34" charset="0"/>
              <a:buChar char="•"/>
            </a:pPr>
            <a:r>
              <a:rPr lang="en-US" b="0" i="0" dirty="0">
                <a:solidFill>
                  <a:srgbClr val="0D0D0D"/>
                </a:solidFill>
                <a:effectLst/>
                <a:latin typeface="Söhne"/>
              </a:rPr>
              <a:t>Characterization of thin films, coatings, and multi-layered structures in semiconductor and nanotechnology research</a:t>
            </a:r>
          </a:p>
          <a:p>
            <a:endParaRPr lang="en-US" dirty="0"/>
          </a:p>
        </p:txBody>
      </p:sp>
      <p:sp>
        <p:nvSpPr>
          <p:cNvPr id="5" name="Slide Number Placeholder 4">
            <a:extLst>
              <a:ext uri="{FF2B5EF4-FFF2-40B4-BE49-F238E27FC236}">
                <a16:creationId xmlns:a16="http://schemas.microsoft.com/office/drawing/2014/main" id="{BF045149-ABA7-E8C2-C73A-A1CEC17DB336}"/>
              </a:ext>
            </a:extLst>
          </p:cNvPr>
          <p:cNvSpPr>
            <a:spLocks noGrp="1"/>
          </p:cNvSpPr>
          <p:nvPr>
            <p:ph type="sldNum" sz="quarter" idx="12"/>
          </p:nvPr>
        </p:nvSpPr>
        <p:spPr/>
        <p:txBody>
          <a:bodyPr/>
          <a:lstStyle/>
          <a:p>
            <a:fld id="{C1934BC5-F4F7-4358-8C2B-8BFE237F92F9}" type="slidenum">
              <a:rPr lang="en-US" smtClean="0"/>
              <a:t>53</a:t>
            </a:fld>
            <a:endParaRPr lang="en-US"/>
          </a:p>
        </p:txBody>
      </p:sp>
    </p:spTree>
    <p:extLst>
      <p:ext uri="{BB962C8B-B14F-4D97-AF65-F5344CB8AC3E}">
        <p14:creationId xmlns:p14="http://schemas.microsoft.com/office/powerpoint/2010/main" val="4019402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3C2F-42D7-4301-C1FE-D506C1BBD448}"/>
              </a:ext>
            </a:extLst>
          </p:cNvPr>
          <p:cNvSpPr>
            <a:spLocks noGrp="1"/>
          </p:cNvSpPr>
          <p:nvPr>
            <p:ph type="title"/>
          </p:nvPr>
        </p:nvSpPr>
        <p:spPr/>
        <p:txBody>
          <a:bodyPr/>
          <a:lstStyle/>
          <a:p>
            <a:r>
              <a:rPr lang="en-US" dirty="0"/>
              <a:t>Energy Dispersive X-ray Spectroscopy (EDS)</a:t>
            </a:r>
          </a:p>
        </p:txBody>
      </p:sp>
      <p:pic>
        <p:nvPicPr>
          <p:cNvPr id="4" name="Content Placeholder 3">
            <a:hlinkClick r:id="rId2"/>
            <a:extLst>
              <a:ext uri="{FF2B5EF4-FFF2-40B4-BE49-F238E27FC236}">
                <a16:creationId xmlns:a16="http://schemas.microsoft.com/office/drawing/2014/main" id="{3D645FE0-D0C9-7266-5B16-7F381ADA76EF}"/>
              </a:ext>
            </a:extLst>
          </p:cNvPr>
          <p:cNvPicPr>
            <a:picLocks noGrp="1" noChangeAspect="1"/>
          </p:cNvPicPr>
          <p:nvPr>
            <p:ph idx="1"/>
          </p:nvPr>
        </p:nvPicPr>
        <p:blipFill>
          <a:blip r:embed="rId3"/>
          <a:stretch>
            <a:fillRect/>
          </a:stretch>
        </p:blipFill>
        <p:spPr>
          <a:xfrm>
            <a:off x="1952625" y="1625327"/>
            <a:ext cx="8286750" cy="4751934"/>
          </a:xfrm>
          <a:prstGeom prst="rect">
            <a:avLst/>
          </a:prstGeom>
        </p:spPr>
      </p:pic>
      <p:sp>
        <p:nvSpPr>
          <p:cNvPr id="5" name="Slide Number Placeholder 4">
            <a:extLst>
              <a:ext uri="{FF2B5EF4-FFF2-40B4-BE49-F238E27FC236}">
                <a16:creationId xmlns:a16="http://schemas.microsoft.com/office/drawing/2014/main" id="{DBF658A7-6273-7753-82B0-89C060DBED22}"/>
              </a:ext>
            </a:extLst>
          </p:cNvPr>
          <p:cNvSpPr>
            <a:spLocks noGrp="1"/>
          </p:cNvSpPr>
          <p:nvPr>
            <p:ph type="sldNum" sz="quarter" idx="12"/>
          </p:nvPr>
        </p:nvSpPr>
        <p:spPr/>
        <p:txBody>
          <a:bodyPr/>
          <a:lstStyle/>
          <a:p>
            <a:fld id="{C1934BC5-F4F7-4358-8C2B-8BFE237F92F9}" type="slidenum">
              <a:rPr lang="en-US" smtClean="0"/>
              <a:t>54</a:t>
            </a:fld>
            <a:endParaRPr lang="en-US"/>
          </a:p>
        </p:txBody>
      </p:sp>
    </p:spTree>
    <p:extLst>
      <p:ext uri="{BB962C8B-B14F-4D97-AF65-F5344CB8AC3E}">
        <p14:creationId xmlns:p14="http://schemas.microsoft.com/office/powerpoint/2010/main" val="2943236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AE65C-78CF-89FD-1C42-B8E157A13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0AA94-5F0E-39FD-DD3B-0F7E14B10404}"/>
              </a:ext>
            </a:extLst>
          </p:cNvPr>
          <p:cNvSpPr>
            <a:spLocks noGrp="1"/>
          </p:cNvSpPr>
          <p:nvPr>
            <p:ph type="title"/>
          </p:nvPr>
        </p:nvSpPr>
        <p:spPr/>
        <p:txBody>
          <a:bodyPr/>
          <a:lstStyle/>
          <a:p>
            <a:r>
              <a:rPr lang="en-US" dirty="0"/>
              <a:t>Energy Dispersive X-ray Spectroscopy (EDS)</a:t>
            </a:r>
          </a:p>
        </p:txBody>
      </p:sp>
      <p:sp>
        <p:nvSpPr>
          <p:cNvPr id="3" name="Content Placeholder 2">
            <a:extLst>
              <a:ext uri="{FF2B5EF4-FFF2-40B4-BE49-F238E27FC236}">
                <a16:creationId xmlns:a16="http://schemas.microsoft.com/office/drawing/2014/main" id="{6AD83D0F-1C4E-82A1-2625-37824E7FCCC2}"/>
              </a:ext>
            </a:extLst>
          </p:cNvPr>
          <p:cNvSpPr>
            <a:spLocks noGrp="1"/>
          </p:cNvSpPr>
          <p:nvPr>
            <p:ph idx="1"/>
          </p:nvPr>
        </p:nvSpPr>
        <p:spPr>
          <a:xfrm>
            <a:off x="838199" y="1825625"/>
            <a:ext cx="10515599" cy="4351338"/>
          </a:xfrm>
        </p:spPr>
        <p:txBody>
          <a:bodyPr>
            <a:normAutofit fontScale="92500" lnSpcReduction="100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Provides quantitative elemental analysis with high sensitivity and spatial resolution</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sample types, including solids, powders, thin films, and biological specimens</a:t>
            </a:r>
          </a:p>
          <a:p>
            <a:pPr marL="742950" lvl="1" indent="-285750" algn="l">
              <a:buFont typeface="Arial" panose="020B0604020202020204" pitchFamily="34" charset="0"/>
              <a:buChar char="•"/>
            </a:pPr>
            <a:r>
              <a:rPr lang="en-US" b="0" i="0" dirty="0">
                <a:solidFill>
                  <a:srgbClr val="0D0D0D"/>
                </a:solidFill>
                <a:effectLst/>
                <a:latin typeface="Söhne"/>
              </a:rPr>
              <a:t>Capable of simultaneous analysis of multiple elements without the need for extensive sample preparation</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Limited depth profiling capability, primarily analyzing the surface layers of the sample</a:t>
            </a:r>
          </a:p>
          <a:p>
            <a:pPr marL="742950" lvl="1" indent="-285750" algn="l">
              <a:buFont typeface="Arial" panose="020B0604020202020204" pitchFamily="34" charset="0"/>
              <a:buChar char="•"/>
            </a:pPr>
            <a:r>
              <a:rPr lang="en-US" b="0" i="0" dirty="0">
                <a:solidFill>
                  <a:srgbClr val="0D0D0D"/>
                </a:solidFill>
                <a:effectLst/>
                <a:latin typeface="Söhne"/>
              </a:rPr>
              <a:t>Vulnerable to spectral interferences and background noise, particularly in samples with complex matrices</a:t>
            </a:r>
          </a:p>
          <a:p>
            <a:pPr marL="742950" lvl="1" indent="-285750" algn="l">
              <a:buFont typeface="Arial" panose="020B0604020202020204" pitchFamily="34" charset="0"/>
              <a:buChar char="•"/>
            </a:pPr>
            <a:r>
              <a:rPr lang="en-US" b="0" i="0" dirty="0">
                <a:solidFill>
                  <a:srgbClr val="0D0D0D"/>
                </a:solidFill>
                <a:effectLst/>
                <a:latin typeface="Söhne"/>
              </a:rPr>
              <a:t>Resolution may be limited in samples with overlapping peaks or low concentrations of elements</a:t>
            </a:r>
          </a:p>
          <a:p>
            <a:endParaRPr lang="en-US" dirty="0"/>
          </a:p>
        </p:txBody>
      </p:sp>
      <p:sp>
        <p:nvSpPr>
          <p:cNvPr id="5" name="Slide Number Placeholder 4">
            <a:extLst>
              <a:ext uri="{FF2B5EF4-FFF2-40B4-BE49-F238E27FC236}">
                <a16:creationId xmlns:a16="http://schemas.microsoft.com/office/drawing/2014/main" id="{234BC726-3E2B-6590-A647-92F5509D2435}"/>
              </a:ext>
            </a:extLst>
          </p:cNvPr>
          <p:cNvSpPr>
            <a:spLocks noGrp="1"/>
          </p:cNvSpPr>
          <p:nvPr>
            <p:ph type="sldNum" sz="quarter" idx="12"/>
          </p:nvPr>
        </p:nvSpPr>
        <p:spPr/>
        <p:txBody>
          <a:bodyPr/>
          <a:lstStyle/>
          <a:p>
            <a:fld id="{C1934BC5-F4F7-4358-8C2B-8BFE237F92F9}" type="slidenum">
              <a:rPr lang="en-US" smtClean="0"/>
              <a:t>55</a:t>
            </a:fld>
            <a:endParaRPr lang="en-US"/>
          </a:p>
        </p:txBody>
      </p:sp>
    </p:spTree>
    <p:extLst>
      <p:ext uri="{BB962C8B-B14F-4D97-AF65-F5344CB8AC3E}">
        <p14:creationId xmlns:p14="http://schemas.microsoft.com/office/powerpoint/2010/main" val="1995638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EC60-46D0-DB8D-AE12-3BBD26B95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374DC-0FF8-0279-7077-A408D9268069}"/>
              </a:ext>
            </a:extLst>
          </p:cNvPr>
          <p:cNvSpPr>
            <a:spLocks noGrp="1"/>
          </p:cNvSpPr>
          <p:nvPr>
            <p:ph type="title"/>
          </p:nvPr>
        </p:nvSpPr>
        <p:spPr/>
        <p:txBody>
          <a:bodyPr/>
          <a:lstStyle/>
          <a:p>
            <a:r>
              <a:rPr lang="en-US" dirty="0"/>
              <a:t>Energy Dispersive X-ray Spectroscopy (EDS)</a:t>
            </a:r>
          </a:p>
        </p:txBody>
      </p:sp>
      <p:sp>
        <p:nvSpPr>
          <p:cNvPr id="3" name="Content Placeholder 2">
            <a:extLst>
              <a:ext uri="{FF2B5EF4-FFF2-40B4-BE49-F238E27FC236}">
                <a16:creationId xmlns:a16="http://schemas.microsoft.com/office/drawing/2014/main" id="{7F4375B1-A28F-64A2-B02E-0F89FE393641}"/>
              </a:ext>
            </a:extLst>
          </p:cNvPr>
          <p:cNvSpPr>
            <a:spLocks noGrp="1"/>
          </p:cNvSpPr>
          <p:nvPr>
            <p:ph idx="1"/>
          </p:nvPr>
        </p:nvSpPr>
        <p:spPr/>
        <p:txBody>
          <a:bodyPr>
            <a:normAutofit fontScale="92500"/>
          </a:bodyPr>
          <a:lstStyle/>
          <a:p>
            <a:pPr algn="l">
              <a:buFont typeface="Arial" panose="020B0604020202020204" pitchFamily="34" charset="0"/>
              <a:buChar char="•"/>
            </a:pPr>
            <a:r>
              <a:rPr lang="en-US" b="1" i="0" dirty="0">
                <a:solidFill>
                  <a:srgbClr val="0D0D0D"/>
                </a:solidFill>
                <a:effectLst/>
                <a:latin typeface="Söhne"/>
              </a:rPr>
              <a:t>Further Reading:</a:t>
            </a:r>
          </a:p>
          <a:p>
            <a:pPr lvl="1"/>
            <a:r>
              <a:rPr lang="en-US" dirty="0">
                <a:effectLst/>
              </a:rPr>
              <a:t>Reed, S. J. B. (1995). </a:t>
            </a:r>
            <a:r>
              <a:rPr lang="en-US" b="1" dirty="0">
                <a:effectLst/>
              </a:rPr>
              <a:t>Introduction to Energy Dispersive X-ray Spectrometry (EDS). </a:t>
            </a:r>
            <a:r>
              <a:rPr lang="en-US" dirty="0">
                <a:effectLst/>
                <a:hlinkClick r:id="rId2"/>
              </a:rPr>
              <a:t>https://cfamm.ucr.edu/media/126/download?attachment</a:t>
            </a:r>
            <a:endParaRPr lang="en-US" dirty="0">
              <a:effectLst/>
            </a:endParaRPr>
          </a:p>
          <a:p>
            <a:pPr lvl="1"/>
            <a:r>
              <a:rPr lang="en-US" dirty="0">
                <a:effectLst/>
              </a:rPr>
              <a:t>Vaughan, D. (2008). </a:t>
            </a:r>
            <a:r>
              <a:rPr lang="en-US" b="1" dirty="0">
                <a:effectLst/>
              </a:rPr>
              <a:t>Energy Dispersive X-ray Microanalysis: An Introduction. </a:t>
            </a:r>
            <a:r>
              <a:rPr lang="en-US" dirty="0">
                <a:effectLst/>
                <a:hlinkClick r:id="rId3"/>
              </a:rPr>
              <a:t>https://assets.thermofisher.com/TFS-Assets/CAD/Product-Bulletins/D17000~.pdf</a:t>
            </a:r>
            <a:endParaRPr lang="en-US" dirty="0">
              <a:effectLst/>
            </a:endParaRPr>
          </a:p>
          <a:p>
            <a:pPr lvl="1"/>
            <a:r>
              <a:rPr lang="en-US" i="0" dirty="0" err="1">
                <a:solidFill>
                  <a:srgbClr val="0D0D0D"/>
                </a:solidFill>
                <a:effectLst/>
                <a:latin typeface="Söhne"/>
              </a:rPr>
              <a:t>Hodoroaba</a:t>
            </a:r>
            <a:r>
              <a:rPr lang="en-US" i="0" dirty="0">
                <a:solidFill>
                  <a:srgbClr val="0D0D0D"/>
                </a:solidFill>
                <a:effectLst/>
                <a:latin typeface="Söhne"/>
              </a:rPr>
              <a:t>, V.-D., </a:t>
            </a:r>
            <a:r>
              <a:rPr lang="en-US" i="0" dirty="0" err="1">
                <a:solidFill>
                  <a:srgbClr val="0D0D0D"/>
                </a:solidFill>
                <a:effectLst/>
                <a:latin typeface="Söhne"/>
              </a:rPr>
              <a:t>Rades</a:t>
            </a:r>
            <a:r>
              <a:rPr lang="en-US" i="0" dirty="0">
                <a:solidFill>
                  <a:srgbClr val="0D0D0D"/>
                </a:solidFill>
                <a:effectLst/>
                <a:latin typeface="Söhne"/>
              </a:rPr>
              <a:t>, S., </a:t>
            </a:r>
            <a:r>
              <a:rPr lang="en-US" i="0" dirty="0" err="1">
                <a:solidFill>
                  <a:srgbClr val="0D0D0D"/>
                </a:solidFill>
                <a:effectLst/>
                <a:latin typeface="Söhne"/>
              </a:rPr>
              <a:t>Salge</a:t>
            </a:r>
            <a:r>
              <a:rPr lang="en-US" i="0" dirty="0">
                <a:solidFill>
                  <a:srgbClr val="0D0D0D"/>
                </a:solidFill>
                <a:effectLst/>
                <a:latin typeface="Söhne"/>
              </a:rPr>
              <a:t>, T., Mielke, J., </a:t>
            </a:r>
            <a:r>
              <a:rPr lang="en-US" i="0" dirty="0" err="1">
                <a:solidFill>
                  <a:srgbClr val="0D0D0D"/>
                </a:solidFill>
                <a:effectLst/>
                <a:latin typeface="Söhne"/>
              </a:rPr>
              <a:t>Ortel</a:t>
            </a:r>
            <a:r>
              <a:rPr lang="en-US" i="0" dirty="0">
                <a:solidFill>
                  <a:srgbClr val="0D0D0D"/>
                </a:solidFill>
                <a:effectLst/>
                <a:latin typeface="Söhne"/>
              </a:rPr>
              <a:t>, E., &amp; Schmidt, R. (2016). </a:t>
            </a:r>
            <a:r>
              <a:rPr lang="en-US" b="1" i="0" dirty="0" err="1">
                <a:solidFill>
                  <a:srgbClr val="0D0D0D"/>
                </a:solidFill>
                <a:effectLst/>
                <a:latin typeface="Söhne"/>
              </a:rPr>
              <a:t>Characterisation</a:t>
            </a:r>
            <a:r>
              <a:rPr lang="en-US" b="1" i="0" dirty="0">
                <a:solidFill>
                  <a:srgbClr val="0D0D0D"/>
                </a:solidFill>
                <a:effectLst/>
                <a:latin typeface="Söhne"/>
              </a:rPr>
              <a:t> of nanoparticles by means of high-resolution SEM/EDS in transmission mode. </a:t>
            </a:r>
            <a:r>
              <a:rPr lang="en-US" i="0" dirty="0">
                <a:solidFill>
                  <a:srgbClr val="0D0D0D"/>
                </a:solidFill>
                <a:effectLst/>
                <a:latin typeface="Söhne"/>
              </a:rPr>
              <a:t>IOP Conference Series: Materials Science and Engineering, 109, 012006. </a:t>
            </a:r>
            <a:r>
              <a:rPr lang="en-US" i="0" dirty="0">
                <a:solidFill>
                  <a:srgbClr val="0D0D0D"/>
                </a:solidFill>
                <a:effectLst/>
                <a:latin typeface="Söhne"/>
                <a:hlinkClick r:id="rId4"/>
              </a:rPr>
              <a:t>https://doi.org/10.1088/1757-899x/109/1/012006</a:t>
            </a:r>
            <a:endParaRPr lang="en-US" i="0" dirty="0">
              <a:solidFill>
                <a:srgbClr val="0D0D0D"/>
              </a:solidFill>
              <a:effectLst/>
              <a:latin typeface="Söhne"/>
            </a:endParaRPr>
          </a:p>
          <a:p>
            <a:pPr lvl="1"/>
            <a:r>
              <a:rPr lang="en-US" dirty="0" err="1">
                <a:effectLst/>
              </a:rPr>
              <a:t>Prencipe</a:t>
            </a:r>
            <a:r>
              <a:rPr lang="en-US" dirty="0">
                <a:effectLst/>
              </a:rPr>
              <a:t>, I., </a:t>
            </a:r>
            <a:r>
              <a:rPr lang="en-US" dirty="0" err="1">
                <a:effectLst/>
              </a:rPr>
              <a:t>Dellasega</a:t>
            </a:r>
            <a:r>
              <a:rPr lang="en-US" dirty="0">
                <a:effectLst/>
              </a:rPr>
              <a:t>, D., Zani, A., Rizzo, D., &amp; </a:t>
            </a:r>
            <a:r>
              <a:rPr lang="en-US" dirty="0" err="1">
                <a:effectLst/>
              </a:rPr>
              <a:t>Passoni</a:t>
            </a:r>
            <a:r>
              <a:rPr lang="en-US" dirty="0">
                <a:effectLst/>
              </a:rPr>
              <a:t>, M. (2015). </a:t>
            </a:r>
            <a:r>
              <a:rPr lang="en-US" b="1" dirty="0">
                <a:effectLst/>
              </a:rPr>
              <a:t>Energy dispersive X-ray spectroscopy for nanostructured thin film density evaluation.</a:t>
            </a:r>
            <a:r>
              <a:rPr lang="en-US" dirty="0">
                <a:effectLst/>
              </a:rPr>
              <a:t> </a:t>
            </a:r>
            <a:r>
              <a:rPr lang="en-US" i="1" dirty="0">
                <a:effectLst/>
              </a:rPr>
              <a:t>Science and Technology of Advanced Materials</a:t>
            </a:r>
            <a:r>
              <a:rPr lang="en-US" dirty="0">
                <a:effectLst/>
              </a:rPr>
              <a:t>, </a:t>
            </a:r>
            <a:r>
              <a:rPr lang="en-US" i="1" dirty="0">
                <a:effectLst/>
              </a:rPr>
              <a:t>16</a:t>
            </a:r>
            <a:r>
              <a:rPr lang="en-US" dirty="0">
                <a:effectLst/>
              </a:rPr>
              <a:t>(2), 025007. </a:t>
            </a:r>
            <a:r>
              <a:rPr lang="en-US" dirty="0">
                <a:effectLst/>
                <a:hlinkClick r:id="rId5"/>
              </a:rPr>
              <a:t>https://doi.org/10.1088/1468-6996/16/2/025007</a:t>
            </a:r>
            <a:endParaRPr lang="en-US" i="0" dirty="0">
              <a:solidFill>
                <a:srgbClr val="0D0D0D"/>
              </a:solidFill>
              <a:effectLst/>
              <a:latin typeface="Söhne"/>
            </a:endParaRPr>
          </a:p>
          <a:p>
            <a:pPr lvl="1"/>
            <a:endParaRPr lang="en-US" dirty="0"/>
          </a:p>
        </p:txBody>
      </p:sp>
      <p:sp>
        <p:nvSpPr>
          <p:cNvPr id="5" name="Slide Number Placeholder 4">
            <a:extLst>
              <a:ext uri="{FF2B5EF4-FFF2-40B4-BE49-F238E27FC236}">
                <a16:creationId xmlns:a16="http://schemas.microsoft.com/office/drawing/2014/main" id="{1BEFB1C8-B692-1967-E872-4220AC034CE4}"/>
              </a:ext>
            </a:extLst>
          </p:cNvPr>
          <p:cNvSpPr>
            <a:spLocks noGrp="1"/>
          </p:cNvSpPr>
          <p:nvPr>
            <p:ph type="sldNum" sz="quarter" idx="12"/>
          </p:nvPr>
        </p:nvSpPr>
        <p:spPr/>
        <p:txBody>
          <a:bodyPr/>
          <a:lstStyle/>
          <a:p>
            <a:fld id="{C1934BC5-F4F7-4358-8C2B-8BFE237F92F9}" type="slidenum">
              <a:rPr lang="en-US" smtClean="0"/>
              <a:t>56</a:t>
            </a:fld>
            <a:endParaRPr lang="en-US"/>
          </a:p>
        </p:txBody>
      </p:sp>
    </p:spTree>
    <p:extLst>
      <p:ext uri="{BB962C8B-B14F-4D97-AF65-F5344CB8AC3E}">
        <p14:creationId xmlns:p14="http://schemas.microsoft.com/office/powerpoint/2010/main" val="325574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5318-EA19-5347-02AA-CC976E4C2212}"/>
              </a:ext>
            </a:extLst>
          </p:cNvPr>
          <p:cNvSpPr>
            <a:spLocks noGrp="1"/>
          </p:cNvSpPr>
          <p:nvPr>
            <p:ph type="title"/>
          </p:nvPr>
        </p:nvSpPr>
        <p:spPr/>
        <p:txBody>
          <a:bodyPr/>
          <a:lstStyle/>
          <a:p>
            <a:r>
              <a:rPr lang="en-US" dirty="0"/>
              <a:t>In-Situ SEM Material Testing</a:t>
            </a:r>
          </a:p>
        </p:txBody>
      </p:sp>
      <p:sp>
        <p:nvSpPr>
          <p:cNvPr id="3" name="Content Placeholder 2">
            <a:extLst>
              <a:ext uri="{FF2B5EF4-FFF2-40B4-BE49-F238E27FC236}">
                <a16:creationId xmlns:a16="http://schemas.microsoft.com/office/drawing/2014/main" id="{5EEFA0AA-5837-AC8D-AE3C-F2910FB4816A}"/>
              </a:ext>
            </a:extLst>
          </p:cNvPr>
          <p:cNvSpPr>
            <a:spLocks noGrp="1"/>
          </p:cNvSpPr>
          <p:nvPr>
            <p:ph idx="1"/>
          </p:nvPr>
        </p:nvSpPr>
        <p:spPr>
          <a:xfrm>
            <a:off x="838201" y="1825625"/>
            <a:ext cx="6515100" cy="4351338"/>
          </a:xfrm>
        </p:spPr>
        <p:txBody>
          <a:bodyPr>
            <a:normAutofit fontScale="85000" lnSpcReduction="2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In-Situ SEM material testing involves performing mechanical, electrical, or thermal tests on materials inside the SEM chamber while simultaneously imaging the sample's response in real-time</a:t>
            </a:r>
          </a:p>
          <a:p>
            <a:pPr marL="742950" lvl="1" indent="-285750" algn="l">
              <a:buFont typeface="Arial" panose="020B0604020202020204" pitchFamily="34" charset="0"/>
              <a:buChar char="•"/>
            </a:pPr>
            <a:r>
              <a:rPr lang="en-US" b="0" i="0" dirty="0">
                <a:solidFill>
                  <a:srgbClr val="0D0D0D"/>
                </a:solidFill>
                <a:effectLst/>
                <a:latin typeface="Söhne"/>
              </a:rPr>
              <a:t>It allows for the direct observation and analysis of material behavior under controlled conditions</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In-Situ SEM material testing combines SEM imaging capabilities with specialized in-situ testing equipment, such as micro/nano-manipulators, micro-electro-mechanical systems (MEMS), or heating/cooling stages</a:t>
            </a:r>
          </a:p>
          <a:p>
            <a:pPr marL="742950" lvl="1" indent="-285750" algn="l">
              <a:buFont typeface="Arial" panose="020B0604020202020204" pitchFamily="34" charset="0"/>
              <a:buChar char="•"/>
            </a:pPr>
            <a:r>
              <a:rPr lang="en-US" b="0" i="0" dirty="0">
                <a:solidFill>
                  <a:srgbClr val="0D0D0D"/>
                </a:solidFill>
                <a:effectLst/>
                <a:latin typeface="Söhne"/>
              </a:rPr>
              <a:t>The SEM provides high-resolution imaging of the sample while the in-situ equipment applies mechanical, electrical, or thermal stimuli to the sample</a:t>
            </a:r>
          </a:p>
        </p:txBody>
      </p:sp>
      <p:pic>
        <p:nvPicPr>
          <p:cNvPr id="4" name="Picture 3">
            <a:hlinkClick r:id="rId2"/>
            <a:extLst>
              <a:ext uri="{FF2B5EF4-FFF2-40B4-BE49-F238E27FC236}">
                <a16:creationId xmlns:a16="http://schemas.microsoft.com/office/drawing/2014/main" id="{D3F7EF8C-4E6E-7E75-5B82-5B6E78736E2A}"/>
              </a:ext>
            </a:extLst>
          </p:cNvPr>
          <p:cNvPicPr>
            <a:picLocks noChangeAspect="1"/>
          </p:cNvPicPr>
          <p:nvPr/>
        </p:nvPicPr>
        <p:blipFill>
          <a:blip r:embed="rId3"/>
          <a:stretch>
            <a:fillRect/>
          </a:stretch>
        </p:blipFill>
        <p:spPr>
          <a:xfrm>
            <a:off x="7437071" y="2260617"/>
            <a:ext cx="4501875" cy="3481353"/>
          </a:xfrm>
          <a:prstGeom prst="rect">
            <a:avLst/>
          </a:prstGeom>
        </p:spPr>
      </p:pic>
      <p:sp>
        <p:nvSpPr>
          <p:cNvPr id="6" name="Slide Number Placeholder 5">
            <a:extLst>
              <a:ext uri="{FF2B5EF4-FFF2-40B4-BE49-F238E27FC236}">
                <a16:creationId xmlns:a16="http://schemas.microsoft.com/office/drawing/2014/main" id="{CBC645DC-489C-D1ED-767A-A6372F2D451F}"/>
              </a:ext>
            </a:extLst>
          </p:cNvPr>
          <p:cNvSpPr>
            <a:spLocks noGrp="1"/>
          </p:cNvSpPr>
          <p:nvPr>
            <p:ph type="sldNum" sz="quarter" idx="12"/>
          </p:nvPr>
        </p:nvSpPr>
        <p:spPr/>
        <p:txBody>
          <a:bodyPr/>
          <a:lstStyle/>
          <a:p>
            <a:fld id="{C1934BC5-F4F7-4358-8C2B-8BFE237F92F9}" type="slidenum">
              <a:rPr lang="en-US" smtClean="0"/>
              <a:t>57</a:t>
            </a:fld>
            <a:endParaRPr lang="en-US"/>
          </a:p>
        </p:txBody>
      </p:sp>
    </p:spTree>
    <p:extLst>
      <p:ext uri="{BB962C8B-B14F-4D97-AF65-F5344CB8AC3E}">
        <p14:creationId xmlns:p14="http://schemas.microsoft.com/office/powerpoint/2010/main" val="474023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8D8AB-9D58-7461-A255-EF2FB2A40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2F28D-EF79-798B-CAFA-62E51FDF68AA}"/>
              </a:ext>
            </a:extLst>
          </p:cNvPr>
          <p:cNvSpPr>
            <a:spLocks noGrp="1"/>
          </p:cNvSpPr>
          <p:nvPr>
            <p:ph type="title"/>
          </p:nvPr>
        </p:nvSpPr>
        <p:spPr/>
        <p:txBody>
          <a:bodyPr/>
          <a:lstStyle/>
          <a:p>
            <a:r>
              <a:rPr lang="en-US" dirty="0"/>
              <a:t>In-Situ SEM Material Testing</a:t>
            </a:r>
          </a:p>
        </p:txBody>
      </p:sp>
      <p:sp>
        <p:nvSpPr>
          <p:cNvPr id="3" name="Content Placeholder 2">
            <a:extLst>
              <a:ext uri="{FF2B5EF4-FFF2-40B4-BE49-F238E27FC236}">
                <a16:creationId xmlns:a16="http://schemas.microsoft.com/office/drawing/2014/main" id="{776A1642-AC2A-BEC6-CB09-A3B891DED74C}"/>
              </a:ext>
            </a:extLst>
          </p:cNvPr>
          <p:cNvSpPr>
            <a:spLocks noGrp="1"/>
          </p:cNvSpPr>
          <p:nvPr>
            <p:ph idx="1"/>
          </p:nvPr>
        </p:nvSpPr>
        <p:spPr>
          <a:xfrm>
            <a:off x="838200" y="1825625"/>
            <a:ext cx="6019800" cy="4351338"/>
          </a:xfrm>
        </p:spPr>
        <p:txBody>
          <a:bodyPr>
            <a:normAutofit fontScale="92500"/>
          </a:bodyPr>
          <a:lstStyle/>
          <a:p>
            <a:pPr algn="l">
              <a:buFont typeface="Arial" panose="020B0604020202020204" pitchFamily="34" charset="0"/>
              <a:buChar char="•"/>
            </a:pPr>
            <a:r>
              <a:rPr lang="en-US" b="1" i="0" dirty="0">
                <a:solidFill>
                  <a:srgbClr val="0D0D0D"/>
                </a:solidFill>
                <a:effectLst/>
                <a:latin typeface="Söhne"/>
              </a:rPr>
              <a:t>Modes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1" dirty="0">
                <a:solidFill>
                  <a:srgbClr val="0D0D0D"/>
                </a:solidFill>
                <a:effectLst/>
                <a:latin typeface="Söhne"/>
              </a:rPr>
              <a:t>Mechanical Testing</a:t>
            </a:r>
            <a:endParaRPr lang="en-US" b="1" dirty="0">
              <a:solidFill>
                <a:srgbClr val="0D0D0D"/>
              </a:solidFill>
              <a:latin typeface="Söhne"/>
            </a:endParaRPr>
          </a:p>
          <a:p>
            <a:pPr marL="1200150" lvl="2" indent="-285750"/>
            <a:r>
              <a:rPr lang="en-US" b="0" i="0" dirty="0">
                <a:solidFill>
                  <a:srgbClr val="0D0D0D"/>
                </a:solidFill>
                <a:effectLst/>
                <a:latin typeface="Söhne"/>
              </a:rPr>
              <a:t>Applies controlled mechanical loads to the sample, allowing for the study of mechanical properties such as tensile strength, fracture toughness, and deformation behavior</a:t>
            </a:r>
          </a:p>
          <a:p>
            <a:pPr marL="742950" lvl="1" indent="-285750" algn="l">
              <a:buFont typeface="Arial" panose="020B0604020202020204" pitchFamily="34" charset="0"/>
              <a:buChar char="•"/>
            </a:pPr>
            <a:r>
              <a:rPr lang="en-US" b="1" dirty="0">
                <a:solidFill>
                  <a:srgbClr val="0D0D0D"/>
                </a:solidFill>
                <a:effectLst/>
                <a:latin typeface="Söhne"/>
              </a:rPr>
              <a:t>Electrical Testing</a:t>
            </a:r>
          </a:p>
          <a:p>
            <a:pPr marL="1200150" lvl="2" indent="-285750"/>
            <a:r>
              <a:rPr lang="en-US" b="0" i="0" dirty="0">
                <a:solidFill>
                  <a:srgbClr val="0D0D0D"/>
                </a:solidFill>
                <a:effectLst/>
                <a:latin typeface="Söhne"/>
              </a:rPr>
              <a:t>Measures electrical properties such as conductivity, resistivity, and electrical breakdown under various conditions</a:t>
            </a:r>
          </a:p>
          <a:p>
            <a:pPr marL="742950" lvl="1" indent="-285750" algn="l">
              <a:buFont typeface="Arial" panose="020B0604020202020204" pitchFamily="34" charset="0"/>
              <a:buChar char="•"/>
            </a:pPr>
            <a:r>
              <a:rPr lang="en-US" b="1" dirty="0">
                <a:solidFill>
                  <a:srgbClr val="0D0D0D"/>
                </a:solidFill>
                <a:effectLst/>
                <a:latin typeface="Söhne"/>
              </a:rPr>
              <a:t>Thermal Testing</a:t>
            </a:r>
            <a:endParaRPr lang="en-US" b="1" dirty="0">
              <a:solidFill>
                <a:srgbClr val="0D0D0D"/>
              </a:solidFill>
              <a:latin typeface="Söhne"/>
            </a:endParaRPr>
          </a:p>
          <a:p>
            <a:pPr marL="1200150" lvl="2" indent="-285750"/>
            <a:r>
              <a:rPr lang="en-US" b="0" i="0" dirty="0">
                <a:solidFill>
                  <a:srgbClr val="0D0D0D"/>
                </a:solidFill>
                <a:effectLst/>
                <a:latin typeface="Söhne"/>
              </a:rPr>
              <a:t>Controls sample temperature to study thermal properties such as thermal conductivity, expansion coefficients, and phase transitions</a:t>
            </a:r>
          </a:p>
        </p:txBody>
      </p:sp>
      <p:pic>
        <p:nvPicPr>
          <p:cNvPr id="4" name="Picture 3">
            <a:hlinkClick r:id="rId2"/>
            <a:extLst>
              <a:ext uri="{FF2B5EF4-FFF2-40B4-BE49-F238E27FC236}">
                <a16:creationId xmlns:a16="http://schemas.microsoft.com/office/drawing/2014/main" id="{77EF805F-8E3E-754B-0582-9A58221A05E6}"/>
              </a:ext>
            </a:extLst>
          </p:cNvPr>
          <p:cNvPicPr>
            <a:picLocks noChangeAspect="1"/>
          </p:cNvPicPr>
          <p:nvPr/>
        </p:nvPicPr>
        <p:blipFill>
          <a:blip r:embed="rId3"/>
          <a:stretch>
            <a:fillRect/>
          </a:stretch>
        </p:blipFill>
        <p:spPr>
          <a:xfrm>
            <a:off x="7197254" y="1566863"/>
            <a:ext cx="4366096" cy="4657725"/>
          </a:xfrm>
          <a:prstGeom prst="rect">
            <a:avLst/>
          </a:prstGeom>
        </p:spPr>
      </p:pic>
      <p:sp>
        <p:nvSpPr>
          <p:cNvPr id="6" name="Slide Number Placeholder 5">
            <a:extLst>
              <a:ext uri="{FF2B5EF4-FFF2-40B4-BE49-F238E27FC236}">
                <a16:creationId xmlns:a16="http://schemas.microsoft.com/office/drawing/2014/main" id="{95F2C14D-11F2-6D7C-8181-218744CAED2B}"/>
              </a:ext>
            </a:extLst>
          </p:cNvPr>
          <p:cNvSpPr>
            <a:spLocks noGrp="1"/>
          </p:cNvSpPr>
          <p:nvPr>
            <p:ph type="sldNum" sz="quarter" idx="12"/>
          </p:nvPr>
        </p:nvSpPr>
        <p:spPr/>
        <p:txBody>
          <a:bodyPr/>
          <a:lstStyle/>
          <a:p>
            <a:fld id="{C1934BC5-F4F7-4358-8C2B-8BFE237F92F9}" type="slidenum">
              <a:rPr lang="en-US" smtClean="0"/>
              <a:t>58</a:t>
            </a:fld>
            <a:endParaRPr lang="en-US"/>
          </a:p>
        </p:txBody>
      </p:sp>
    </p:spTree>
    <p:extLst>
      <p:ext uri="{BB962C8B-B14F-4D97-AF65-F5344CB8AC3E}">
        <p14:creationId xmlns:p14="http://schemas.microsoft.com/office/powerpoint/2010/main" val="3833741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779D-A76C-1878-AFB9-77EEB2658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DA8B2-85A9-5BE0-2899-BA9560F1C4D3}"/>
              </a:ext>
            </a:extLst>
          </p:cNvPr>
          <p:cNvSpPr>
            <a:spLocks noGrp="1"/>
          </p:cNvSpPr>
          <p:nvPr>
            <p:ph type="title"/>
          </p:nvPr>
        </p:nvSpPr>
        <p:spPr/>
        <p:txBody>
          <a:bodyPr/>
          <a:lstStyle/>
          <a:p>
            <a:r>
              <a:rPr lang="en-US" dirty="0"/>
              <a:t>In-Situ SEM Material Testing</a:t>
            </a:r>
          </a:p>
        </p:txBody>
      </p:sp>
      <p:sp>
        <p:nvSpPr>
          <p:cNvPr id="3" name="Content Placeholder 2">
            <a:extLst>
              <a:ext uri="{FF2B5EF4-FFF2-40B4-BE49-F238E27FC236}">
                <a16:creationId xmlns:a16="http://schemas.microsoft.com/office/drawing/2014/main" id="{FF0B5EF6-3EDD-A782-B6FE-A241B80CE386}"/>
              </a:ext>
            </a:extLst>
          </p:cNvPr>
          <p:cNvSpPr>
            <a:spLocks noGrp="1"/>
          </p:cNvSpPr>
          <p:nvPr>
            <p:ph idx="1"/>
          </p:nvPr>
        </p:nvSpPr>
        <p:spPr>
          <a:xfrm>
            <a:off x="838200" y="1825625"/>
            <a:ext cx="6667500" cy="4351338"/>
          </a:xfrm>
        </p:spPr>
        <p:txBody>
          <a:bodyPr>
            <a:normAutofit lnSpcReduction="10000"/>
          </a:bodyPr>
          <a:lstStyle/>
          <a:p>
            <a:pPr algn="l">
              <a:buFont typeface="Arial" panose="020B0604020202020204" pitchFamily="34" charset="0"/>
              <a:buChar char="•"/>
            </a:pPr>
            <a:r>
              <a:rPr lang="en-US" b="1" i="0" dirty="0">
                <a:solidFill>
                  <a:srgbClr val="0D0D0D"/>
                </a:solidFill>
                <a:effectLst/>
                <a:latin typeface="Söhne"/>
              </a:rPr>
              <a:t>Applications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Mechanical characterization of materials for quality control, failure analysis, and material development in industries such as aerospace, automotive, and microelectronics</a:t>
            </a:r>
          </a:p>
          <a:p>
            <a:pPr marL="742950" lvl="1" indent="-285750" algn="l">
              <a:buFont typeface="Arial" panose="020B0604020202020204" pitchFamily="34" charset="0"/>
              <a:buChar char="•"/>
            </a:pPr>
            <a:r>
              <a:rPr lang="en-US" b="0" i="0" dirty="0">
                <a:solidFill>
                  <a:srgbClr val="0D0D0D"/>
                </a:solidFill>
                <a:effectLst/>
                <a:latin typeface="Söhne"/>
              </a:rPr>
              <a:t>Investigation of electrical properties in semiconductors, nanomaterials, and electronic devices for optimizing performance and reliability</a:t>
            </a:r>
          </a:p>
          <a:p>
            <a:pPr marL="742950" lvl="1" indent="-285750" algn="l">
              <a:buFont typeface="Arial" panose="020B0604020202020204" pitchFamily="34" charset="0"/>
              <a:buChar char="•"/>
            </a:pPr>
            <a:r>
              <a:rPr lang="en-US" b="0" i="0" dirty="0">
                <a:solidFill>
                  <a:srgbClr val="0D0D0D"/>
                </a:solidFill>
                <a:effectLst/>
                <a:latin typeface="Söhne"/>
              </a:rPr>
              <a:t>Study of thermal behavior in materials for thermal management, heat dissipation, and thermal interface materials in electronic and energy storage applications</a:t>
            </a:r>
          </a:p>
        </p:txBody>
      </p:sp>
      <p:pic>
        <p:nvPicPr>
          <p:cNvPr id="4" name="Picture 3">
            <a:hlinkClick r:id="rId2"/>
            <a:extLst>
              <a:ext uri="{FF2B5EF4-FFF2-40B4-BE49-F238E27FC236}">
                <a16:creationId xmlns:a16="http://schemas.microsoft.com/office/drawing/2014/main" id="{DCAE5DB5-30A2-07A7-86DC-C43178707172}"/>
              </a:ext>
            </a:extLst>
          </p:cNvPr>
          <p:cNvPicPr>
            <a:picLocks noChangeAspect="1"/>
          </p:cNvPicPr>
          <p:nvPr/>
        </p:nvPicPr>
        <p:blipFill>
          <a:blip r:embed="rId3"/>
          <a:stretch>
            <a:fillRect/>
          </a:stretch>
        </p:blipFill>
        <p:spPr>
          <a:xfrm>
            <a:off x="7680567" y="2209799"/>
            <a:ext cx="4310180" cy="3603041"/>
          </a:xfrm>
          <a:prstGeom prst="rect">
            <a:avLst/>
          </a:prstGeom>
        </p:spPr>
      </p:pic>
      <p:sp>
        <p:nvSpPr>
          <p:cNvPr id="6" name="Slide Number Placeholder 5">
            <a:extLst>
              <a:ext uri="{FF2B5EF4-FFF2-40B4-BE49-F238E27FC236}">
                <a16:creationId xmlns:a16="http://schemas.microsoft.com/office/drawing/2014/main" id="{5F7CAE23-6D52-902F-114D-49335777F516}"/>
              </a:ext>
            </a:extLst>
          </p:cNvPr>
          <p:cNvSpPr>
            <a:spLocks noGrp="1"/>
          </p:cNvSpPr>
          <p:nvPr>
            <p:ph type="sldNum" sz="quarter" idx="12"/>
          </p:nvPr>
        </p:nvSpPr>
        <p:spPr/>
        <p:txBody>
          <a:bodyPr/>
          <a:lstStyle/>
          <a:p>
            <a:fld id="{C1934BC5-F4F7-4358-8C2B-8BFE237F92F9}" type="slidenum">
              <a:rPr lang="en-US" smtClean="0"/>
              <a:t>59</a:t>
            </a:fld>
            <a:endParaRPr lang="en-US"/>
          </a:p>
        </p:txBody>
      </p:sp>
    </p:spTree>
    <p:extLst>
      <p:ext uri="{BB962C8B-B14F-4D97-AF65-F5344CB8AC3E}">
        <p14:creationId xmlns:p14="http://schemas.microsoft.com/office/powerpoint/2010/main" val="53715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FA49-C237-1BE4-081D-00E7392ADD53}"/>
              </a:ext>
            </a:extLst>
          </p:cNvPr>
          <p:cNvSpPr>
            <a:spLocks noGrp="1"/>
          </p:cNvSpPr>
          <p:nvPr>
            <p:ph type="title"/>
          </p:nvPr>
        </p:nvSpPr>
        <p:spPr/>
        <p:txBody>
          <a:bodyPr/>
          <a:lstStyle/>
          <a:p>
            <a:r>
              <a:rPr lang="en-US" dirty="0"/>
              <a:t>Solid biomaterials</a:t>
            </a:r>
          </a:p>
        </p:txBody>
      </p:sp>
      <p:sp>
        <p:nvSpPr>
          <p:cNvPr id="3" name="Content Placeholder 2">
            <a:extLst>
              <a:ext uri="{FF2B5EF4-FFF2-40B4-BE49-F238E27FC236}">
                <a16:creationId xmlns:a16="http://schemas.microsoft.com/office/drawing/2014/main" id="{74C15B0F-7C5E-2491-23E9-B3453443F153}"/>
              </a:ext>
            </a:extLst>
          </p:cNvPr>
          <p:cNvSpPr>
            <a:spLocks noGrp="1"/>
          </p:cNvSpPr>
          <p:nvPr>
            <p:ph idx="1"/>
          </p:nvPr>
        </p:nvSpPr>
        <p:spPr/>
        <p:txBody>
          <a:bodyPr>
            <a:normAutofit/>
          </a:bodyPr>
          <a:lstStyle/>
          <a:p>
            <a:r>
              <a:rPr lang="en-US" sz="3200" dirty="0"/>
              <a:t>Key characteristics of biomaterials:</a:t>
            </a:r>
          </a:p>
          <a:p>
            <a:pPr lvl="1"/>
            <a:r>
              <a:rPr lang="en-US" sz="2800" dirty="0"/>
              <a:t>Biocompatibility</a:t>
            </a:r>
          </a:p>
          <a:p>
            <a:pPr lvl="2"/>
            <a:r>
              <a:rPr lang="en-US" sz="2400" dirty="0"/>
              <a:t>In all cases, should not elicit a toxic or immune response when in contact with biological tissues</a:t>
            </a:r>
          </a:p>
          <a:p>
            <a:pPr lvl="1"/>
            <a:r>
              <a:rPr lang="en-US" sz="2800" dirty="0"/>
              <a:t>Bioactivity</a:t>
            </a:r>
          </a:p>
          <a:p>
            <a:pPr lvl="2"/>
            <a:r>
              <a:rPr lang="en-US" sz="2400" dirty="0"/>
              <a:t>In some cases, designed to interact with biological systems, promoting tissue regeneration or facilitating specific biological functions</a:t>
            </a:r>
          </a:p>
          <a:p>
            <a:pPr lvl="1"/>
            <a:r>
              <a:rPr lang="en-US" sz="2800" dirty="0"/>
              <a:t>Mechanical properties</a:t>
            </a:r>
          </a:p>
          <a:p>
            <a:pPr lvl="2"/>
            <a:r>
              <a:rPr lang="en-US" sz="2400" dirty="0"/>
              <a:t>Should have strength, durability, and flexibility similar to the tissues it is replacing or supporting. Especially important for load-bearing applications</a:t>
            </a:r>
          </a:p>
        </p:txBody>
      </p:sp>
      <p:sp>
        <p:nvSpPr>
          <p:cNvPr id="5" name="Slide Number Placeholder 4">
            <a:extLst>
              <a:ext uri="{FF2B5EF4-FFF2-40B4-BE49-F238E27FC236}">
                <a16:creationId xmlns:a16="http://schemas.microsoft.com/office/drawing/2014/main" id="{B0BD5FF9-7F83-A9B5-2205-8271820A61A8}"/>
              </a:ext>
            </a:extLst>
          </p:cNvPr>
          <p:cNvSpPr>
            <a:spLocks noGrp="1"/>
          </p:cNvSpPr>
          <p:nvPr>
            <p:ph type="sldNum" sz="quarter" idx="12"/>
          </p:nvPr>
        </p:nvSpPr>
        <p:spPr/>
        <p:txBody>
          <a:bodyPr/>
          <a:lstStyle/>
          <a:p>
            <a:fld id="{C1934BC5-F4F7-4358-8C2B-8BFE237F92F9}" type="slidenum">
              <a:rPr lang="en-US" smtClean="0"/>
              <a:t>6</a:t>
            </a:fld>
            <a:endParaRPr lang="en-US"/>
          </a:p>
        </p:txBody>
      </p:sp>
    </p:spTree>
    <p:extLst>
      <p:ext uri="{BB962C8B-B14F-4D97-AF65-F5344CB8AC3E}">
        <p14:creationId xmlns:p14="http://schemas.microsoft.com/office/powerpoint/2010/main" val="585988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BF34-FD53-7EB5-F71A-26CDD69E8B9B}"/>
              </a:ext>
            </a:extLst>
          </p:cNvPr>
          <p:cNvSpPr>
            <a:spLocks noGrp="1"/>
          </p:cNvSpPr>
          <p:nvPr>
            <p:ph type="title"/>
          </p:nvPr>
        </p:nvSpPr>
        <p:spPr/>
        <p:txBody>
          <a:bodyPr/>
          <a:lstStyle/>
          <a:p>
            <a:r>
              <a:rPr lang="en-US" dirty="0"/>
              <a:t>In-Situ SEM Material Testing</a:t>
            </a:r>
          </a:p>
        </p:txBody>
      </p:sp>
      <p:pic>
        <p:nvPicPr>
          <p:cNvPr id="4" name="Content Placeholder 3">
            <a:hlinkClick r:id="rId2"/>
            <a:extLst>
              <a:ext uri="{FF2B5EF4-FFF2-40B4-BE49-F238E27FC236}">
                <a16:creationId xmlns:a16="http://schemas.microsoft.com/office/drawing/2014/main" id="{2C1200D3-6811-EEA4-4666-3FEBE85F8E6C}"/>
              </a:ext>
            </a:extLst>
          </p:cNvPr>
          <p:cNvPicPr>
            <a:picLocks noGrp="1" noChangeAspect="1"/>
          </p:cNvPicPr>
          <p:nvPr>
            <p:ph idx="1"/>
          </p:nvPr>
        </p:nvPicPr>
        <p:blipFill>
          <a:blip r:embed="rId3"/>
          <a:stretch>
            <a:fillRect/>
          </a:stretch>
        </p:blipFill>
        <p:spPr>
          <a:xfrm>
            <a:off x="838200" y="1988932"/>
            <a:ext cx="10515600" cy="4024723"/>
          </a:xfrm>
          <a:prstGeom prst="rect">
            <a:avLst/>
          </a:prstGeom>
        </p:spPr>
      </p:pic>
      <p:sp>
        <p:nvSpPr>
          <p:cNvPr id="5" name="Slide Number Placeholder 4">
            <a:extLst>
              <a:ext uri="{FF2B5EF4-FFF2-40B4-BE49-F238E27FC236}">
                <a16:creationId xmlns:a16="http://schemas.microsoft.com/office/drawing/2014/main" id="{911007BF-7120-FC36-8454-DD1AB36CBA79}"/>
              </a:ext>
            </a:extLst>
          </p:cNvPr>
          <p:cNvSpPr>
            <a:spLocks noGrp="1"/>
          </p:cNvSpPr>
          <p:nvPr>
            <p:ph type="sldNum" sz="quarter" idx="12"/>
          </p:nvPr>
        </p:nvSpPr>
        <p:spPr/>
        <p:txBody>
          <a:bodyPr/>
          <a:lstStyle/>
          <a:p>
            <a:fld id="{C1934BC5-F4F7-4358-8C2B-8BFE237F92F9}" type="slidenum">
              <a:rPr lang="en-US" smtClean="0"/>
              <a:t>60</a:t>
            </a:fld>
            <a:endParaRPr lang="en-US"/>
          </a:p>
        </p:txBody>
      </p:sp>
    </p:spTree>
    <p:extLst>
      <p:ext uri="{BB962C8B-B14F-4D97-AF65-F5344CB8AC3E}">
        <p14:creationId xmlns:p14="http://schemas.microsoft.com/office/powerpoint/2010/main" val="1144585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6D219-6CBB-5459-FD59-E7BE54B72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E426D-A3C8-79DF-DE57-E706C887075E}"/>
              </a:ext>
            </a:extLst>
          </p:cNvPr>
          <p:cNvSpPr>
            <a:spLocks noGrp="1"/>
          </p:cNvSpPr>
          <p:nvPr>
            <p:ph type="title"/>
          </p:nvPr>
        </p:nvSpPr>
        <p:spPr/>
        <p:txBody>
          <a:bodyPr/>
          <a:lstStyle/>
          <a:p>
            <a:r>
              <a:rPr lang="en-US" dirty="0"/>
              <a:t>In-Situ SEM Material Testing</a:t>
            </a:r>
          </a:p>
        </p:txBody>
      </p:sp>
      <p:sp>
        <p:nvSpPr>
          <p:cNvPr id="3" name="Content Placeholder 2">
            <a:extLst>
              <a:ext uri="{FF2B5EF4-FFF2-40B4-BE49-F238E27FC236}">
                <a16:creationId xmlns:a16="http://schemas.microsoft.com/office/drawing/2014/main" id="{8A1F79DD-F48B-268D-BED7-EB9293FBA9C7}"/>
              </a:ext>
            </a:extLst>
          </p:cNvPr>
          <p:cNvSpPr>
            <a:spLocks noGrp="1"/>
          </p:cNvSpPr>
          <p:nvPr>
            <p:ph idx="1"/>
          </p:nvPr>
        </p:nvSpPr>
        <p:spPr>
          <a:xfrm>
            <a:off x="838200" y="1825625"/>
            <a:ext cx="10515600" cy="4667250"/>
          </a:xfrm>
        </p:spPr>
        <p:txBody>
          <a:bodyPr>
            <a:normAutofit fontScale="92500"/>
          </a:bodyPr>
          <a:lstStyle/>
          <a:p>
            <a:pPr algn="l">
              <a:buFont typeface="Arial" panose="020B0604020202020204" pitchFamily="34" charset="0"/>
              <a:buChar char="•"/>
            </a:pPr>
            <a:r>
              <a:rPr lang="en-US" b="1" i="0" dirty="0">
                <a:solidFill>
                  <a:srgbClr val="0D0D0D"/>
                </a:solidFill>
                <a:effectLst/>
                <a:latin typeface="Söhne"/>
              </a:rPr>
              <a:t>Advantages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Real-time imaging enables direct observation of material responses under various stimuli, providing valuable insights into structure-property relationships</a:t>
            </a:r>
          </a:p>
          <a:p>
            <a:pPr marL="742950" lvl="1" indent="-285750" algn="l">
              <a:buFont typeface="Arial" panose="020B0604020202020204" pitchFamily="34" charset="0"/>
              <a:buChar char="•"/>
            </a:pPr>
            <a:r>
              <a:rPr lang="en-US" b="0" i="0" dirty="0">
                <a:solidFill>
                  <a:srgbClr val="0D0D0D"/>
                </a:solidFill>
                <a:effectLst/>
                <a:latin typeface="Söhne"/>
              </a:rPr>
              <a:t>Controlled experimental conditions allow for precise testing and reproducible results</a:t>
            </a:r>
          </a:p>
          <a:p>
            <a:pPr marL="742950" lvl="1" indent="-285750" algn="l">
              <a:buFont typeface="Arial" panose="020B0604020202020204" pitchFamily="34" charset="0"/>
              <a:buChar char="•"/>
            </a:pPr>
            <a:r>
              <a:rPr lang="en-US" b="0" i="0" dirty="0">
                <a:solidFill>
                  <a:srgbClr val="0D0D0D"/>
                </a:solidFill>
                <a:effectLst/>
                <a:latin typeface="Söhne"/>
              </a:rPr>
              <a:t>Versatile technique applicable to a wide range of materials, including metals, ceramics, polymers, and composites</a:t>
            </a:r>
          </a:p>
          <a:p>
            <a:pPr algn="l">
              <a:buFont typeface="Arial" panose="020B0604020202020204" pitchFamily="34" charset="0"/>
              <a:buChar char="•"/>
            </a:pPr>
            <a:r>
              <a:rPr lang="en-US" b="1" i="0" dirty="0">
                <a:solidFill>
                  <a:srgbClr val="0D0D0D"/>
                </a:solidFill>
                <a:effectLst/>
                <a:latin typeface="Söhne"/>
              </a:rPr>
              <a:t>Limitations</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Complexity and cost of specialized in-situ equipment may limit accessibility for some research groups or facilities</a:t>
            </a:r>
          </a:p>
          <a:p>
            <a:pPr marL="742950" lvl="1" indent="-285750" algn="l">
              <a:buFont typeface="Arial" panose="020B0604020202020204" pitchFamily="34" charset="0"/>
              <a:buChar char="•"/>
            </a:pPr>
            <a:r>
              <a:rPr lang="en-US" b="0" i="0" dirty="0">
                <a:solidFill>
                  <a:srgbClr val="0D0D0D"/>
                </a:solidFill>
                <a:effectLst/>
                <a:latin typeface="Söhne"/>
              </a:rPr>
              <a:t>Limited to analyzing material behavior at the micro/nanoscale within the SEM chamber, which may not fully represent macroscale behavior</a:t>
            </a:r>
          </a:p>
          <a:p>
            <a:pPr marL="742950" lvl="1" indent="-285750" algn="l">
              <a:buFont typeface="Arial" panose="020B0604020202020204" pitchFamily="34" charset="0"/>
              <a:buChar char="•"/>
            </a:pPr>
            <a:r>
              <a:rPr lang="en-US" b="0" i="0" dirty="0">
                <a:solidFill>
                  <a:srgbClr val="0D0D0D"/>
                </a:solidFill>
                <a:effectLst/>
                <a:latin typeface="Söhne"/>
              </a:rPr>
              <a:t>Potential artifacts from electron beam interactions with the sample during testing may affect results</a:t>
            </a:r>
          </a:p>
        </p:txBody>
      </p:sp>
      <p:sp>
        <p:nvSpPr>
          <p:cNvPr id="5" name="Slide Number Placeholder 4">
            <a:extLst>
              <a:ext uri="{FF2B5EF4-FFF2-40B4-BE49-F238E27FC236}">
                <a16:creationId xmlns:a16="http://schemas.microsoft.com/office/drawing/2014/main" id="{62B1268A-212A-90BD-A0F3-4A1BC8DACAB0}"/>
              </a:ext>
            </a:extLst>
          </p:cNvPr>
          <p:cNvSpPr>
            <a:spLocks noGrp="1"/>
          </p:cNvSpPr>
          <p:nvPr>
            <p:ph type="sldNum" sz="quarter" idx="12"/>
          </p:nvPr>
        </p:nvSpPr>
        <p:spPr/>
        <p:txBody>
          <a:bodyPr/>
          <a:lstStyle/>
          <a:p>
            <a:fld id="{C1934BC5-F4F7-4358-8C2B-8BFE237F92F9}" type="slidenum">
              <a:rPr lang="en-US" smtClean="0"/>
              <a:t>61</a:t>
            </a:fld>
            <a:endParaRPr lang="en-US"/>
          </a:p>
        </p:txBody>
      </p:sp>
    </p:spTree>
    <p:extLst>
      <p:ext uri="{BB962C8B-B14F-4D97-AF65-F5344CB8AC3E}">
        <p14:creationId xmlns:p14="http://schemas.microsoft.com/office/powerpoint/2010/main" val="3358996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664E-1691-47C2-80A5-8B1AA8E3B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509AA-F378-DF40-F541-BFC2136E14B2}"/>
              </a:ext>
            </a:extLst>
          </p:cNvPr>
          <p:cNvSpPr>
            <a:spLocks noGrp="1"/>
          </p:cNvSpPr>
          <p:nvPr>
            <p:ph type="title"/>
          </p:nvPr>
        </p:nvSpPr>
        <p:spPr/>
        <p:txBody>
          <a:bodyPr/>
          <a:lstStyle/>
          <a:p>
            <a:r>
              <a:rPr lang="en-US" dirty="0"/>
              <a:t>In-Situ SEM Material Testing</a:t>
            </a:r>
          </a:p>
        </p:txBody>
      </p:sp>
      <p:sp>
        <p:nvSpPr>
          <p:cNvPr id="3" name="Content Placeholder 2">
            <a:extLst>
              <a:ext uri="{FF2B5EF4-FFF2-40B4-BE49-F238E27FC236}">
                <a16:creationId xmlns:a16="http://schemas.microsoft.com/office/drawing/2014/main" id="{C35C3951-2A3E-B757-0BD0-E19CDE3037CE}"/>
              </a:ext>
            </a:extLst>
          </p:cNvPr>
          <p:cNvSpPr>
            <a:spLocks noGrp="1"/>
          </p:cNvSpPr>
          <p:nvPr>
            <p:ph idx="1"/>
          </p:nvPr>
        </p:nvSpPr>
        <p:spPr/>
        <p:txBody>
          <a:bodyPr>
            <a:normAutofit/>
          </a:bodyPr>
          <a:lstStyle/>
          <a:p>
            <a:pPr algn="l">
              <a:buFont typeface="Arial" panose="020B0604020202020204" pitchFamily="34" charset="0"/>
              <a:buChar char="•"/>
            </a:pPr>
            <a:r>
              <a:rPr lang="en-US" b="1" i="0" dirty="0">
                <a:solidFill>
                  <a:srgbClr val="0D0D0D"/>
                </a:solidFill>
                <a:effectLst/>
                <a:latin typeface="Söhne"/>
              </a:rPr>
              <a:t>Further Reading:</a:t>
            </a:r>
          </a:p>
          <a:p>
            <a:pPr lvl="1"/>
            <a:r>
              <a:rPr lang="en-US" dirty="0" err="1">
                <a:effectLst/>
              </a:rPr>
              <a:t>Podor</a:t>
            </a:r>
            <a:r>
              <a:rPr lang="en-US" dirty="0">
                <a:effectLst/>
              </a:rPr>
              <a:t>, R., </a:t>
            </a:r>
            <a:r>
              <a:rPr lang="en-US" dirty="0" err="1">
                <a:effectLst/>
              </a:rPr>
              <a:t>Ravaux</a:t>
            </a:r>
            <a:r>
              <a:rPr lang="en-US" dirty="0">
                <a:effectLst/>
              </a:rPr>
              <a:t>, J., &amp; </a:t>
            </a:r>
            <a:r>
              <a:rPr lang="en-US" dirty="0" err="1">
                <a:effectLst/>
              </a:rPr>
              <a:t>Brau</a:t>
            </a:r>
            <a:r>
              <a:rPr lang="en-US" dirty="0">
                <a:effectLst/>
              </a:rPr>
              <a:t>, H.-P. (2012, March 9). </a:t>
            </a:r>
            <a:r>
              <a:rPr lang="en-US" b="1" i="1" dirty="0">
                <a:effectLst/>
              </a:rPr>
              <a:t>In situ </a:t>
            </a:r>
            <a:r>
              <a:rPr lang="en-US" b="1" dirty="0">
                <a:effectLst/>
              </a:rPr>
              <a:t>experiments in the Scanning Electron Microscope Chamber. </a:t>
            </a:r>
            <a:r>
              <a:rPr lang="en-US" dirty="0" err="1">
                <a:effectLst/>
              </a:rPr>
              <a:t>IntechOpen</a:t>
            </a:r>
            <a:r>
              <a:rPr lang="en-US" dirty="0">
                <a:effectLst/>
              </a:rPr>
              <a:t>. </a:t>
            </a:r>
            <a:r>
              <a:rPr lang="en-US" dirty="0">
                <a:effectLst/>
                <a:hlinkClick r:id="rId2"/>
              </a:rPr>
              <a:t>https://www.intechopen.com/chapters/30892</a:t>
            </a:r>
            <a:endParaRPr lang="en-US" b="0" i="0" dirty="0">
              <a:solidFill>
                <a:srgbClr val="0D0D0D"/>
              </a:solidFill>
              <a:effectLst/>
              <a:latin typeface="Söhne"/>
            </a:endParaRPr>
          </a:p>
          <a:p>
            <a:pPr lvl="1"/>
            <a:r>
              <a:rPr lang="en-US" b="0" i="0" dirty="0">
                <a:solidFill>
                  <a:srgbClr val="0D0D0D"/>
                </a:solidFill>
                <a:effectLst/>
                <a:latin typeface="Söhne"/>
              </a:rPr>
              <a:t>Torres, E. A., &amp; Ramírez, A. J. (2011). </a:t>
            </a:r>
            <a:r>
              <a:rPr lang="en-US" b="1" i="1" dirty="0">
                <a:solidFill>
                  <a:srgbClr val="0D0D0D"/>
                </a:solidFill>
                <a:effectLst/>
                <a:latin typeface="Söhne"/>
              </a:rPr>
              <a:t>In situ </a:t>
            </a:r>
            <a:r>
              <a:rPr lang="en-US" b="1" i="0" dirty="0">
                <a:solidFill>
                  <a:srgbClr val="0D0D0D"/>
                </a:solidFill>
                <a:effectLst/>
                <a:latin typeface="Söhne"/>
              </a:rPr>
              <a:t>scanning electron microscopy. </a:t>
            </a:r>
            <a:r>
              <a:rPr lang="en-US" b="0" i="0" dirty="0">
                <a:solidFill>
                  <a:srgbClr val="0D0D0D"/>
                </a:solidFill>
                <a:effectLst/>
                <a:latin typeface="Söhne"/>
              </a:rPr>
              <a:t>Science and Technology of Welding and Joining, 16(1), 68–78. </a:t>
            </a:r>
            <a:r>
              <a:rPr lang="en-US" b="0" i="0" dirty="0">
                <a:solidFill>
                  <a:srgbClr val="0D0D0D"/>
                </a:solidFill>
                <a:effectLst/>
                <a:latin typeface="Söhne"/>
                <a:hlinkClick r:id="rId3"/>
              </a:rPr>
              <a:t>https://doi.org/10.1179/136217110x12785889550028</a:t>
            </a:r>
            <a:endParaRPr lang="en-US" b="0" i="0" dirty="0">
              <a:solidFill>
                <a:srgbClr val="0D0D0D"/>
              </a:solidFill>
              <a:effectLst/>
              <a:latin typeface="Söhne"/>
            </a:endParaRPr>
          </a:p>
          <a:p>
            <a:pPr lvl="1"/>
            <a:r>
              <a:rPr lang="en-US" dirty="0">
                <a:effectLst/>
              </a:rPr>
              <a:t>Zheng, H., Meng, Y. S., &amp; Zhu, Y. (2015). </a:t>
            </a:r>
            <a:r>
              <a:rPr lang="en-US" b="1" dirty="0">
                <a:effectLst/>
              </a:rPr>
              <a:t>Frontiers of </a:t>
            </a:r>
            <a:r>
              <a:rPr lang="en-US" b="1" i="1" dirty="0">
                <a:effectLst/>
              </a:rPr>
              <a:t>in situ </a:t>
            </a:r>
            <a:r>
              <a:rPr lang="en-US" b="1" dirty="0">
                <a:effectLst/>
              </a:rPr>
              <a:t>electron microscopy.</a:t>
            </a:r>
            <a:r>
              <a:rPr lang="en-US" dirty="0">
                <a:effectLst/>
              </a:rPr>
              <a:t> </a:t>
            </a:r>
            <a:r>
              <a:rPr lang="en-US" i="1" dirty="0">
                <a:effectLst/>
              </a:rPr>
              <a:t>MRS Bulletin</a:t>
            </a:r>
            <a:r>
              <a:rPr lang="en-US" dirty="0">
                <a:effectLst/>
              </a:rPr>
              <a:t>, </a:t>
            </a:r>
            <a:r>
              <a:rPr lang="en-US" i="1" dirty="0">
                <a:effectLst/>
              </a:rPr>
              <a:t>40</a:t>
            </a:r>
            <a:r>
              <a:rPr lang="en-US" dirty="0">
                <a:effectLst/>
              </a:rPr>
              <a:t>(1), 12–18. </a:t>
            </a:r>
            <a:r>
              <a:rPr lang="en-US" dirty="0">
                <a:effectLst/>
                <a:hlinkClick r:id="rId4"/>
              </a:rPr>
              <a:t>https://doi.org/10.1557/mrs.2014.305</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A2E6A21F-406F-4902-C2AC-BF98966F93E4}"/>
              </a:ext>
            </a:extLst>
          </p:cNvPr>
          <p:cNvSpPr>
            <a:spLocks noGrp="1"/>
          </p:cNvSpPr>
          <p:nvPr>
            <p:ph type="sldNum" sz="quarter" idx="12"/>
          </p:nvPr>
        </p:nvSpPr>
        <p:spPr/>
        <p:txBody>
          <a:bodyPr/>
          <a:lstStyle/>
          <a:p>
            <a:fld id="{C1934BC5-F4F7-4358-8C2B-8BFE237F92F9}" type="slidenum">
              <a:rPr lang="en-US" smtClean="0"/>
              <a:t>62</a:t>
            </a:fld>
            <a:endParaRPr lang="en-US"/>
          </a:p>
        </p:txBody>
      </p:sp>
    </p:spTree>
    <p:extLst>
      <p:ext uri="{BB962C8B-B14F-4D97-AF65-F5344CB8AC3E}">
        <p14:creationId xmlns:p14="http://schemas.microsoft.com/office/powerpoint/2010/main" val="1788470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18B-82BA-54E7-9E24-8A5509394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49D08-528D-5086-956D-6A57D2C2AB5F}"/>
              </a:ext>
            </a:extLst>
          </p:cNvPr>
          <p:cNvSpPr>
            <a:spLocks noGrp="1"/>
          </p:cNvSpPr>
          <p:nvPr>
            <p:ph type="title"/>
          </p:nvPr>
        </p:nvSpPr>
        <p:spPr>
          <a:xfrm>
            <a:off x="838200" y="154110"/>
            <a:ext cx="10515600" cy="1325563"/>
          </a:xfrm>
        </p:spPr>
        <p:txBody>
          <a:bodyPr/>
          <a:lstStyle/>
          <a:p>
            <a:r>
              <a:rPr lang="en-US" dirty="0"/>
              <a:t>Technique Classification I – By Type</a:t>
            </a:r>
          </a:p>
        </p:txBody>
      </p:sp>
      <p:sp>
        <p:nvSpPr>
          <p:cNvPr id="4" name="TextBox 3">
            <a:extLst>
              <a:ext uri="{FF2B5EF4-FFF2-40B4-BE49-F238E27FC236}">
                <a16:creationId xmlns:a16="http://schemas.microsoft.com/office/drawing/2014/main" id="{23076A54-4D35-53DF-DE61-917E97FCA24C}"/>
              </a:ext>
            </a:extLst>
          </p:cNvPr>
          <p:cNvSpPr txBox="1"/>
          <p:nvPr/>
        </p:nvSpPr>
        <p:spPr>
          <a:xfrm>
            <a:off x="1301508" y="1373713"/>
            <a:ext cx="3805594" cy="369332"/>
          </a:xfrm>
          <a:prstGeom prst="rect">
            <a:avLst/>
          </a:prstGeom>
          <a:noFill/>
          <a:ln w="38100">
            <a:solidFill>
              <a:srgbClr val="7030A0"/>
            </a:solidFill>
          </a:ln>
        </p:spPr>
        <p:txBody>
          <a:bodyPr wrap="none" rtlCol="0">
            <a:spAutoFit/>
          </a:bodyPr>
          <a:lstStyle/>
          <a:p>
            <a:r>
              <a:rPr lang="en-US" dirty="0"/>
              <a:t>Scanning Electron Microscopy (SEM)</a:t>
            </a:r>
          </a:p>
        </p:txBody>
      </p:sp>
      <p:sp>
        <p:nvSpPr>
          <p:cNvPr id="5" name="TextBox 4">
            <a:extLst>
              <a:ext uri="{FF2B5EF4-FFF2-40B4-BE49-F238E27FC236}">
                <a16:creationId xmlns:a16="http://schemas.microsoft.com/office/drawing/2014/main" id="{945D1D04-8D2A-994E-59A3-7BCC847E9F4D}"/>
              </a:ext>
            </a:extLst>
          </p:cNvPr>
          <p:cNvSpPr txBox="1"/>
          <p:nvPr/>
        </p:nvSpPr>
        <p:spPr>
          <a:xfrm>
            <a:off x="1424459" y="4152067"/>
            <a:ext cx="3559692" cy="369332"/>
          </a:xfrm>
          <a:prstGeom prst="rect">
            <a:avLst/>
          </a:prstGeom>
          <a:noFill/>
          <a:ln w="38100">
            <a:solidFill>
              <a:schemeClr val="accent6">
                <a:lumMod val="75000"/>
              </a:schemeClr>
            </a:solidFill>
          </a:ln>
        </p:spPr>
        <p:txBody>
          <a:bodyPr wrap="none" rtlCol="0">
            <a:spAutoFit/>
          </a:bodyPr>
          <a:lstStyle/>
          <a:p>
            <a:r>
              <a:rPr lang="en-US" dirty="0"/>
              <a:t>Scanning Probe Microscopy (SPM)</a:t>
            </a:r>
          </a:p>
        </p:txBody>
      </p:sp>
      <p:sp>
        <p:nvSpPr>
          <p:cNvPr id="6" name="TextBox 5">
            <a:extLst>
              <a:ext uri="{FF2B5EF4-FFF2-40B4-BE49-F238E27FC236}">
                <a16:creationId xmlns:a16="http://schemas.microsoft.com/office/drawing/2014/main" id="{FE3626AC-9229-14B2-5DE6-CF4A5555C193}"/>
              </a:ext>
            </a:extLst>
          </p:cNvPr>
          <p:cNvSpPr txBox="1"/>
          <p:nvPr/>
        </p:nvSpPr>
        <p:spPr>
          <a:xfrm>
            <a:off x="6938609" y="1373713"/>
            <a:ext cx="4284891" cy="369332"/>
          </a:xfrm>
          <a:prstGeom prst="rect">
            <a:avLst/>
          </a:prstGeom>
          <a:noFill/>
          <a:ln w="76200">
            <a:solidFill>
              <a:srgbClr val="FF0000"/>
            </a:solidFill>
          </a:ln>
        </p:spPr>
        <p:txBody>
          <a:bodyPr wrap="none" rtlCol="0">
            <a:spAutoFit/>
          </a:bodyPr>
          <a:lstStyle/>
          <a:p>
            <a:r>
              <a:rPr lang="en-US" b="1" dirty="0"/>
              <a:t>Ultra High Vacuum (UHV) Spectroscopy</a:t>
            </a:r>
          </a:p>
        </p:txBody>
      </p:sp>
      <p:sp>
        <p:nvSpPr>
          <p:cNvPr id="9" name="TextBox 8">
            <a:extLst>
              <a:ext uri="{FF2B5EF4-FFF2-40B4-BE49-F238E27FC236}">
                <a16:creationId xmlns:a16="http://schemas.microsoft.com/office/drawing/2014/main" id="{D0C964C7-E04B-940A-B264-07BEFBA614E3}"/>
              </a:ext>
            </a:extLst>
          </p:cNvPr>
          <p:cNvSpPr txBox="1"/>
          <p:nvPr/>
        </p:nvSpPr>
        <p:spPr>
          <a:xfrm>
            <a:off x="7945166" y="4152067"/>
            <a:ext cx="2086853" cy="369332"/>
          </a:xfrm>
          <a:prstGeom prst="rect">
            <a:avLst/>
          </a:prstGeom>
          <a:noFill/>
          <a:ln w="38100">
            <a:solidFill>
              <a:srgbClr val="CC9900"/>
            </a:solidFill>
          </a:ln>
        </p:spPr>
        <p:txBody>
          <a:bodyPr wrap="none" rtlCol="0">
            <a:spAutoFit/>
          </a:bodyPr>
          <a:lstStyle/>
          <a:p>
            <a:r>
              <a:rPr lang="en-US" dirty="0"/>
              <a:t>Light Spectroscopy</a:t>
            </a:r>
          </a:p>
        </p:txBody>
      </p:sp>
      <p:sp>
        <p:nvSpPr>
          <p:cNvPr id="14" name="Rectangle 13">
            <a:extLst>
              <a:ext uri="{FF2B5EF4-FFF2-40B4-BE49-F238E27FC236}">
                <a16:creationId xmlns:a16="http://schemas.microsoft.com/office/drawing/2014/main" id="{06B36BDF-C965-CAFA-EA90-95CCC7C95826}"/>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9C8B6C-8CD8-8EB4-9764-7F9880A24360}"/>
              </a:ext>
            </a:extLst>
          </p:cNvPr>
          <p:cNvSpPr/>
          <p:nvPr/>
        </p:nvSpPr>
        <p:spPr>
          <a:xfrm>
            <a:off x="626709"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EB2E79-50CF-F895-70B1-8E61A22E109A}"/>
              </a:ext>
            </a:extLst>
          </p:cNvPr>
          <p:cNvSpPr/>
          <p:nvPr/>
        </p:nvSpPr>
        <p:spPr>
          <a:xfrm>
            <a:off x="6410998" y="1261126"/>
            <a:ext cx="5155193" cy="261501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ectangle 16">
            <a:extLst>
              <a:ext uri="{FF2B5EF4-FFF2-40B4-BE49-F238E27FC236}">
                <a16:creationId xmlns:a16="http://schemas.microsoft.com/office/drawing/2014/main" id="{598E1226-5E71-B138-231A-D046EC1482B5}"/>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DEA9D80-8E7A-2FBA-EAD6-E47EEEC2E067}"/>
              </a:ext>
            </a:extLst>
          </p:cNvPr>
          <p:cNvSpPr txBox="1"/>
          <p:nvPr/>
        </p:nvSpPr>
        <p:spPr>
          <a:xfrm>
            <a:off x="716573" y="2123909"/>
            <a:ext cx="1415772" cy="369332"/>
          </a:xfrm>
          <a:prstGeom prst="rect">
            <a:avLst/>
          </a:prstGeom>
          <a:noFill/>
        </p:spPr>
        <p:txBody>
          <a:bodyPr wrap="none" rtlCol="0">
            <a:spAutoFit/>
          </a:bodyPr>
          <a:lstStyle/>
          <a:p>
            <a:r>
              <a:rPr lang="en-US" dirty="0"/>
              <a:t>Classic SEM</a:t>
            </a:r>
          </a:p>
        </p:txBody>
      </p:sp>
      <p:sp>
        <p:nvSpPr>
          <p:cNvPr id="19" name="TextBox 18">
            <a:extLst>
              <a:ext uri="{FF2B5EF4-FFF2-40B4-BE49-F238E27FC236}">
                <a16:creationId xmlns:a16="http://schemas.microsoft.com/office/drawing/2014/main" id="{7D55E711-B841-45F1-A568-482B015A2A4C}"/>
              </a:ext>
            </a:extLst>
          </p:cNvPr>
          <p:cNvSpPr txBox="1"/>
          <p:nvPr/>
        </p:nvSpPr>
        <p:spPr>
          <a:xfrm>
            <a:off x="838200" y="3234747"/>
            <a:ext cx="4549707" cy="369332"/>
          </a:xfrm>
          <a:prstGeom prst="rect">
            <a:avLst/>
          </a:prstGeom>
          <a:noFill/>
        </p:spPr>
        <p:txBody>
          <a:bodyPr wrap="none" rtlCol="0">
            <a:spAutoFit/>
          </a:bodyPr>
          <a:lstStyle/>
          <a:p>
            <a:r>
              <a:rPr lang="en-US" dirty="0"/>
              <a:t>Scanning/Transmission Electron Microscopy</a:t>
            </a:r>
          </a:p>
        </p:txBody>
      </p:sp>
      <p:sp>
        <p:nvSpPr>
          <p:cNvPr id="20" name="TextBox 19">
            <a:extLst>
              <a:ext uri="{FF2B5EF4-FFF2-40B4-BE49-F238E27FC236}">
                <a16:creationId xmlns:a16="http://schemas.microsoft.com/office/drawing/2014/main" id="{1D12347E-FB32-6123-0ABA-F04C9BB9CA48}"/>
              </a:ext>
            </a:extLst>
          </p:cNvPr>
          <p:cNvSpPr txBox="1"/>
          <p:nvPr/>
        </p:nvSpPr>
        <p:spPr>
          <a:xfrm>
            <a:off x="1676956" y="2740030"/>
            <a:ext cx="3976601" cy="369332"/>
          </a:xfrm>
          <a:prstGeom prst="rect">
            <a:avLst/>
          </a:prstGeom>
          <a:noFill/>
        </p:spPr>
        <p:txBody>
          <a:bodyPr wrap="none" rtlCol="0">
            <a:spAutoFit/>
          </a:bodyPr>
          <a:lstStyle/>
          <a:p>
            <a:r>
              <a:rPr lang="en-US" dirty="0"/>
              <a:t>Energy Dispersive X-Ray Spectroscopy</a:t>
            </a:r>
          </a:p>
        </p:txBody>
      </p:sp>
      <p:sp>
        <p:nvSpPr>
          <p:cNvPr id="22" name="TextBox 21">
            <a:extLst>
              <a:ext uri="{FF2B5EF4-FFF2-40B4-BE49-F238E27FC236}">
                <a16:creationId xmlns:a16="http://schemas.microsoft.com/office/drawing/2014/main" id="{E9D5FD99-12B9-A50D-F4E0-6DC70021403C}"/>
              </a:ext>
            </a:extLst>
          </p:cNvPr>
          <p:cNvSpPr txBox="1"/>
          <p:nvPr/>
        </p:nvSpPr>
        <p:spPr>
          <a:xfrm>
            <a:off x="2484008" y="1983368"/>
            <a:ext cx="2946230" cy="369332"/>
          </a:xfrm>
          <a:prstGeom prst="rect">
            <a:avLst/>
          </a:prstGeom>
          <a:noFill/>
        </p:spPr>
        <p:txBody>
          <a:bodyPr wrap="square">
            <a:spAutoFit/>
          </a:bodyPr>
          <a:lstStyle/>
          <a:p>
            <a:r>
              <a:rPr lang="en-US" dirty="0"/>
              <a:t>In-Situ SEM Material Testing</a:t>
            </a:r>
          </a:p>
        </p:txBody>
      </p:sp>
      <p:sp>
        <p:nvSpPr>
          <p:cNvPr id="23" name="TextBox 22">
            <a:extLst>
              <a:ext uri="{FF2B5EF4-FFF2-40B4-BE49-F238E27FC236}">
                <a16:creationId xmlns:a16="http://schemas.microsoft.com/office/drawing/2014/main" id="{9A6626EE-64B2-80C4-A81D-CCB5DEB94118}"/>
              </a:ext>
            </a:extLst>
          </p:cNvPr>
          <p:cNvSpPr txBox="1"/>
          <p:nvPr/>
        </p:nvSpPr>
        <p:spPr>
          <a:xfrm>
            <a:off x="6626278" y="1931340"/>
            <a:ext cx="3464153" cy="369332"/>
          </a:xfrm>
          <a:prstGeom prst="rect">
            <a:avLst/>
          </a:prstGeom>
          <a:noFill/>
        </p:spPr>
        <p:txBody>
          <a:bodyPr wrap="non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X-ray Photoelectron Spectroscopy </a:t>
            </a:r>
            <a:endParaRPr lang="en-US" b="1" dirty="0"/>
          </a:p>
        </p:txBody>
      </p:sp>
      <p:sp>
        <p:nvSpPr>
          <p:cNvPr id="24" name="TextBox 23">
            <a:extLst>
              <a:ext uri="{FF2B5EF4-FFF2-40B4-BE49-F238E27FC236}">
                <a16:creationId xmlns:a16="http://schemas.microsoft.com/office/drawing/2014/main" id="{7C6219B2-D429-E9D5-4B0D-4149A60599AD}"/>
              </a:ext>
            </a:extLst>
          </p:cNvPr>
          <p:cNvSpPr txBox="1"/>
          <p:nvPr/>
        </p:nvSpPr>
        <p:spPr>
          <a:xfrm>
            <a:off x="8329148" y="2315518"/>
            <a:ext cx="3220177" cy="369332"/>
          </a:xfrm>
          <a:prstGeom prst="rect">
            <a:avLst/>
          </a:prstGeom>
          <a:noFill/>
        </p:spPr>
        <p:txBody>
          <a:bodyPr wrap="none" rtlCol="0">
            <a:spAutoFit/>
          </a:bodyPr>
          <a:lstStyle/>
          <a:p>
            <a:r>
              <a:rPr lang="en-US" b="1" dirty="0"/>
              <a:t>Auger Electron Spectroscopy</a:t>
            </a:r>
          </a:p>
        </p:txBody>
      </p:sp>
      <p:sp>
        <p:nvSpPr>
          <p:cNvPr id="25" name="TextBox 24">
            <a:extLst>
              <a:ext uri="{FF2B5EF4-FFF2-40B4-BE49-F238E27FC236}">
                <a16:creationId xmlns:a16="http://schemas.microsoft.com/office/drawing/2014/main" id="{F2B916A7-0027-BC04-580A-B8D62B9940A0}"/>
              </a:ext>
            </a:extLst>
          </p:cNvPr>
          <p:cNvSpPr txBox="1"/>
          <p:nvPr/>
        </p:nvSpPr>
        <p:spPr>
          <a:xfrm>
            <a:off x="6626278" y="2687103"/>
            <a:ext cx="3774944" cy="646331"/>
          </a:xfrm>
          <a:prstGeom prst="rect">
            <a:avLst/>
          </a:prstGeom>
          <a:noFill/>
        </p:spPr>
        <p:txBody>
          <a:bodyPr wrap="none" rtlCol="0">
            <a:spAutoFit/>
          </a:bodyPr>
          <a:lstStyle/>
          <a:p>
            <a:pPr algn="ctr"/>
            <a:r>
              <a:rPr lang="en-US" b="1" dirty="0"/>
              <a:t>Time-of Flight </a:t>
            </a:r>
          </a:p>
          <a:p>
            <a:pPr algn="ctr"/>
            <a:r>
              <a:rPr lang="en-US" b="1" dirty="0"/>
              <a:t>Secondary Ion Mass Spectrometry</a:t>
            </a:r>
          </a:p>
        </p:txBody>
      </p:sp>
      <p:sp>
        <p:nvSpPr>
          <p:cNvPr id="26" name="TextBox 25">
            <a:extLst>
              <a:ext uri="{FF2B5EF4-FFF2-40B4-BE49-F238E27FC236}">
                <a16:creationId xmlns:a16="http://schemas.microsoft.com/office/drawing/2014/main" id="{67F9E625-C0E3-79B9-15CC-FCAAFCF72EF5}"/>
              </a:ext>
            </a:extLst>
          </p:cNvPr>
          <p:cNvSpPr txBox="1"/>
          <p:nvPr/>
        </p:nvSpPr>
        <p:spPr>
          <a:xfrm>
            <a:off x="7416290" y="3336029"/>
            <a:ext cx="3931525" cy="369332"/>
          </a:xfrm>
          <a:prstGeom prst="rect">
            <a:avLst/>
          </a:prstGeom>
          <a:noFill/>
        </p:spPr>
        <p:txBody>
          <a:bodyPr wrap="none" rtlCol="0">
            <a:spAutoFit/>
          </a:bodyPr>
          <a:lstStyle/>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Ultraviolet </a:t>
            </a:r>
            <a:r>
              <a:rPr lang="en-US" b="1" kern="100" dirty="0">
                <a:latin typeface="Calibri" panose="020F0502020204030204" pitchFamily="34" charset="0"/>
                <a:ea typeface="Calibri" panose="020F0502020204030204" pitchFamily="34" charset="0"/>
                <a:cs typeface="Times New Roman" panose="02020603050405020304" pitchFamily="18" charset="0"/>
              </a:rPr>
              <a:t>P</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hotoelectron </a:t>
            </a:r>
            <a:r>
              <a:rPr lang="en-US" b="1" kern="100" dirty="0">
                <a:latin typeface="Calibri" panose="020F0502020204030204" pitchFamily="34" charset="0"/>
                <a:ea typeface="Calibri" panose="020F0502020204030204" pitchFamily="34" charset="0"/>
                <a:cs typeface="Times New Roman" panose="02020603050405020304" pitchFamily="18" charset="0"/>
              </a:rPr>
              <a:t>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pectroscopy</a:t>
            </a:r>
          </a:p>
        </p:txBody>
      </p:sp>
      <p:sp>
        <p:nvSpPr>
          <p:cNvPr id="27" name="TextBox 26">
            <a:extLst>
              <a:ext uri="{FF2B5EF4-FFF2-40B4-BE49-F238E27FC236}">
                <a16:creationId xmlns:a16="http://schemas.microsoft.com/office/drawing/2014/main" id="{23D8F192-DE71-A144-8A3A-FF6E063C02CD}"/>
              </a:ext>
            </a:extLst>
          </p:cNvPr>
          <p:cNvSpPr txBox="1"/>
          <p:nvPr/>
        </p:nvSpPr>
        <p:spPr>
          <a:xfrm>
            <a:off x="716573" y="4598250"/>
            <a:ext cx="2702919" cy="369332"/>
          </a:xfrm>
          <a:prstGeom prst="rect">
            <a:avLst/>
          </a:prstGeom>
          <a:noFill/>
        </p:spPr>
        <p:txBody>
          <a:bodyPr wrap="none" rtlCol="0">
            <a:spAutoFit/>
          </a:bodyPr>
          <a:lstStyle/>
          <a:p>
            <a:r>
              <a:rPr lang="en-US" dirty="0"/>
              <a:t>Atomic Force Microscopy</a:t>
            </a:r>
          </a:p>
        </p:txBody>
      </p:sp>
      <p:sp>
        <p:nvSpPr>
          <p:cNvPr id="28" name="TextBox 27">
            <a:extLst>
              <a:ext uri="{FF2B5EF4-FFF2-40B4-BE49-F238E27FC236}">
                <a16:creationId xmlns:a16="http://schemas.microsoft.com/office/drawing/2014/main" id="{11A2E93F-5A5B-7A51-B7C2-47D97060EC3D}"/>
              </a:ext>
            </a:extLst>
          </p:cNvPr>
          <p:cNvSpPr txBox="1"/>
          <p:nvPr/>
        </p:nvSpPr>
        <p:spPr>
          <a:xfrm>
            <a:off x="1582186" y="4993812"/>
            <a:ext cx="4166140" cy="369332"/>
          </a:xfrm>
          <a:prstGeom prst="rect">
            <a:avLst/>
          </a:prstGeom>
          <a:noFill/>
        </p:spPr>
        <p:txBody>
          <a:bodyPr wrap="none" rtlCol="0">
            <a:spAutoFit/>
          </a:bodyPr>
          <a:lstStyle/>
          <a:p>
            <a:r>
              <a:rPr lang="en-US" dirty="0"/>
              <a:t>Scanning Near-Field Optical Microscopy</a:t>
            </a:r>
          </a:p>
        </p:txBody>
      </p:sp>
      <p:sp>
        <p:nvSpPr>
          <p:cNvPr id="30" name="TextBox 29">
            <a:extLst>
              <a:ext uri="{FF2B5EF4-FFF2-40B4-BE49-F238E27FC236}">
                <a16:creationId xmlns:a16="http://schemas.microsoft.com/office/drawing/2014/main" id="{1D0BB0AE-1A6F-DBD3-370C-D04C4A77AEF4}"/>
              </a:ext>
            </a:extLst>
          </p:cNvPr>
          <p:cNvSpPr txBox="1"/>
          <p:nvPr/>
        </p:nvSpPr>
        <p:spPr>
          <a:xfrm>
            <a:off x="620397" y="5392321"/>
            <a:ext cx="3881158" cy="369332"/>
          </a:xfrm>
          <a:prstGeom prst="rect">
            <a:avLst/>
          </a:prstGeom>
          <a:noFill/>
        </p:spPr>
        <p:txBody>
          <a:bodyPr wrap="square">
            <a:spAutoFit/>
          </a:bodyPr>
          <a:lstStyle/>
          <a:p>
            <a:r>
              <a:rPr lang="en-US" dirty="0"/>
              <a:t>Force-distance Curve Measurements</a:t>
            </a:r>
          </a:p>
        </p:txBody>
      </p:sp>
      <p:sp>
        <p:nvSpPr>
          <p:cNvPr id="31" name="TextBox 30">
            <a:extLst>
              <a:ext uri="{FF2B5EF4-FFF2-40B4-BE49-F238E27FC236}">
                <a16:creationId xmlns:a16="http://schemas.microsoft.com/office/drawing/2014/main" id="{DAFF14EF-F0A4-8238-4463-95E1576C8623}"/>
              </a:ext>
            </a:extLst>
          </p:cNvPr>
          <p:cNvSpPr txBox="1"/>
          <p:nvPr/>
        </p:nvSpPr>
        <p:spPr>
          <a:xfrm>
            <a:off x="2439856" y="5758907"/>
            <a:ext cx="3308470" cy="369332"/>
          </a:xfrm>
          <a:prstGeom prst="rect">
            <a:avLst/>
          </a:prstGeom>
          <a:noFill/>
        </p:spPr>
        <p:txBody>
          <a:bodyPr wrap="none" rtlCol="0">
            <a:spAutoFit/>
          </a:bodyPr>
          <a:lstStyle/>
          <a:p>
            <a:r>
              <a:rPr lang="en-US" dirty="0"/>
              <a:t>Scanning Tunneling Microscopy</a:t>
            </a:r>
          </a:p>
        </p:txBody>
      </p:sp>
      <p:sp>
        <p:nvSpPr>
          <p:cNvPr id="33" name="TextBox 32">
            <a:extLst>
              <a:ext uri="{FF2B5EF4-FFF2-40B4-BE49-F238E27FC236}">
                <a16:creationId xmlns:a16="http://schemas.microsoft.com/office/drawing/2014/main" id="{C4D1A027-2188-6198-6019-2877D38BA9A7}"/>
              </a:ext>
            </a:extLst>
          </p:cNvPr>
          <p:cNvSpPr txBox="1"/>
          <p:nvPr/>
        </p:nvSpPr>
        <p:spPr>
          <a:xfrm>
            <a:off x="639268" y="6125428"/>
            <a:ext cx="3197848" cy="369332"/>
          </a:xfrm>
          <a:prstGeom prst="rect">
            <a:avLst/>
          </a:prstGeom>
          <a:noFill/>
        </p:spPr>
        <p:txBody>
          <a:bodyPr wrap="square">
            <a:spAutoFit/>
          </a:bodyPr>
          <a:lstStyle/>
          <a:p>
            <a:r>
              <a:rPr lang="en-US" dirty="0"/>
              <a:t>Kelvin Probe Force Microscopy </a:t>
            </a:r>
          </a:p>
        </p:txBody>
      </p:sp>
      <p:sp>
        <p:nvSpPr>
          <p:cNvPr id="34" name="TextBox 33">
            <a:extLst>
              <a:ext uri="{FF2B5EF4-FFF2-40B4-BE49-F238E27FC236}">
                <a16:creationId xmlns:a16="http://schemas.microsoft.com/office/drawing/2014/main" id="{C142C7D6-69DF-9763-1980-232A2D3E4E68}"/>
              </a:ext>
            </a:extLst>
          </p:cNvPr>
          <p:cNvSpPr txBox="1"/>
          <p:nvPr/>
        </p:nvSpPr>
        <p:spPr>
          <a:xfrm>
            <a:off x="6452237" y="4702820"/>
            <a:ext cx="2232471" cy="369332"/>
          </a:xfrm>
          <a:prstGeom prst="rect">
            <a:avLst/>
          </a:prstGeom>
          <a:noFill/>
        </p:spPr>
        <p:txBody>
          <a:bodyPr wrap="none" rtlCol="0">
            <a:spAutoFit/>
          </a:bodyPr>
          <a:lstStyle/>
          <a:p>
            <a:r>
              <a:rPr lang="en-US" dirty="0"/>
              <a:t>UV-vis Spectroscopy</a:t>
            </a:r>
          </a:p>
        </p:txBody>
      </p:sp>
      <p:sp>
        <p:nvSpPr>
          <p:cNvPr id="35" name="TextBox 34">
            <a:extLst>
              <a:ext uri="{FF2B5EF4-FFF2-40B4-BE49-F238E27FC236}">
                <a16:creationId xmlns:a16="http://schemas.microsoft.com/office/drawing/2014/main" id="{DAEB064C-9B24-5FD3-D4CD-883E017E9A64}"/>
              </a:ext>
            </a:extLst>
          </p:cNvPr>
          <p:cNvSpPr txBox="1"/>
          <p:nvPr/>
        </p:nvSpPr>
        <p:spPr>
          <a:xfrm>
            <a:off x="6982566" y="5169983"/>
            <a:ext cx="4177939" cy="369332"/>
          </a:xfrm>
          <a:prstGeom prst="rect">
            <a:avLst/>
          </a:prstGeom>
          <a:noFill/>
        </p:spPr>
        <p:txBody>
          <a:bodyPr wrap="none" rtlCol="0">
            <a:spAutoFit/>
          </a:bodyPr>
          <a:lstStyle/>
          <a:p>
            <a:r>
              <a:rPr lang="en-US" dirty="0"/>
              <a:t>Infrared and Near-Infrared Spectroscopy</a:t>
            </a:r>
          </a:p>
        </p:txBody>
      </p:sp>
      <p:sp>
        <p:nvSpPr>
          <p:cNvPr id="36" name="TextBox 35">
            <a:extLst>
              <a:ext uri="{FF2B5EF4-FFF2-40B4-BE49-F238E27FC236}">
                <a16:creationId xmlns:a16="http://schemas.microsoft.com/office/drawing/2014/main" id="{0CBBB5A7-8100-22E5-62FC-019AAC352D2C}"/>
              </a:ext>
            </a:extLst>
          </p:cNvPr>
          <p:cNvSpPr txBox="1"/>
          <p:nvPr/>
        </p:nvSpPr>
        <p:spPr>
          <a:xfrm>
            <a:off x="9198649" y="4702820"/>
            <a:ext cx="2035301" cy="369332"/>
          </a:xfrm>
          <a:prstGeom prst="rect">
            <a:avLst/>
          </a:prstGeom>
          <a:noFill/>
        </p:spPr>
        <p:txBody>
          <a:bodyPr wrap="none" rtlCol="0">
            <a:spAutoFit/>
          </a:bodyPr>
          <a:lstStyle/>
          <a:p>
            <a:r>
              <a:rPr lang="en-US" dirty="0"/>
              <a:t>FTIR Spectroscopy</a:t>
            </a:r>
          </a:p>
        </p:txBody>
      </p:sp>
      <p:sp>
        <p:nvSpPr>
          <p:cNvPr id="37" name="TextBox 36">
            <a:extLst>
              <a:ext uri="{FF2B5EF4-FFF2-40B4-BE49-F238E27FC236}">
                <a16:creationId xmlns:a16="http://schemas.microsoft.com/office/drawing/2014/main" id="{0D9ECEB5-EA74-4879-C309-DA503E022988}"/>
              </a:ext>
            </a:extLst>
          </p:cNvPr>
          <p:cNvSpPr txBox="1"/>
          <p:nvPr/>
        </p:nvSpPr>
        <p:spPr>
          <a:xfrm>
            <a:off x="6452237" y="5627473"/>
            <a:ext cx="2314223" cy="369332"/>
          </a:xfrm>
          <a:prstGeom prst="rect">
            <a:avLst/>
          </a:prstGeom>
          <a:noFill/>
        </p:spPr>
        <p:txBody>
          <a:bodyPr wrap="none" rtlCol="0">
            <a:spAutoFit/>
          </a:bodyPr>
          <a:lstStyle/>
          <a:p>
            <a:r>
              <a:rPr lang="en-US" dirty="0"/>
              <a:t>Raman Spectroscopy</a:t>
            </a:r>
          </a:p>
        </p:txBody>
      </p:sp>
      <p:sp>
        <p:nvSpPr>
          <p:cNvPr id="38" name="TextBox 37">
            <a:extLst>
              <a:ext uri="{FF2B5EF4-FFF2-40B4-BE49-F238E27FC236}">
                <a16:creationId xmlns:a16="http://schemas.microsoft.com/office/drawing/2014/main" id="{93B2030E-17D3-3931-8942-4C74E5F4C970}"/>
              </a:ext>
            </a:extLst>
          </p:cNvPr>
          <p:cNvSpPr txBox="1"/>
          <p:nvPr/>
        </p:nvSpPr>
        <p:spPr>
          <a:xfrm>
            <a:off x="7782076" y="6084964"/>
            <a:ext cx="3603743" cy="369332"/>
          </a:xfrm>
          <a:prstGeom prst="rect">
            <a:avLst/>
          </a:prstGeom>
          <a:noFill/>
        </p:spPr>
        <p:txBody>
          <a:bodyPr wrap="none" rtlCol="0">
            <a:spAutoFit/>
          </a:bodyPr>
          <a:lstStyle/>
          <a:p>
            <a:r>
              <a:rPr lang="en-US" dirty="0"/>
              <a:t>Photoluminescence Spectroscopy</a:t>
            </a:r>
          </a:p>
        </p:txBody>
      </p:sp>
      <p:sp>
        <p:nvSpPr>
          <p:cNvPr id="7" name="Slide Number Placeholder 6">
            <a:extLst>
              <a:ext uri="{FF2B5EF4-FFF2-40B4-BE49-F238E27FC236}">
                <a16:creationId xmlns:a16="http://schemas.microsoft.com/office/drawing/2014/main" id="{2603A67F-146E-A42A-ABAB-9C912B5D2EFF}"/>
              </a:ext>
            </a:extLst>
          </p:cNvPr>
          <p:cNvSpPr>
            <a:spLocks noGrp="1"/>
          </p:cNvSpPr>
          <p:nvPr>
            <p:ph type="sldNum" sz="quarter" idx="12"/>
          </p:nvPr>
        </p:nvSpPr>
        <p:spPr/>
        <p:txBody>
          <a:bodyPr/>
          <a:lstStyle/>
          <a:p>
            <a:fld id="{C1934BC5-F4F7-4358-8C2B-8BFE237F92F9}" type="slidenum">
              <a:rPr lang="en-US" smtClean="0"/>
              <a:t>63</a:t>
            </a:fld>
            <a:endParaRPr lang="en-US"/>
          </a:p>
        </p:txBody>
      </p:sp>
    </p:spTree>
    <p:extLst>
      <p:ext uri="{BB962C8B-B14F-4D97-AF65-F5344CB8AC3E}">
        <p14:creationId xmlns:p14="http://schemas.microsoft.com/office/powerpoint/2010/main" val="1054405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B075-3BE7-1470-6A32-B29950355FD8}"/>
              </a:ext>
            </a:extLst>
          </p:cNvPr>
          <p:cNvSpPr>
            <a:spLocks noGrp="1"/>
          </p:cNvSpPr>
          <p:nvPr>
            <p:ph type="title"/>
          </p:nvPr>
        </p:nvSpPr>
        <p:spPr/>
        <p:txBody>
          <a:bodyPr/>
          <a:lstStyle/>
          <a:p>
            <a:r>
              <a:rPr lang="en-US" dirty="0"/>
              <a:t>Ultra High Vacuum (UHV) Spectroscopy</a:t>
            </a:r>
          </a:p>
        </p:txBody>
      </p:sp>
      <p:sp>
        <p:nvSpPr>
          <p:cNvPr id="3" name="Content Placeholder 2">
            <a:extLst>
              <a:ext uri="{FF2B5EF4-FFF2-40B4-BE49-F238E27FC236}">
                <a16:creationId xmlns:a16="http://schemas.microsoft.com/office/drawing/2014/main" id="{663BD7D1-7EDE-7086-D2AF-C1F6FB556656}"/>
              </a:ext>
            </a:extLst>
          </p:cNvPr>
          <p:cNvSpPr>
            <a:spLocks noGrp="1"/>
          </p:cNvSpPr>
          <p:nvPr>
            <p:ph idx="1"/>
          </p:nvPr>
        </p:nvSpPr>
        <p:spPr/>
        <p:txBody>
          <a:bodyPr>
            <a:normAutofit/>
          </a:bodyPr>
          <a:lstStyle/>
          <a:p>
            <a:r>
              <a:rPr lang="en-US" dirty="0"/>
              <a:t>A set of techniques that are performed under extremely low-pressure conditions, typically in the range of 10</a:t>
            </a:r>
            <a:r>
              <a:rPr lang="en-US" baseline="30000" dirty="0"/>
              <a:t>-9</a:t>
            </a:r>
            <a:r>
              <a:rPr lang="en-US" dirty="0"/>
              <a:t> to 10</a:t>
            </a:r>
            <a:r>
              <a:rPr lang="en-US" baseline="30000" dirty="0"/>
              <a:t>-12</a:t>
            </a:r>
            <a:r>
              <a:rPr lang="en-US" dirty="0"/>
              <a:t> torr</a:t>
            </a:r>
          </a:p>
          <a:p>
            <a:r>
              <a:rPr lang="en-US" dirty="0"/>
              <a:t>These conditions are necessary to avoid contamination of the sample surface, to provide a clean environment for the spectroscopic measurements, and to provide as large a mean free path* as possible</a:t>
            </a:r>
          </a:p>
          <a:p>
            <a:r>
              <a:rPr lang="en-US" dirty="0"/>
              <a:t>Some of the key UHV spectroscopy techniques include </a:t>
            </a:r>
          </a:p>
          <a:p>
            <a:pPr lvl="1"/>
            <a:r>
              <a:rPr lang="en-US" dirty="0"/>
              <a:t>X-ray Photoelectron Spectroscopy (XPS)</a:t>
            </a:r>
          </a:p>
          <a:p>
            <a:pPr lvl="1"/>
            <a:r>
              <a:rPr lang="en-US" dirty="0"/>
              <a:t>Ultraviolet Photoelectron Spectroscopy (UPS)</a:t>
            </a:r>
          </a:p>
          <a:p>
            <a:pPr lvl="1"/>
            <a:r>
              <a:rPr lang="en-US" dirty="0"/>
              <a:t>Auger Electron Spectroscopy (AES)</a:t>
            </a:r>
          </a:p>
          <a:p>
            <a:pPr lvl="1"/>
            <a:r>
              <a:rPr lang="en-US" dirty="0"/>
              <a:t>Secondary Ion Mass Spectrometry (SIMS)</a:t>
            </a:r>
          </a:p>
        </p:txBody>
      </p:sp>
      <p:sp>
        <p:nvSpPr>
          <p:cNvPr id="5" name="Slide Number Placeholder 4">
            <a:extLst>
              <a:ext uri="{FF2B5EF4-FFF2-40B4-BE49-F238E27FC236}">
                <a16:creationId xmlns:a16="http://schemas.microsoft.com/office/drawing/2014/main" id="{38063437-CFC9-5739-C668-CDE894082BBA}"/>
              </a:ext>
            </a:extLst>
          </p:cNvPr>
          <p:cNvSpPr>
            <a:spLocks noGrp="1"/>
          </p:cNvSpPr>
          <p:nvPr>
            <p:ph type="sldNum" sz="quarter" idx="12"/>
          </p:nvPr>
        </p:nvSpPr>
        <p:spPr/>
        <p:txBody>
          <a:bodyPr/>
          <a:lstStyle/>
          <a:p>
            <a:fld id="{C1934BC5-F4F7-4358-8C2B-8BFE237F92F9}" type="slidenum">
              <a:rPr lang="en-US" smtClean="0"/>
              <a:t>64</a:t>
            </a:fld>
            <a:endParaRPr lang="en-US"/>
          </a:p>
        </p:txBody>
      </p:sp>
    </p:spTree>
    <p:extLst>
      <p:ext uri="{BB962C8B-B14F-4D97-AF65-F5344CB8AC3E}">
        <p14:creationId xmlns:p14="http://schemas.microsoft.com/office/powerpoint/2010/main" val="4260567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7B1E-E472-C67A-60D8-D274FAE0EA61}"/>
              </a:ext>
            </a:extLst>
          </p:cNvPr>
          <p:cNvSpPr>
            <a:spLocks noGrp="1"/>
          </p:cNvSpPr>
          <p:nvPr>
            <p:ph type="title"/>
          </p:nvPr>
        </p:nvSpPr>
        <p:spPr/>
        <p:txBody>
          <a:bodyPr/>
          <a:lstStyle/>
          <a:p>
            <a:r>
              <a:rPr lang="en-US" dirty="0"/>
              <a:t>X-ray Photoelectron Spectroscopy </a:t>
            </a:r>
            <a:r>
              <a:rPr lang="lv-LV" dirty="0"/>
              <a:t>(XPS)</a:t>
            </a:r>
            <a:endParaRPr lang="en-US" dirty="0"/>
          </a:p>
        </p:txBody>
      </p:sp>
      <p:sp>
        <p:nvSpPr>
          <p:cNvPr id="3" name="Content Placeholder 2">
            <a:extLst>
              <a:ext uri="{FF2B5EF4-FFF2-40B4-BE49-F238E27FC236}">
                <a16:creationId xmlns:a16="http://schemas.microsoft.com/office/drawing/2014/main" id="{67675DE4-9C37-8FEB-5362-1A0587BDD39F}"/>
              </a:ext>
            </a:extLst>
          </p:cNvPr>
          <p:cNvSpPr>
            <a:spLocks noGrp="1"/>
          </p:cNvSpPr>
          <p:nvPr>
            <p:ph idx="1"/>
          </p:nvPr>
        </p:nvSpPr>
        <p:spPr>
          <a:xfrm>
            <a:off x="838200" y="1825625"/>
            <a:ext cx="6419850" cy="4351338"/>
          </a:xfrm>
        </p:spPr>
        <p:txBody>
          <a:bodyPr>
            <a:normAutofit fontScale="77500" lnSpcReduction="20000"/>
          </a:bodyPr>
          <a:lstStyle/>
          <a:p>
            <a:r>
              <a:rPr lang="en-US" b="1" dirty="0"/>
              <a:t>Overview:</a:t>
            </a:r>
          </a:p>
          <a:p>
            <a:pPr lvl="1"/>
            <a:r>
              <a:rPr lang="en-US" dirty="0"/>
              <a:t>XPS is a surface-sensitive analytical technique used to characterize the elemental composition, chemical state, and electronic structure of materials</a:t>
            </a:r>
          </a:p>
          <a:p>
            <a:pPr lvl="1"/>
            <a:r>
              <a:rPr lang="en-US" dirty="0"/>
              <a:t>It involves the excitation of core-level electrons by X-rays, leading to the emission of photoelectrons whose kinetic energy is measured to obtain information about the sample</a:t>
            </a:r>
          </a:p>
          <a:p>
            <a:r>
              <a:rPr lang="en-US" b="1" dirty="0"/>
              <a:t>Principle of Operation:</a:t>
            </a:r>
          </a:p>
          <a:p>
            <a:pPr lvl="1"/>
            <a:r>
              <a:rPr lang="en-US" dirty="0"/>
              <a:t>XPS operates based on the photoelectric effect, where X-rays are used to excite core-level electrons from atoms in the sample</a:t>
            </a:r>
          </a:p>
          <a:p>
            <a:pPr lvl="1"/>
            <a:r>
              <a:rPr lang="en-US" dirty="0"/>
              <a:t>The kinetic energy of emitted photoelectrons is characteristic of the element and chemical environment from which they originate</a:t>
            </a:r>
          </a:p>
          <a:p>
            <a:pPr lvl="1"/>
            <a:r>
              <a:rPr lang="en-US" dirty="0"/>
              <a:t>By measuring the kinetic energies of photoelectrons, XPS provides information about the elemental composition and chemical bonding in the sample</a:t>
            </a:r>
          </a:p>
        </p:txBody>
      </p:sp>
      <p:pic>
        <p:nvPicPr>
          <p:cNvPr id="4" name="Picture 3">
            <a:hlinkClick r:id="rId2"/>
            <a:extLst>
              <a:ext uri="{FF2B5EF4-FFF2-40B4-BE49-F238E27FC236}">
                <a16:creationId xmlns:a16="http://schemas.microsoft.com/office/drawing/2014/main" id="{07E4AC08-964B-E73E-C328-A855C99BCFDF}"/>
              </a:ext>
            </a:extLst>
          </p:cNvPr>
          <p:cNvPicPr>
            <a:picLocks noChangeAspect="1"/>
          </p:cNvPicPr>
          <p:nvPr/>
        </p:nvPicPr>
        <p:blipFill>
          <a:blip r:embed="rId3"/>
          <a:stretch>
            <a:fillRect/>
          </a:stretch>
        </p:blipFill>
        <p:spPr>
          <a:xfrm>
            <a:off x="7523075" y="1528902"/>
            <a:ext cx="4508866" cy="2651213"/>
          </a:xfrm>
          <a:prstGeom prst="rect">
            <a:avLst/>
          </a:prstGeom>
        </p:spPr>
      </p:pic>
      <p:pic>
        <p:nvPicPr>
          <p:cNvPr id="5" name="Picture 4">
            <a:hlinkClick r:id="rId4"/>
            <a:extLst>
              <a:ext uri="{FF2B5EF4-FFF2-40B4-BE49-F238E27FC236}">
                <a16:creationId xmlns:a16="http://schemas.microsoft.com/office/drawing/2014/main" id="{663FDA44-D46D-A70E-4503-C6EBBC3DC59C}"/>
              </a:ext>
            </a:extLst>
          </p:cNvPr>
          <p:cNvPicPr>
            <a:picLocks noChangeAspect="1"/>
          </p:cNvPicPr>
          <p:nvPr/>
        </p:nvPicPr>
        <p:blipFill>
          <a:blip r:embed="rId5"/>
          <a:stretch>
            <a:fillRect/>
          </a:stretch>
        </p:blipFill>
        <p:spPr>
          <a:xfrm>
            <a:off x="8382095" y="4258913"/>
            <a:ext cx="2790825" cy="2276475"/>
          </a:xfrm>
          <a:prstGeom prst="rect">
            <a:avLst/>
          </a:prstGeom>
        </p:spPr>
      </p:pic>
      <p:sp>
        <p:nvSpPr>
          <p:cNvPr id="7" name="Slide Number Placeholder 6">
            <a:extLst>
              <a:ext uri="{FF2B5EF4-FFF2-40B4-BE49-F238E27FC236}">
                <a16:creationId xmlns:a16="http://schemas.microsoft.com/office/drawing/2014/main" id="{68022E5B-F2E1-359F-6F09-1595E1BCC69A}"/>
              </a:ext>
            </a:extLst>
          </p:cNvPr>
          <p:cNvSpPr>
            <a:spLocks noGrp="1"/>
          </p:cNvSpPr>
          <p:nvPr>
            <p:ph type="sldNum" sz="quarter" idx="12"/>
          </p:nvPr>
        </p:nvSpPr>
        <p:spPr/>
        <p:txBody>
          <a:bodyPr/>
          <a:lstStyle/>
          <a:p>
            <a:fld id="{C1934BC5-F4F7-4358-8C2B-8BFE237F92F9}" type="slidenum">
              <a:rPr lang="en-US" smtClean="0"/>
              <a:t>65</a:t>
            </a:fld>
            <a:endParaRPr lang="en-US"/>
          </a:p>
        </p:txBody>
      </p:sp>
    </p:spTree>
    <p:extLst>
      <p:ext uri="{BB962C8B-B14F-4D97-AF65-F5344CB8AC3E}">
        <p14:creationId xmlns:p14="http://schemas.microsoft.com/office/powerpoint/2010/main" val="3841617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8034-DC71-D0D1-5179-511F3F779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9A647-D212-C878-E5E5-9B090EBB7362}"/>
              </a:ext>
            </a:extLst>
          </p:cNvPr>
          <p:cNvSpPr>
            <a:spLocks noGrp="1"/>
          </p:cNvSpPr>
          <p:nvPr>
            <p:ph type="title"/>
          </p:nvPr>
        </p:nvSpPr>
        <p:spPr/>
        <p:txBody>
          <a:bodyPr/>
          <a:lstStyle/>
          <a:p>
            <a:r>
              <a:rPr lang="en-US" dirty="0"/>
              <a:t>X-ray Photoelectron Spectroscopy </a:t>
            </a:r>
            <a:r>
              <a:rPr lang="lv-LV" dirty="0"/>
              <a:t>(XPS)</a:t>
            </a:r>
            <a:endParaRPr lang="en-US" dirty="0"/>
          </a:p>
        </p:txBody>
      </p:sp>
      <p:sp>
        <p:nvSpPr>
          <p:cNvPr id="3" name="Content Placeholder 2">
            <a:extLst>
              <a:ext uri="{FF2B5EF4-FFF2-40B4-BE49-F238E27FC236}">
                <a16:creationId xmlns:a16="http://schemas.microsoft.com/office/drawing/2014/main" id="{1708BBCC-732D-868D-D521-DC20459F22CB}"/>
              </a:ext>
            </a:extLst>
          </p:cNvPr>
          <p:cNvSpPr>
            <a:spLocks noGrp="1"/>
          </p:cNvSpPr>
          <p:nvPr>
            <p:ph idx="1"/>
          </p:nvPr>
        </p:nvSpPr>
        <p:spPr>
          <a:xfrm>
            <a:off x="838200" y="1825624"/>
            <a:ext cx="6448425" cy="4403725"/>
          </a:xfrm>
        </p:spPr>
        <p:txBody>
          <a:bodyPr>
            <a:normAutofit fontScale="85000" lnSpcReduction="10000"/>
          </a:bodyPr>
          <a:lstStyle/>
          <a:p>
            <a:r>
              <a:rPr lang="en-US" b="1" dirty="0"/>
              <a:t>Modes of Operation:</a:t>
            </a:r>
          </a:p>
          <a:p>
            <a:pPr lvl="1"/>
            <a:r>
              <a:rPr lang="en-US" b="1" dirty="0"/>
              <a:t>Survey Scan Mode:</a:t>
            </a:r>
          </a:p>
          <a:p>
            <a:pPr lvl="2"/>
            <a:r>
              <a:rPr lang="en-US" dirty="0"/>
              <a:t>Used for rapid elemental analysis over a wide energy range</a:t>
            </a:r>
          </a:p>
          <a:p>
            <a:pPr lvl="2"/>
            <a:r>
              <a:rPr lang="en-US" dirty="0"/>
              <a:t>Provides an overview of the elemental composition of the sample</a:t>
            </a:r>
          </a:p>
          <a:p>
            <a:pPr lvl="1"/>
            <a:r>
              <a:rPr lang="en-US" b="1" dirty="0"/>
              <a:t>High-Resolution Scan Mode:</a:t>
            </a:r>
          </a:p>
          <a:p>
            <a:pPr lvl="2"/>
            <a:r>
              <a:rPr lang="en-US" dirty="0"/>
              <a:t>Used for detailed analysis of specific elements or chemical states</a:t>
            </a:r>
          </a:p>
          <a:p>
            <a:pPr lvl="2"/>
            <a:r>
              <a:rPr lang="en-US" dirty="0"/>
              <a:t>Provides higher sensitivity and resolution for identifying and quantifying chemical species</a:t>
            </a:r>
          </a:p>
          <a:p>
            <a:pPr lvl="1"/>
            <a:r>
              <a:rPr lang="en-US" b="1" dirty="0"/>
              <a:t>Mapping Mode:</a:t>
            </a:r>
          </a:p>
          <a:p>
            <a:pPr lvl="2"/>
            <a:r>
              <a:rPr lang="en-US" dirty="0"/>
              <a:t>Used for spatially resolved analysis of elemental distribution or chemical states across the sample surface.</a:t>
            </a:r>
          </a:p>
          <a:p>
            <a:pPr lvl="2"/>
            <a:r>
              <a:rPr lang="en-US" dirty="0"/>
              <a:t>Provides two-dimensional maps showing the distribution of elements or chemical species, allowing for the visualization of compositional variations.</a:t>
            </a:r>
          </a:p>
        </p:txBody>
      </p:sp>
      <p:pic>
        <p:nvPicPr>
          <p:cNvPr id="4" name="Picture 3">
            <a:extLst>
              <a:ext uri="{FF2B5EF4-FFF2-40B4-BE49-F238E27FC236}">
                <a16:creationId xmlns:a16="http://schemas.microsoft.com/office/drawing/2014/main" id="{D681CC54-B6C7-4971-6191-4B4BBD6640EC}"/>
              </a:ext>
            </a:extLst>
          </p:cNvPr>
          <p:cNvPicPr>
            <a:picLocks noChangeAspect="1"/>
          </p:cNvPicPr>
          <p:nvPr/>
        </p:nvPicPr>
        <p:blipFill>
          <a:blip r:embed="rId2"/>
          <a:stretch>
            <a:fillRect/>
          </a:stretch>
        </p:blipFill>
        <p:spPr>
          <a:xfrm>
            <a:off x="7305255" y="4129894"/>
            <a:ext cx="4706106" cy="2362981"/>
          </a:xfrm>
          <a:prstGeom prst="rect">
            <a:avLst/>
          </a:prstGeom>
        </p:spPr>
      </p:pic>
      <p:pic>
        <p:nvPicPr>
          <p:cNvPr id="5" name="Picture 4">
            <a:extLst>
              <a:ext uri="{FF2B5EF4-FFF2-40B4-BE49-F238E27FC236}">
                <a16:creationId xmlns:a16="http://schemas.microsoft.com/office/drawing/2014/main" id="{C39BD71D-C3C0-43FB-4D36-95828804A227}"/>
              </a:ext>
            </a:extLst>
          </p:cNvPr>
          <p:cNvPicPr>
            <a:picLocks noChangeAspect="1"/>
          </p:cNvPicPr>
          <p:nvPr/>
        </p:nvPicPr>
        <p:blipFill>
          <a:blip r:embed="rId3"/>
          <a:stretch>
            <a:fillRect/>
          </a:stretch>
        </p:blipFill>
        <p:spPr>
          <a:xfrm>
            <a:off x="7734300" y="1384029"/>
            <a:ext cx="3848016" cy="2688153"/>
          </a:xfrm>
          <a:prstGeom prst="rect">
            <a:avLst/>
          </a:prstGeom>
        </p:spPr>
      </p:pic>
      <p:sp>
        <p:nvSpPr>
          <p:cNvPr id="7" name="Slide Number Placeholder 6">
            <a:extLst>
              <a:ext uri="{FF2B5EF4-FFF2-40B4-BE49-F238E27FC236}">
                <a16:creationId xmlns:a16="http://schemas.microsoft.com/office/drawing/2014/main" id="{60128DD4-1A03-F4B9-7DE7-A1EE4BB4CF6A}"/>
              </a:ext>
            </a:extLst>
          </p:cNvPr>
          <p:cNvSpPr>
            <a:spLocks noGrp="1"/>
          </p:cNvSpPr>
          <p:nvPr>
            <p:ph type="sldNum" sz="quarter" idx="12"/>
          </p:nvPr>
        </p:nvSpPr>
        <p:spPr/>
        <p:txBody>
          <a:bodyPr/>
          <a:lstStyle/>
          <a:p>
            <a:fld id="{C1934BC5-F4F7-4358-8C2B-8BFE237F92F9}" type="slidenum">
              <a:rPr lang="en-US" smtClean="0"/>
              <a:t>66</a:t>
            </a:fld>
            <a:endParaRPr lang="en-US"/>
          </a:p>
        </p:txBody>
      </p:sp>
    </p:spTree>
    <p:extLst>
      <p:ext uri="{BB962C8B-B14F-4D97-AF65-F5344CB8AC3E}">
        <p14:creationId xmlns:p14="http://schemas.microsoft.com/office/powerpoint/2010/main" val="2921321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FDF16-D2F4-3E49-1027-53F2AF468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8AB5D-66BF-B1A2-D7E5-7CACFC7F8A1C}"/>
              </a:ext>
            </a:extLst>
          </p:cNvPr>
          <p:cNvSpPr>
            <a:spLocks noGrp="1"/>
          </p:cNvSpPr>
          <p:nvPr>
            <p:ph type="title"/>
          </p:nvPr>
        </p:nvSpPr>
        <p:spPr/>
        <p:txBody>
          <a:bodyPr/>
          <a:lstStyle/>
          <a:p>
            <a:r>
              <a:rPr lang="en-US" dirty="0"/>
              <a:t>X-ray Photoelectron Spectroscopy </a:t>
            </a:r>
            <a:r>
              <a:rPr lang="lv-LV" dirty="0"/>
              <a:t>(XPS)</a:t>
            </a:r>
            <a:endParaRPr lang="en-US" dirty="0"/>
          </a:p>
        </p:txBody>
      </p:sp>
      <p:sp>
        <p:nvSpPr>
          <p:cNvPr id="3" name="Content Placeholder 2">
            <a:extLst>
              <a:ext uri="{FF2B5EF4-FFF2-40B4-BE49-F238E27FC236}">
                <a16:creationId xmlns:a16="http://schemas.microsoft.com/office/drawing/2014/main" id="{3DA892A0-CEF7-B82B-B249-E05C022842AF}"/>
              </a:ext>
            </a:extLst>
          </p:cNvPr>
          <p:cNvSpPr>
            <a:spLocks noGrp="1"/>
          </p:cNvSpPr>
          <p:nvPr>
            <p:ph idx="1"/>
          </p:nvPr>
        </p:nvSpPr>
        <p:spPr>
          <a:xfrm>
            <a:off x="838200" y="1825625"/>
            <a:ext cx="6448425" cy="4351338"/>
          </a:xfrm>
        </p:spPr>
        <p:txBody>
          <a:bodyPr>
            <a:normAutofit fontScale="92500" lnSpcReduction="10000"/>
          </a:bodyPr>
          <a:lstStyle/>
          <a:p>
            <a:r>
              <a:rPr lang="en-US" b="1" dirty="0"/>
              <a:t>Applications:</a:t>
            </a:r>
          </a:p>
          <a:p>
            <a:pPr lvl="1"/>
            <a:r>
              <a:rPr lang="en-US" dirty="0"/>
              <a:t>Characterization of surface composition and chemistry of diverse materials.</a:t>
            </a:r>
          </a:p>
          <a:p>
            <a:pPr lvl="1"/>
            <a:r>
              <a:rPr lang="en-US" dirty="0"/>
              <a:t>Assessment of thickness, composition, and interface properties of thin films.</a:t>
            </a:r>
          </a:p>
          <a:p>
            <a:pPr lvl="1"/>
            <a:r>
              <a:rPr lang="en-US" dirty="0"/>
              <a:t>Studies of surface reactions, degradation, and catalysis as well as the mechanisms of these processes in materials</a:t>
            </a:r>
          </a:p>
          <a:p>
            <a:pPr lvl="1"/>
            <a:r>
              <a:rPr lang="en-US" dirty="0"/>
              <a:t>Can analyze biomaterials, implants, and drug delivery systems</a:t>
            </a:r>
          </a:p>
          <a:p>
            <a:pPr lvl="1"/>
            <a:r>
              <a:rPr lang="en-US" dirty="0"/>
              <a:t>Can be used to study pollutants, contaminants, and environmental interfaces</a:t>
            </a:r>
          </a:p>
          <a:p>
            <a:pPr lvl="1"/>
            <a:r>
              <a:rPr lang="en-US" dirty="0"/>
              <a:t>Can be used to identify and characterize trace evidence in criminal investigations</a:t>
            </a:r>
          </a:p>
        </p:txBody>
      </p:sp>
      <p:pic>
        <p:nvPicPr>
          <p:cNvPr id="4" name="Picture 3">
            <a:hlinkClick r:id="rId2"/>
            <a:extLst>
              <a:ext uri="{FF2B5EF4-FFF2-40B4-BE49-F238E27FC236}">
                <a16:creationId xmlns:a16="http://schemas.microsoft.com/office/drawing/2014/main" id="{628999B0-F84A-4DBF-6D4F-A0D7D1A80C02}"/>
              </a:ext>
            </a:extLst>
          </p:cNvPr>
          <p:cNvPicPr>
            <a:picLocks noChangeAspect="1"/>
          </p:cNvPicPr>
          <p:nvPr/>
        </p:nvPicPr>
        <p:blipFill>
          <a:blip r:embed="rId3"/>
          <a:stretch>
            <a:fillRect/>
          </a:stretch>
        </p:blipFill>
        <p:spPr>
          <a:xfrm>
            <a:off x="7130859" y="2286000"/>
            <a:ext cx="4861116" cy="3296444"/>
          </a:xfrm>
          <a:prstGeom prst="rect">
            <a:avLst/>
          </a:prstGeom>
        </p:spPr>
      </p:pic>
      <p:sp>
        <p:nvSpPr>
          <p:cNvPr id="6" name="Slide Number Placeholder 5">
            <a:extLst>
              <a:ext uri="{FF2B5EF4-FFF2-40B4-BE49-F238E27FC236}">
                <a16:creationId xmlns:a16="http://schemas.microsoft.com/office/drawing/2014/main" id="{52D6F680-65B8-E1E5-B589-37E1435C5250}"/>
              </a:ext>
            </a:extLst>
          </p:cNvPr>
          <p:cNvSpPr>
            <a:spLocks noGrp="1"/>
          </p:cNvSpPr>
          <p:nvPr>
            <p:ph type="sldNum" sz="quarter" idx="12"/>
          </p:nvPr>
        </p:nvSpPr>
        <p:spPr/>
        <p:txBody>
          <a:bodyPr/>
          <a:lstStyle/>
          <a:p>
            <a:fld id="{C1934BC5-F4F7-4358-8C2B-8BFE237F92F9}" type="slidenum">
              <a:rPr lang="en-US" smtClean="0"/>
              <a:t>67</a:t>
            </a:fld>
            <a:endParaRPr lang="en-US"/>
          </a:p>
        </p:txBody>
      </p:sp>
    </p:spTree>
    <p:extLst>
      <p:ext uri="{BB962C8B-B14F-4D97-AF65-F5344CB8AC3E}">
        <p14:creationId xmlns:p14="http://schemas.microsoft.com/office/powerpoint/2010/main" val="264522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86BA9-E4C1-DDA1-4EB3-EFFCD48C9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945E4-DDE1-2ED0-16AF-AE7E63100E43}"/>
              </a:ext>
            </a:extLst>
          </p:cNvPr>
          <p:cNvSpPr>
            <a:spLocks noGrp="1"/>
          </p:cNvSpPr>
          <p:nvPr>
            <p:ph type="title"/>
          </p:nvPr>
        </p:nvSpPr>
        <p:spPr/>
        <p:txBody>
          <a:bodyPr/>
          <a:lstStyle/>
          <a:p>
            <a:r>
              <a:rPr lang="en-US" dirty="0"/>
              <a:t>X-ray Photoelectron Spectroscopy </a:t>
            </a:r>
            <a:r>
              <a:rPr lang="lv-LV" dirty="0"/>
              <a:t>(XPS)</a:t>
            </a:r>
            <a:endParaRPr lang="en-US" dirty="0"/>
          </a:p>
        </p:txBody>
      </p:sp>
      <p:sp>
        <p:nvSpPr>
          <p:cNvPr id="3" name="Content Placeholder 2">
            <a:extLst>
              <a:ext uri="{FF2B5EF4-FFF2-40B4-BE49-F238E27FC236}">
                <a16:creationId xmlns:a16="http://schemas.microsoft.com/office/drawing/2014/main" id="{525924A1-85F3-5474-FD31-B46566516B42}"/>
              </a:ext>
            </a:extLst>
          </p:cNvPr>
          <p:cNvSpPr>
            <a:spLocks noGrp="1"/>
          </p:cNvSpPr>
          <p:nvPr>
            <p:ph idx="1"/>
          </p:nvPr>
        </p:nvSpPr>
        <p:spPr>
          <a:xfrm>
            <a:off x="838199" y="1825625"/>
            <a:ext cx="7381876" cy="4351338"/>
          </a:xfrm>
        </p:spPr>
        <p:txBody>
          <a:bodyPr>
            <a:normAutofit fontScale="92500" lnSpcReduction="20000"/>
          </a:bodyPr>
          <a:lstStyle/>
          <a:p>
            <a:r>
              <a:rPr lang="en-US" b="1" dirty="0"/>
              <a:t>Advantages:</a:t>
            </a:r>
          </a:p>
          <a:p>
            <a:pPr lvl="1"/>
            <a:r>
              <a:rPr lang="en-US" dirty="0"/>
              <a:t>High sensitivity to surface composition and chemical states</a:t>
            </a:r>
          </a:p>
          <a:p>
            <a:pPr lvl="1"/>
            <a:r>
              <a:rPr lang="en-US" dirty="0"/>
              <a:t>Non-destructive technique that requires minimal sample preparation</a:t>
            </a:r>
          </a:p>
          <a:p>
            <a:pPr lvl="1"/>
            <a:r>
              <a:rPr lang="en-US" dirty="0"/>
              <a:t>Provides quantitative information about elemental composition and chemical bonding</a:t>
            </a:r>
          </a:p>
          <a:p>
            <a:r>
              <a:rPr lang="en-US" b="1" dirty="0"/>
              <a:t>Limitations:</a:t>
            </a:r>
          </a:p>
          <a:p>
            <a:pPr lvl="1"/>
            <a:r>
              <a:rPr lang="en-US" dirty="0"/>
              <a:t>Limited depth sensitivity, primarily probing the top few nanometers of the sample surface</a:t>
            </a:r>
          </a:p>
          <a:p>
            <a:pPr lvl="1"/>
            <a:r>
              <a:rPr lang="en-US" dirty="0"/>
              <a:t>Requires ultra-high vacuum conditions for operation, limiting sample types and experimental setups</a:t>
            </a:r>
          </a:p>
          <a:p>
            <a:pPr lvl="1"/>
            <a:r>
              <a:rPr lang="en-US" dirty="0"/>
              <a:t>Limited to analyzing solid or vacuum-compatible samples, excluding analysis of liquids or gases</a:t>
            </a:r>
          </a:p>
        </p:txBody>
      </p:sp>
      <p:pic>
        <p:nvPicPr>
          <p:cNvPr id="4" name="Picture 3">
            <a:extLst>
              <a:ext uri="{FF2B5EF4-FFF2-40B4-BE49-F238E27FC236}">
                <a16:creationId xmlns:a16="http://schemas.microsoft.com/office/drawing/2014/main" id="{AA8986DF-1F1C-5FB4-2513-09FF22B12D38}"/>
              </a:ext>
            </a:extLst>
          </p:cNvPr>
          <p:cNvPicPr>
            <a:picLocks noChangeAspect="1"/>
          </p:cNvPicPr>
          <p:nvPr/>
        </p:nvPicPr>
        <p:blipFill rotWithShape="1">
          <a:blip r:embed="rId2"/>
          <a:srcRect t="14028" b="22523"/>
          <a:stretch/>
        </p:blipFill>
        <p:spPr>
          <a:xfrm>
            <a:off x="8220075" y="1510325"/>
            <a:ext cx="3533775" cy="4982550"/>
          </a:xfrm>
          <a:prstGeom prst="rect">
            <a:avLst/>
          </a:prstGeom>
        </p:spPr>
      </p:pic>
      <p:sp>
        <p:nvSpPr>
          <p:cNvPr id="6" name="Slide Number Placeholder 5">
            <a:extLst>
              <a:ext uri="{FF2B5EF4-FFF2-40B4-BE49-F238E27FC236}">
                <a16:creationId xmlns:a16="http://schemas.microsoft.com/office/drawing/2014/main" id="{FC921457-EE48-2874-7833-C7645BC44159}"/>
              </a:ext>
            </a:extLst>
          </p:cNvPr>
          <p:cNvSpPr>
            <a:spLocks noGrp="1"/>
          </p:cNvSpPr>
          <p:nvPr>
            <p:ph type="sldNum" sz="quarter" idx="12"/>
          </p:nvPr>
        </p:nvSpPr>
        <p:spPr/>
        <p:txBody>
          <a:bodyPr/>
          <a:lstStyle/>
          <a:p>
            <a:fld id="{C1934BC5-F4F7-4358-8C2B-8BFE237F92F9}" type="slidenum">
              <a:rPr lang="en-US" smtClean="0"/>
              <a:t>68</a:t>
            </a:fld>
            <a:endParaRPr lang="en-US"/>
          </a:p>
        </p:txBody>
      </p:sp>
    </p:spTree>
    <p:extLst>
      <p:ext uri="{BB962C8B-B14F-4D97-AF65-F5344CB8AC3E}">
        <p14:creationId xmlns:p14="http://schemas.microsoft.com/office/powerpoint/2010/main" val="2410206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8EED-6529-FBC2-9750-6D0AB0C8F76C}"/>
              </a:ext>
            </a:extLst>
          </p:cNvPr>
          <p:cNvSpPr>
            <a:spLocks noGrp="1"/>
          </p:cNvSpPr>
          <p:nvPr>
            <p:ph type="title"/>
          </p:nvPr>
        </p:nvSpPr>
        <p:spPr/>
        <p:txBody>
          <a:bodyPr/>
          <a:lstStyle/>
          <a:p>
            <a:r>
              <a:rPr lang="en-US" dirty="0"/>
              <a:t>X-ray Photoelectron Spectroscopy </a:t>
            </a:r>
            <a:r>
              <a:rPr lang="lv-LV" dirty="0"/>
              <a:t>(XPS)</a:t>
            </a:r>
            <a:endParaRPr lang="en-US" dirty="0"/>
          </a:p>
        </p:txBody>
      </p:sp>
      <p:sp>
        <p:nvSpPr>
          <p:cNvPr id="3" name="Content Placeholder 2">
            <a:extLst>
              <a:ext uri="{FF2B5EF4-FFF2-40B4-BE49-F238E27FC236}">
                <a16:creationId xmlns:a16="http://schemas.microsoft.com/office/drawing/2014/main" id="{CEE68DB0-CA71-F01D-A927-E6B72932CA6E}"/>
              </a:ext>
            </a:extLst>
          </p:cNvPr>
          <p:cNvSpPr>
            <a:spLocks noGrp="1"/>
          </p:cNvSpPr>
          <p:nvPr>
            <p:ph idx="1"/>
          </p:nvPr>
        </p:nvSpPr>
        <p:spPr/>
        <p:txBody>
          <a:bodyPr>
            <a:normAutofit fontScale="85000" lnSpcReduction="20000"/>
          </a:bodyPr>
          <a:lstStyle/>
          <a:p>
            <a:r>
              <a:rPr lang="en-US" b="1" dirty="0"/>
              <a:t>Further Reading:</a:t>
            </a:r>
          </a:p>
          <a:p>
            <a:pPr lvl="1"/>
            <a:r>
              <a:rPr lang="en-US" dirty="0"/>
              <a:t>Stevie, F. A., &amp; Donley, C. L. (2020, September 24). </a:t>
            </a:r>
            <a:r>
              <a:rPr lang="en-US" b="1" dirty="0"/>
              <a:t>Introduction to x-ray photoelectron spectroscopy. </a:t>
            </a:r>
            <a:r>
              <a:rPr lang="en-US" dirty="0">
                <a:hlinkClick r:id="rId2"/>
              </a:rPr>
              <a:t>https://mmrc.caltech.edu/XPS Info/Practical Guides to XPS/Intro to XPS.pdf</a:t>
            </a:r>
            <a:endParaRPr lang="en-US" b="1" dirty="0"/>
          </a:p>
          <a:p>
            <a:pPr lvl="1"/>
            <a:r>
              <a:rPr lang="en-US" dirty="0"/>
              <a:t>McArthur, S. L. (2006). </a:t>
            </a:r>
            <a:r>
              <a:rPr lang="en-US" b="1" dirty="0"/>
              <a:t>Applications of XPS in bioengineering</a:t>
            </a:r>
            <a:r>
              <a:rPr lang="en-US" dirty="0"/>
              <a:t>. Surface and Interface Analysis, 38(11), 1380–1385. </a:t>
            </a:r>
            <a:r>
              <a:rPr lang="en-US" dirty="0">
                <a:hlinkClick r:id="rId3"/>
              </a:rPr>
              <a:t>https://doi.org/10.1002/sia.2498</a:t>
            </a:r>
            <a:endParaRPr lang="en-US" dirty="0"/>
          </a:p>
          <a:p>
            <a:pPr lvl="1"/>
            <a:r>
              <a:rPr lang="en-US" dirty="0"/>
              <a:t>McArthur, S. L., Mishra, G., &amp; Easton, C. D. (2014). </a:t>
            </a:r>
            <a:r>
              <a:rPr lang="en-US" b="1" dirty="0"/>
              <a:t>Applications of XPS in biology and biointerface analysis. </a:t>
            </a:r>
            <a:r>
              <a:rPr lang="en-US" dirty="0"/>
              <a:t>Surface Analysis and Techniques in Biology, 9–36. </a:t>
            </a:r>
            <a:r>
              <a:rPr lang="en-US" dirty="0">
                <a:hlinkClick r:id="rId4"/>
              </a:rPr>
              <a:t>https://doi.org/10.1007/978-3-319-01360-2_2</a:t>
            </a:r>
            <a:endParaRPr lang="en-US" dirty="0"/>
          </a:p>
          <a:p>
            <a:pPr lvl="1"/>
            <a:r>
              <a:rPr lang="en-US" dirty="0" err="1"/>
              <a:t>Desimoni</a:t>
            </a:r>
            <a:r>
              <a:rPr lang="en-US" dirty="0"/>
              <a:t>, E., &amp; Brunetti, B. (2015). </a:t>
            </a:r>
            <a:r>
              <a:rPr lang="en-US" b="1" dirty="0"/>
              <a:t>X-ray photoelectron spectroscopic characterization of chemically modified electrodes used as chemical sensors and biosensors: A Review. </a:t>
            </a:r>
            <a:r>
              <a:rPr lang="en-US" dirty="0" err="1"/>
              <a:t>Chemosensors</a:t>
            </a:r>
            <a:r>
              <a:rPr lang="en-US" dirty="0"/>
              <a:t>, 3(2), 70–117. </a:t>
            </a:r>
            <a:r>
              <a:rPr lang="en-US" dirty="0">
                <a:hlinkClick r:id="rId5"/>
              </a:rPr>
              <a:t>https://doi.org/10.3390/chemosensors3020070</a:t>
            </a:r>
            <a:endParaRPr lang="en-US" dirty="0"/>
          </a:p>
          <a:p>
            <a:pPr lvl="1"/>
            <a:r>
              <a:rPr lang="en-US" dirty="0" err="1">
                <a:effectLst/>
              </a:rPr>
              <a:t>Shchukarev</a:t>
            </a:r>
            <a:r>
              <a:rPr lang="en-US" dirty="0">
                <a:effectLst/>
              </a:rPr>
              <a:t>, A., &amp; </a:t>
            </a:r>
            <a:r>
              <a:rPr lang="en-US" dirty="0" err="1">
                <a:effectLst/>
              </a:rPr>
              <a:t>Ramstedt</a:t>
            </a:r>
            <a:r>
              <a:rPr lang="en-US" dirty="0">
                <a:effectLst/>
              </a:rPr>
              <a:t>, M. (2016). </a:t>
            </a:r>
            <a:r>
              <a:rPr lang="en-US" b="1" dirty="0">
                <a:effectLst/>
              </a:rPr>
              <a:t>Cryo-XPS: Probing intact interfaces in nature and life</a:t>
            </a:r>
            <a:r>
              <a:rPr lang="en-US" dirty="0">
                <a:effectLst/>
              </a:rPr>
              <a:t>. </a:t>
            </a:r>
            <a:r>
              <a:rPr lang="en-US" i="1" dirty="0">
                <a:effectLst/>
              </a:rPr>
              <a:t>Surface and Interface Analysis</a:t>
            </a:r>
            <a:r>
              <a:rPr lang="en-US" dirty="0">
                <a:effectLst/>
              </a:rPr>
              <a:t>, </a:t>
            </a:r>
            <a:r>
              <a:rPr lang="en-US" i="1" dirty="0">
                <a:effectLst/>
              </a:rPr>
              <a:t>49</a:t>
            </a:r>
            <a:r>
              <a:rPr lang="en-US" dirty="0">
                <a:effectLst/>
              </a:rPr>
              <a:t>(4), 349–356. </a:t>
            </a:r>
            <a:r>
              <a:rPr lang="en-US" dirty="0">
                <a:effectLst/>
                <a:hlinkClick r:id="rId6"/>
              </a:rPr>
              <a:t>https://doi.org/10.1002/sia.6025</a:t>
            </a:r>
            <a:endParaRPr lang="en-US" dirty="0"/>
          </a:p>
          <a:p>
            <a:pPr lvl="1"/>
            <a:r>
              <a:rPr lang="en-US" dirty="0" err="1"/>
              <a:t>Kingshott</a:t>
            </a:r>
            <a:r>
              <a:rPr lang="en-US" dirty="0"/>
              <a:t>, P., Andersson, G., McArthur, S. L., &amp; </a:t>
            </a:r>
            <a:r>
              <a:rPr lang="en-US" dirty="0" err="1"/>
              <a:t>Griesser</a:t>
            </a:r>
            <a:r>
              <a:rPr lang="en-US" dirty="0"/>
              <a:t>, H. J. (2011). </a:t>
            </a:r>
            <a:r>
              <a:rPr lang="en-US" b="1" dirty="0"/>
              <a:t>Surface modification and chemical surface analysis of biomaterials.</a:t>
            </a:r>
            <a:r>
              <a:rPr lang="en-US" dirty="0"/>
              <a:t> Current Opinion in Chemical Biology, 15(5), 667–676. </a:t>
            </a:r>
            <a:r>
              <a:rPr lang="en-US" dirty="0">
                <a:hlinkClick r:id="rId7"/>
              </a:rPr>
              <a:t>https://doi.org/10.1016/j.cbpa.2011.07.012</a:t>
            </a:r>
            <a:endParaRPr lang="en-US" dirty="0"/>
          </a:p>
          <a:p>
            <a:pPr lvl="1"/>
            <a:endParaRPr lang="en-US" dirty="0"/>
          </a:p>
        </p:txBody>
      </p:sp>
      <p:sp>
        <p:nvSpPr>
          <p:cNvPr id="5" name="Slide Number Placeholder 4">
            <a:extLst>
              <a:ext uri="{FF2B5EF4-FFF2-40B4-BE49-F238E27FC236}">
                <a16:creationId xmlns:a16="http://schemas.microsoft.com/office/drawing/2014/main" id="{05D2FB91-3AC1-3B79-A13C-C6D5C9565906}"/>
              </a:ext>
            </a:extLst>
          </p:cNvPr>
          <p:cNvSpPr>
            <a:spLocks noGrp="1"/>
          </p:cNvSpPr>
          <p:nvPr>
            <p:ph type="sldNum" sz="quarter" idx="12"/>
          </p:nvPr>
        </p:nvSpPr>
        <p:spPr/>
        <p:txBody>
          <a:bodyPr/>
          <a:lstStyle/>
          <a:p>
            <a:fld id="{C1934BC5-F4F7-4358-8C2B-8BFE237F92F9}" type="slidenum">
              <a:rPr lang="en-US" smtClean="0"/>
              <a:t>69</a:t>
            </a:fld>
            <a:endParaRPr lang="en-US"/>
          </a:p>
        </p:txBody>
      </p:sp>
    </p:spTree>
    <p:extLst>
      <p:ext uri="{BB962C8B-B14F-4D97-AF65-F5344CB8AC3E}">
        <p14:creationId xmlns:p14="http://schemas.microsoft.com/office/powerpoint/2010/main" val="2011987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FA49-C237-1BE4-081D-00E7392ADD53}"/>
              </a:ext>
            </a:extLst>
          </p:cNvPr>
          <p:cNvSpPr>
            <a:spLocks noGrp="1"/>
          </p:cNvSpPr>
          <p:nvPr>
            <p:ph type="title"/>
          </p:nvPr>
        </p:nvSpPr>
        <p:spPr/>
        <p:txBody>
          <a:bodyPr/>
          <a:lstStyle/>
          <a:p>
            <a:r>
              <a:rPr lang="en-US" dirty="0"/>
              <a:t>Solid biomaterials</a:t>
            </a:r>
          </a:p>
        </p:txBody>
      </p:sp>
      <p:sp>
        <p:nvSpPr>
          <p:cNvPr id="3" name="Content Placeholder 2">
            <a:extLst>
              <a:ext uri="{FF2B5EF4-FFF2-40B4-BE49-F238E27FC236}">
                <a16:creationId xmlns:a16="http://schemas.microsoft.com/office/drawing/2014/main" id="{74C15B0F-7C5E-2491-23E9-B3453443F153}"/>
              </a:ext>
            </a:extLst>
          </p:cNvPr>
          <p:cNvSpPr>
            <a:spLocks noGrp="1"/>
          </p:cNvSpPr>
          <p:nvPr>
            <p:ph idx="1"/>
          </p:nvPr>
        </p:nvSpPr>
        <p:spPr/>
        <p:txBody>
          <a:bodyPr>
            <a:normAutofit lnSpcReduction="10000"/>
          </a:bodyPr>
          <a:lstStyle/>
          <a:p>
            <a:r>
              <a:rPr lang="en-US" sz="3200" dirty="0"/>
              <a:t>Key characteristics of biomaterials:</a:t>
            </a:r>
          </a:p>
          <a:p>
            <a:pPr lvl="1"/>
            <a:r>
              <a:rPr lang="en-US" sz="2800" dirty="0"/>
              <a:t>Degradability</a:t>
            </a:r>
          </a:p>
          <a:p>
            <a:pPr lvl="2"/>
            <a:r>
              <a:rPr lang="en-US" sz="2400" b="0" i="0" dirty="0">
                <a:effectLst/>
                <a:latin typeface="Söhne"/>
              </a:rPr>
              <a:t>In some cases, biomaterials are designed to degrade over time, allowing the body's natural processes to replace the material with native tissue. </a:t>
            </a:r>
            <a:r>
              <a:rPr lang="en-US" sz="2400" dirty="0">
                <a:latin typeface="Söhne"/>
              </a:rPr>
              <a:t>P</a:t>
            </a:r>
            <a:r>
              <a:rPr lang="en-US" sz="2400" b="0" i="0" dirty="0">
                <a:effectLst/>
                <a:latin typeface="Söhne"/>
              </a:rPr>
              <a:t>articularly important for temporary implants or scaffolds used in tissue engineering</a:t>
            </a:r>
            <a:endParaRPr lang="en-US" sz="2400" dirty="0"/>
          </a:p>
          <a:p>
            <a:pPr lvl="1"/>
            <a:r>
              <a:rPr lang="en-US" sz="2800" dirty="0"/>
              <a:t>Corrosion resistance</a:t>
            </a:r>
          </a:p>
          <a:p>
            <a:pPr lvl="2"/>
            <a:r>
              <a:rPr lang="en-US" sz="2400" dirty="0">
                <a:latin typeface="Söhne"/>
              </a:rPr>
              <a:t>S</a:t>
            </a:r>
            <a:r>
              <a:rPr lang="en-US" sz="2400" b="0" i="0" dirty="0">
                <a:effectLst/>
                <a:latin typeface="Söhne"/>
              </a:rPr>
              <a:t>hould resist corrosion and degradation when exposed to bodily fluids</a:t>
            </a:r>
            <a:endParaRPr lang="en-US" sz="2400" dirty="0"/>
          </a:p>
          <a:p>
            <a:pPr lvl="1"/>
            <a:r>
              <a:rPr lang="en-US" sz="2800" dirty="0"/>
              <a:t>Surface characteristics</a:t>
            </a:r>
          </a:p>
          <a:p>
            <a:pPr lvl="2"/>
            <a:r>
              <a:rPr lang="en-US" sz="2400" b="0" i="0" dirty="0">
                <a:effectLst/>
                <a:latin typeface="Söhne"/>
              </a:rPr>
              <a:t>The surface of biomaterials is often modified to encourage specific cellular responses, such as adhesion or integration with surrounding tissues</a:t>
            </a:r>
            <a:endParaRPr lang="en-US" sz="2400" dirty="0"/>
          </a:p>
        </p:txBody>
      </p:sp>
      <p:sp>
        <p:nvSpPr>
          <p:cNvPr id="5" name="Slide Number Placeholder 4">
            <a:extLst>
              <a:ext uri="{FF2B5EF4-FFF2-40B4-BE49-F238E27FC236}">
                <a16:creationId xmlns:a16="http://schemas.microsoft.com/office/drawing/2014/main" id="{94057A3A-1CA7-37A2-ACD8-99B4EFEFFFD1}"/>
              </a:ext>
            </a:extLst>
          </p:cNvPr>
          <p:cNvSpPr>
            <a:spLocks noGrp="1"/>
          </p:cNvSpPr>
          <p:nvPr>
            <p:ph type="sldNum" sz="quarter" idx="12"/>
          </p:nvPr>
        </p:nvSpPr>
        <p:spPr/>
        <p:txBody>
          <a:bodyPr/>
          <a:lstStyle/>
          <a:p>
            <a:fld id="{C1934BC5-F4F7-4358-8C2B-8BFE237F92F9}" type="slidenum">
              <a:rPr lang="en-US" smtClean="0"/>
              <a:t>7</a:t>
            </a:fld>
            <a:endParaRPr lang="en-US"/>
          </a:p>
        </p:txBody>
      </p:sp>
    </p:spTree>
    <p:extLst>
      <p:ext uri="{BB962C8B-B14F-4D97-AF65-F5344CB8AC3E}">
        <p14:creationId xmlns:p14="http://schemas.microsoft.com/office/powerpoint/2010/main" val="2470282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1CD5-8B54-14B2-FA2D-3EA4E54674B7}"/>
              </a:ext>
            </a:extLst>
          </p:cNvPr>
          <p:cNvSpPr>
            <a:spLocks noGrp="1"/>
          </p:cNvSpPr>
          <p:nvPr>
            <p:ph type="title"/>
          </p:nvPr>
        </p:nvSpPr>
        <p:spPr/>
        <p:txBody>
          <a:bodyPr/>
          <a:lstStyle/>
          <a:p>
            <a:r>
              <a:rPr lang="en-US" dirty="0"/>
              <a:t>Ultraviolet Photoelectron Spectroscopy (UPS)</a:t>
            </a:r>
          </a:p>
        </p:txBody>
      </p:sp>
      <p:sp>
        <p:nvSpPr>
          <p:cNvPr id="3" name="Content Placeholder 2">
            <a:extLst>
              <a:ext uri="{FF2B5EF4-FFF2-40B4-BE49-F238E27FC236}">
                <a16:creationId xmlns:a16="http://schemas.microsoft.com/office/drawing/2014/main" id="{224FD2CC-DB1D-1998-BE41-08C4763C9C8A}"/>
              </a:ext>
            </a:extLst>
          </p:cNvPr>
          <p:cNvSpPr>
            <a:spLocks noGrp="1"/>
          </p:cNvSpPr>
          <p:nvPr>
            <p:ph idx="1"/>
          </p:nvPr>
        </p:nvSpPr>
        <p:spPr>
          <a:xfrm>
            <a:off x="838200" y="1825625"/>
            <a:ext cx="6696075" cy="4351338"/>
          </a:xfrm>
        </p:spPr>
        <p:txBody>
          <a:bodyPr>
            <a:normAutofit fontScale="70000" lnSpcReduction="20000"/>
          </a:bodyPr>
          <a:lstStyle/>
          <a:p>
            <a:r>
              <a:rPr lang="en-US" b="1" dirty="0"/>
              <a:t>Overview:</a:t>
            </a:r>
          </a:p>
          <a:p>
            <a:pPr lvl="1"/>
            <a:r>
              <a:rPr lang="en-US" dirty="0"/>
              <a:t>UPS is a surface-sensitive analytical technique used to study the electronic structure of materials</a:t>
            </a:r>
          </a:p>
          <a:p>
            <a:pPr lvl="1"/>
            <a:r>
              <a:rPr lang="en-US" dirty="0"/>
              <a:t>It involves the excitation of valence electrons by ultraviolet (UV) photons, leading to the emission of photoelectrons whose kinetic energy is measured to obtain information about the sample's electronic properties</a:t>
            </a:r>
          </a:p>
          <a:p>
            <a:r>
              <a:rPr lang="en-US" b="1" dirty="0"/>
              <a:t>Principle of Operation:</a:t>
            </a:r>
          </a:p>
          <a:p>
            <a:pPr lvl="1"/>
            <a:r>
              <a:rPr lang="en-US" dirty="0"/>
              <a:t>UPS operates based on the photoelectric effect, where UV photons are used to excite valence electrons from atoms in the sample</a:t>
            </a:r>
          </a:p>
          <a:p>
            <a:pPr lvl="1"/>
            <a:r>
              <a:rPr lang="en-US" dirty="0"/>
              <a:t>The kinetic energy of emitted photoelectrons is characteristic of the energy states and band structure of the material</a:t>
            </a:r>
          </a:p>
          <a:p>
            <a:pPr lvl="1"/>
            <a:r>
              <a:rPr lang="en-US" dirty="0"/>
              <a:t>By measuring the kinetic energies of photoelectrons, UPS provides information about the electronic band structure and Fermi level of the sample</a:t>
            </a:r>
          </a:p>
          <a:p>
            <a:pPr lvl="1"/>
            <a:r>
              <a:rPr lang="en-US" dirty="0"/>
              <a:t>Because of the similarities in the electron analysis and detection systems, UPS can be easily combined with XPS within one machine</a:t>
            </a:r>
          </a:p>
        </p:txBody>
      </p:sp>
      <p:pic>
        <p:nvPicPr>
          <p:cNvPr id="6" name="Graphic 5">
            <a:hlinkClick r:id="rId2"/>
            <a:extLst>
              <a:ext uri="{FF2B5EF4-FFF2-40B4-BE49-F238E27FC236}">
                <a16:creationId xmlns:a16="http://schemas.microsoft.com/office/drawing/2014/main" id="{588BE731-55C6-D6D6-480A-BF9709E08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5726" y="2571585"/>
            <a:ext cx="4289128" cy="2859418"/>
          </a:xfrm>
          <a:prstGeom prst="rect">
            <a:avLst/>
          </a:prstGeom>
        </p:spPr>
      </p:pic>
      <p:sp>
        <p:nvSpPr>
          <p:cNvPr id="5" name="Slide Number Placeholder 4">
            <a:extLst>
              <a:ext uri="{FF2B5EF4-FFF2-40B4-BE49-F238E27FC236}">
                <a16:creationId xmlns:a16="http://schemas.microsoft.com/office/drawing/2014/main" id="{2A02B4E0-B7D7-4900-3EFB-E217A9D8EDE1}"/>
              </a:ext>
            </a:extLst>
          </p:cNvPr>
          <p:cNvSpPr>
            <a:spLocks noGrp="1"/>
          </p:cNvSpPr>
          <p:nvPr>
            <p:ph type="sldNum" sz="quarter" idx="12"/>
          </p:nvPr>
        </p:nvSpPr>
        <p:spPr/>
        <p:txBody>
          <a:bodyPr/>
          <a:lstStyle/>
          <a:p>
            <a:fld id="{C1934BC5-F4F7-4358-8C2B-8BFE237F92F9}" type="slidenum">
              <a:rPr lang="en-US" smtClean="0"/>
              <a:t>70</a:t>
            </a:fld>
            <a:endParaRPr lang="en-US"/>
          </a:p>
        </p:txBody>
      </p:sp>
    </p:spTree>
    <p:extLst>
      <p:ext uri="{BB962C8B-B14F-4D97-AF65-F5344CB8AC3E}">
        <p14:creationId xmlns:p14="http://schemas.microsoft.com/office/powerpoint/2010/main" val="2268491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D486E-82A5-87C4-19DE-9ADF78551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EB8D3-FAA7-B5C3-881A-DF86A9D6A927}"/>
              </a:ext>
            </a:extLst>
          </p:cNvPr>
          <p:cNvSpPr>
            <a:spLocks noGrp="1"/>
          </p:cNvSpPr>
          <p:nvPr>
            <p:ph type="title"/>
          </p:nvPr>
        </p:nvSpPr>
        <p:spPr/>
        <p:txBody>
          <a:bodyPr/>
          <a:lstStyle/>
          <a:p>
            <a:r>
              <a:rPr lang="en-US" dirty="0"/>
              <a:t>Ultraviolet Photoelectron Spectroscopy (UPS)</a:t>
            </a:r>
          </a:p>
        </p:txBody>
      </p:sp>
      <p:sp>
        <p:nvSpPr>
          <p:cNvPr id="3" name="Content Placeholder 2">
            <a:extLst>
              <a:ext uri="{FF2B5EF4-FFF2-40B4-BE49-F238E27FC236}">
                <a16:creationId xmlns:a16="http://schemas.microsoft.com/office/drawing/2014/main" id="{B9D9EB42-5719-83BC-B4ED-61F0A3BE3BC8}"/>
              </a:ext>
            </a:extLst>
          </p:cNvPr>
          <p:cNvSpPr>
            <a:spLocks noGrp="1"/>
          </p:cNvSpPr>
          <p:nvPr>
            <p:ph idx="1"/>
          </p:nvPr>
        </p:nvSpPr>
        <p:spPr>
          <a:xfrm>
            <a:off x="838199" y="1825625"/>
            <a:ext cx="5686425" cy="4351338"/>
          </a:xfrm>
        </p:spPr>
        <p:txBody>
          <a:bodyPr>
            <a:normAutofit/>
          </a:bodyPr>
          <a:lstStyle/>
          <a:p>
            <a:r>
              <a:rPr lang="en-US" b="1" dirty="0"/>
              <a:t>Applications:</a:t>
            </a:r>
          </a:p>
          <a:p>
            <a:pPr lvl="1"/>
            <a:r>
              <a:rPr lang="en-US" dirty="0"/>
              <a:t>Electronic structure analysis of solids, surfaces, thin films, and nanostructures</a:t>
            </a:r>
          </a:p>
          <a:p>
            <a:pPr lvl="1"/>
            <a:r>
              <a:rPr lang="en-US" dirty="0"/>
              <a:t>Investigation of energy band alignment, electronic states, and surface chemistry in materials science and semiconductor research</a:t>
            </a:r>
          </a:p>
          <a:p>
            <a:pPr lvl="1"/>
            <a:r>
              <a:rPr lang="en-US" dirty="0"/>
              <a:t>Study of interface properties, heterojunctions, and electronic devices, including organic electronics and photovoltaics</a:t>
            </a:r>
          </a:p>
        </p:txBody>
      </p:sp>
      <p:pic>
        <p:nvPicPr>
          <p:cNvPr id="5" name="Picture 4">
            <a:hlinkClick r:id="rId2"/>
            <a:extLst>
              <a:ext uri="{FF2B5EF4-FFF2-40B4-BE49-F238E27FC236}">
                <a16:creationId xmlns:a16="http://schemas.microsoft.com/office/drawing/2014/main" id="{E6602709-2253-7C5E-F06F-C813EADE15F3}"/>
              </a:ext>
            </a:extLst>
          </p:cNvPr>
          <p:cNvPicPr>
            <a:picLocks noChangeAspect="1"/>
          </p:cNvPicPr>
          <p:nvPr/>
        </p:nvPicPr>
        <p:blipFill>
          <a:blip r:embed="rId3"/>
          <a:stretch>
            <a:fillRect/>
          </a:stretch>
        </p:blipFill>
        <p:spPr>
          <a:xfrm>
            <a:off x="6810375" y="2074497"/>
            <a:ext cx="5142977" cy="3857232"/>
          </a:xfrm>
          <a:prstGeom prst="rect">
            <a:avLst/>
          </a:prstGeom>
        </p:spPr>
      </p:pic>
      <p:sp>
        <p:nvSpPr>
          <p:cNvPr id="6" name="Slide Number Placeholder 5">
            <a:extLst>
              <a:ext uri="{FF2B5EF4-FFF2-40B4-BE49-F238E27FC236}">
                <a16:creationId xmlns:a16="http://schemas.microsoft.com/office/drawing/2014/main" id="{276CF830-CC94-333B-0D14-A90CF50402BC}"/>
              </a:ext>
            </a:extLst>
          </p:cNvPr>
          <p:cNvSpPr>
            <a:spLocks noGrp="1"/>
          </p:cNvSpPr>
          <p:nvPr>
            <p:ph type="sldNum" sz="quarter" idx="12"/>
          </p:nvPr>
        </p:nvSpPr>
        <p:spPr/>
        <p:txBody>
          <a:bodyPr/>
          <a:lstStyle/>
          <a:p>
            <a:fld id="{C1934BC5-F4F7-4358-8C2B-8BFE237F92F9}" type="slidenum">
              <a:rPr lang="en-US" smtClean="0"/>
              <a:t>71</a:t>
            </a:fld>
            <a:endParaRPr lang="en-US"/>
          </a:p>
        </p:txBody>
      </p:sp>
    </p:spTree>
    <p:extLst>
      <p:ext uri="{BB962C8B-B14F-4D97-AF65-F5344CB8AC3E}">
        <p14:creationId xmlns:p14="http://schemas.microsoft.com/office/powerpoint/2010/main" val="3703192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D30F-ECA0-FB90-3A0B-BFDF58286FD7}"/>
              </a:ext>
            </a:extLst>
          </p:cNvPr>
          <p:cNvSpPr>
            <a:spLocks noGrp="1"/>
          </p:cNvSpPr>
          <p:nvPr>
            <p:ph type="title"/>
          </p:nvPr>
        </p:nvSpPr>
        <p:spPr/>
        <p:txBody>
          <a:bodyPr/>
          <a:lstStyle/>
          <a:p>
            <a:r>
              <a:rPr lang="en-US" dirty="0"/>
              <a:t>Ultraviolet Photoelectron Spectroscopy (UPS)</a:t>
            </a:r>
          </a:p>
        </p:txBody>
      </p:sp>
      <p:pic>
        <p:nvPicPr>
          <p:cNvPr id="5" name="Content Placeholder 4" descr="A graph of a graph of energy&#10;&#10;Description automatically generated with medium confidence">
            <a:hlinkClick r:id="rId2"/>
            <a:extLst>
              <a:ext uri="{FF2B5EF4-FFF2-40B4-BE49-F238E27FC236}">
                <a16:creationId xmlns:a16="http://schemas.microsoft.com/office/drawing/2014/main" id="{55AB890F-C86D-14CA-1254-C4BA5F178BE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6399"/>
          <a:stretch/>
        </p:blipFill>
        <p:spPr>
          <a:xfrm>
            <a:off x="7986552" y="1677591"/>
            <a:ext cx="4205448" cy="3655196"/>
          </a:xfrm>
        </p:spPr>
      </p:pic>
      <p:pic>
        <p:nvPicPr>
          <p:cNvPr id="6" name="Content Placeholder 4" descr="A graph of a graph of energy&#10;&#10;Description automatically generated with medium confidence">
            <a:hlinkClick r:id="rId2"/>
            <a:extLst>
              <a:ext uri="{FF2B5EF4-FFF2-40B4-BE49-F238E27FC236}">
                <a16:creationId xmlns:a16="http://schemas.microsoft.com/office/drawing/2014/main" id="{AF865B83-E83E-0514-9912-C1C77EC9D015}"/>
              </a:ext>
            </a:extLst>
          </p:cNvPr>
          <p:cNvPicPr>
            <a:picLocks noChangeAspect="1"/>
          </p:cNvPicPr>
          <p:nvPr/>
        </p:nvPicPr>
        <p:blipFill rotWithShape="1">
          <a:blip r:embed="rId3">
            <a:extLst>
              <a:ext uri="{28A0092B-C50C-407E-A947-70E740481C1C}">
                <a14:useLocalDpi xmlns:a14="http://schemas.microsoft.com/office/drawing/2010/main" val="0"/>
              </a:ext>
            </a:extLst>
          </a:blip>
          <a:srcRect t="33200" b="33601"/>
          <a:stretch/>
        </p:blipFill>
        <p:spPr>
          <a:xfrm>
            <a:off x="3993671" y="1690688"/>
            <a:ext cx="4205450" cy="3611538"/>
          </a:xfrm>
          <a:prstGeom prst="rect">
            <a:avLst/>
          </a:prstGeom>
        </p:spPr>
      </p:pic>
      <p:pic>
        <p:nvPicPr>
          <p:cNvPr id="7" name="Content Placeholder 4" descr="A graph of a graph of energy&#10;&#10;Description automatically generated with medium confidence">
            <a:hlinkClick r:id="rId2"/>
            <a:extLst>
              <a:ext uri="{FF2B5EF4-FFF2-40B4-BE49-F238E27FC236}">
                <a16:creationId xmlns:a16="http://schemas.microsoft.com/office/drawing/2014/main" id="{F8A34CA9-592F-BC24-C19D-2C57716C36F5}"/>
              </a:ext>
            </a:extLst>
          </p:cNvPr>
          <p:cNvPicPr>
            <a:picLocks noChangeAspect="1"/>
          </p:cNvPicPr>
          <p:nvPr/>
        </p:nvPicPr>
        <p:blipFill rotWithShape="1">
          <a:blip r:embed="rId3">
            <a:extLst>
              <a:ext uri="{28A0092B-C50C-407E-A947-70E740481C1C}">
                <a14:useLocalDpi xmlns:a14="http://schemas.microsoft.com/office/drawing/2010/main" val="0"/>
              </a:ext>
            </a:extLst>
          </a:blip>
          <a:srcRect b="66800"/>
          <a:stretch/>
        </p:blipFill>
        <p:spPr>
          <a:xfrm>
            <a:off x="791" y="1690689"/>
            <a:ext cx="4205450" cy="3611538"/>
          </a:xfrm>
          <a:prstGeom prst="rect">
            <a:avLst/>
          </a:prstGeom>
        </p:spPr>
      </p:pic>
      <p:sp>
        <p:nvSpPr>
          <p:cNvPr id="10" name="TextBox 9">
            <a:extLst>
              <a:ext uri="{FF2B5EF4-FFF2-40B4-BE49-F238E27FC236}">
                <a16:creationId xmlns:a16="http://schemas.microsoft.com/office/drawing/2014/main" id="{F76091AF-9D2A-EC34-9E22-4B6AF18ECC7C}"/>
              </a:ext>
            </a:extLst>
          </p:cNvPr>
          <p:cNvSpPr txBox="1"/>
          <p:nvPr/>
        </p:nvSpPr>
        <p:spPr>
          <a:xfrm>
            <a:off x="3604008" y="5345884"/>
            <a:ext cx="4983983" cy="369332"/>
          </a:xfrm>
          <a:prstGeom prst="rect">
            <a:avLst/>
          </a:prstGeom>
          <a:noFill/>
        </p:spPr>
        <p:txBody>
          <a:bodyPr wrap="square" rtlCol="0">
            <a:spAutoFit/>
          </a:bodyPr>
          <a:lstStyle/>
          <a:p>
            <a:r>
              <a:rPr lang="en-US" b="1" i="1" dirty="0"/>
              <a:t>He I UPS data of polycrystalline gold at 130 K</a:t>
            </a:r>
          </a:p>
        </p:txBody>
      </p:sp>
      <p:sp>
        <p:nvSpPr>
          <p:cNvPr id="4" name="Slide Number Placeholder 3">
            <a:extLst>
              <a:ext uri="{FF2B5EF4-FFF2-40B4-BE49-F238E27FC236}">
                <a16:creationId xmlns:a16="http://schemas.microsoft.com/office/drawing/2014/main" id="{5A567C62-05AD-E28F-BCF5-9093B4DCF82A}"/>
              </a:ext>
            </a:extLst>
          </p:cNvPr>
          <p:cNvSpPr>
            <a:spLocks noGrp="1"/>
          </p:cNvSpPr>
          <p:nvPr>
            <p:ph type="sldNum" sz="quarter" idx="12"/>
          </p:nvPr>
        </p:nvSpPr>
        <p:spPr/>
        <p:txBody>
          <a:bodyPr/>
          <a:lstStyle/>
          <a:p>
            <a:fld id="{C1934BC5-F4F7-4358-8C2B-8BFE237F92F9}" type="slidenum">
              <a:rPr lang="en-US" smtClean="0"/>
              <a:t>72</a:t>
            </a:fld>
            <a:endParaRPr lang="en-US"/>
          </a:p>
        </p:txBody>
      </p:sp>
    </p:spTree>
    <p:extLst>
      <p:ext uri="{BB962C8B-B14F-4D97-AF65-F5344CB8AC3E}">
        <p14:creationId xmlns:p14="http://schemas.microsoft.com/office/powerpoint/2010/main" val="2903139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4FF2-AC21-4E8B-092E-2D607FE0E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9BD2E-018C-6390-4B02-6EF37FE84B5B}"/>
              </a:ext>
            </a:extLst>
          </p:cNvPr>
          <p:cNvSpPr>
            <a:spLocks noGrp="1"/>
          </p:cNvSpPr>
          <p:nvPr>
            <p:ph type="title"/>
          </p:nvPr>
        </p:nvSpPr>
        <p:spPr/>
        <p:txBody>
          <a:bodyPr/>
          <a:lstStyle/>
          <a:p>
            <a:r>
              <a:rPr lang="en-US" dirty="0"/>
              <a:t>Ultraviolet Photoelectron Spectroscopy (UPS)</a:t>
            </a:r>
          </a:p>
        </p:txBody>
      </p:sp>
      <p:sp>
        <p:nvSpPr>
          <p:cNvPr id="3" name="Content Placeholder 2">
            <a:extLst>
              <a:ext uri="{FF2B5EF4-FFF2-40B4-BE49-F238E27FC236}">
                <a16:creationId xmlns:a16="http://schemas.microsoft.com/office/drawing/2014/main" id="{5F3FCC8E-834C-D613-F8BC-6D1465A520F9}"/>
              </a:ext>
            </a:extLst>
          </p:cNvPr>
          <p:cNvSpPr>
            <a:spLocks noGrp="1"/>
          </p:cNvSpPr>
          <p:nvPr>
            <p:ph idx="1"/>
          </p:nvPr>
        </p:nvSpPr>
        <p:spPr>
          <a:xfrm>
            <a:off x="838200" y="1825625"/>
            <a:ext cx="6496050" cy="4351338"/>
          </a:xfrm>
        </p:spPr>
        <p:txBody>
          <a:bodyPr>
            <a:normAutofit fontScale="85000" lnSpcReduction="10000"/>
          </a:bodyPr>
          <a:lstStyle/>
          <a:p>
            <a:r>
              <a:rPr lang="en-US" b="1" dirty="0"/>
              <a:t>Advantages:</a:t>
            </a:r>
          </a:p>
          <a:p>
            <a:pPr lvl="1"/>
            <a:r>
              <a:rPr lang="en-US" dirty="0"/>
              <a:t>High sensitivity to electronic structure and energy levels of materials</a:t>
            </a:r>
          </a:p>
          <a:p>
            <a:pPr lvl="1"/>
            <a:r>
              <a:rPr lang="en-US" dirty="0"/>
              <a:t>Provides valuable information about band structure, Fermi level, and electronic states near the surface</a:t>
            </a:r>
          </a:p>
          <a:p>
            <a:pPr lvl="1"/>
            <a:r>
              <a:rPr lang="en-US" dirty="0"/>
              <a:t>Non-destructive technique that requires minimal sample preparation</a:t>
            </a:r>
          </a:p>
          <a:p>
            <a:r>
              <a:rPr lang="en-US" b="1" dirty="0"/>
              <a:t>Limitations:</a:t>
            </a:r>
          </a:p>
          <a:p>
            <a:pPr lvl="1"/>
            <a:r>
              <a:rPr lang="en-US" dirty="0"/>
              <a:t>Limited to surface analysis, primarily probing the top few nanometers of the sample</a:t>
            </a:r>
          </a:p>
          <a:p>
            <a:pPr lvl="1"/>
            <a:r>
              <a:rPr lang="en-US" dirty="0"/>
              <a:t>Requires ultra-high vacuum conditions for operation, limiting sample types and experimental setups</a:t>
            </a:r>
          </a:p>
          <a:p>
            <a:pPr lvl="1"/>
            <a:r>
              <a:rPr lang="en-US" dirty="0"/>
              <a:t>Limited to analyzing solid or vacuum-compatible samples, excluding analysis of liquids or gases</a:t>
            </a:r>
          </a:p>
        </p:txBody>
      </p:sp>
      <p:pic>
        <p:nvPicPr>
          <p:cNvPr id="4" name="Picture 3">
            <a:hlinkClick r:id="rId2"/>
            <a:extLst>
              <a:ext uri="{FF2B5EF4-FFF2-40B4-BE49-F238E27FC236}">
                <a16:creationId xmlns:a16="http://schemas.microsoft.com/office/drawing/2014/main" id="{D939A36E-4A41-4207-1464-DB4670395EC0}"/>
              </a:ext>
            </a:extLst>
          </p:cNvPr>
          <p:cNvPicPr>
            <a:picLocks noChangeAspect="1"/>
          </p:cNvPicPr>
          <p:nvPr/>
        </p:nvPicPr>
        <p:blipFill>
          <a:blip r:embed="rId3"/>
          <a:stretch>
            <a:fillRect/>
          </a:stretch>
        </p:blipFill>
        <p:spPr>
          <a:xfrm>
            <a:off x="7429501" y="2211131"/>
            <a:ext cx="4571998" cy="3580326"/>
          </a:xfrm>
          <a:prstGeom prst="rect">
            <a:avLst/>
          </a:prstGeom>
        </p:spPr>
      </p:pic>
      <p:sp>
        <p:nvSpPr>
          <p:cNvPr id="6" name="Slide Number Placeholder 5">
            <a:extLst>
              <a:ext uri="{FF2B5EF4-FFF2-40B4-BE49-F238E27FC236}">
                <a16:creationId xmlns:a16="http://schemas.microsoft.com/office/drawing/2014/main" id="{71A99C78-B3F4-7703-D8FD-18FA8275B94A}"/>
              </a:ext>
            </a:extLst>
          </p:cNvPr>
          <p:cNvSpPr>
            <a:spLocks noGrp="1"/>
          </p:cNvSpPr>
          <p:nvPr>
            <p:ph type="sldNum" sz="quarter" idx="12"/>
          </p:nvPr>
        </p:nvSpPr>
        <p:spPr/>
        <p:txBody>
          <a:bodyPr/>
          <a:lstStyle/>
          <a:p>
            <a:fld id="{C1934BC5-F4F7-4358-8C2B-8BFE237F92F9}" type="slidenum">
              <a:rPr lang="en-US" smtClean="0"/>
              <a:t>73</a:t>
            </a:fld>
            <a:endParaRPr lang="en-US"/>
          </a:p>
        </p:txBody>
      </p:sp>
    </p:spTree>
    <p:extLst>
      <p:ext uri="{BB962C8B-B14F-4D97-AF65-F5344CB8AC3E}">
        <p14:creationId xmlns:p14="http://schemas.microsoft.com/office/powerpoint/2010/main" val="3721746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42B1-6ED4-EBD0-1056-D16A0553E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066E4-395E-D1D9-4463-83488C79BAAC}"/>
              </a:ext>
            </a:extLst>
          </p:cNvPr>
          <p:cNvSpPr>
            <a:spLocks noGrp="1"/>
          </p:cNvSpPr>
          <p:nvPr>
            <p:ph type="title"/>
          </p:nvPr>
        </p:nvSpPr>
        <p:spPr/>
        <p:txBody>
          <a:bodyPr/>
          <a:lstStyle/>
          <a:p>
            <a:r>
              <a:rPr lang="en-US" dirty="0"/>
              <a:t>Ultraviolet Photoelectron Spectroscopy (UPS)</a:t>
            </a:r>
          </a:p>
        </p:txBody>
      </p:sp>
      <p:sp>
        <p:nvSpPr>
          <p:cNvPr id="3" name="Content Placeholder 2">
            <a:extLst>
              <a:ext uri="{FF2B5EF4-FFF2-40B4-BE49-F238E27FC236}">
                <a16:creationId xmlns:a16="http://schemas.microsoft.com/office/drawing/2014/main" id="{864FAF31-A820-6A0E-B174-90B23603E350}"/>
              </a:ext>
            </a:extLst>
          </p:cNvPr>
          <p:cNvSpPr>
            <a:spLocks noGrp="1"/>
          </p:cNvSpPr>
          <p:nvPr>
            <p:ph idx="1"/>
          </p:nvPr>
        </p:nvSpPr>
        <p:spPr/>
        <p:txBody>
          <a:bodyPr>
            <a:normAutofit fontScale="77500" lnSpcReduction="20000"/>
          </a:bodyPr>
          <a:lstStyle/>
          <a:p>
            <a:r>
              <a:rPr lang="en-US" b="1" dirty="0"/>
              <a:t>Further Reading:</a:t>
            </a:r>
          </a:p>
          <a:p>
            <a:pPr lvl="1"/>
            <a:r>
              <a:rPr lang="en-US" dirty="0" err="1"/>
              <a:t>Scudiero</a:t>
            </a:r>
            <a:r>
              <a:rPr lang="en-US" dirty="0"/>
              <a:t>, L. (n.d.). </a:t>
            </a:r>
            <a:r>
              <a:rPr lang="en-US" b="1" dirty="0"/>
              <a:t>Ultraviolet Photoelectron Spectroscopy (UPS)-1</a:t>
            </a:r>
            <a:r>
              <a:rPr lang="en-US" dirty="0"/>
              <a:t>. </a:t>
            </a:r>
            <a:r>
              <a:rPr lang="en-US" dirty="0">
                <a:hlinkClick r:id="rId2"/>
              </a:rPr>
              <a:t>https://mmrc.caltech.edu/XPS%20Info/571-UPS-Lecture1_005%20Scudiero.pdf</a:t>
            </a:r>
            <a:endParaRPr lang="en-US" dirty="0"/>
          </a:p>
          <a:p>
            <a:pPr lvl="1"/>
            <a:r>
              <a:rPr lang="en-US" dirty="0"/>
              <a:t>Ueno, N., &amp; Kera, S. (2008). </a:t>
            </a:r>
            <a:r>
              <a:rPr lang="en-US" b="1" dirty="0"/>
              <a:t>Electron spectroscopy of functional organic thin films: Deep insights into valence electronic structure in relation to charge transport property.</a:t>
            </a:r>
            <a:r>
              <a:rPr lang="en-US" dirty="0"/>
              <a:t> Progress in Surface Science, 83(10–12), 490–557. </a:t>
            </a:r>
            <a:r>
              <a:rPr lang="en-US" dirty="0">
                <a:hlinkClick r:id="rId3"/>
              </a:rPr>
              <a:t>https://doi.org/10.1016/j.progsurf.2008.10.002</a:t>
            </a:r>
            <a:endParaRPr lang="en-US" dirty="0"/>
          </a:p>
          <a:p>
            <a:pPr lvl="1"/>
            <a:r>
              <a:rPr lang="en-US" dirty="0" err="1"/>
              <a:t>Salaneck</a:t>
            </a:r>
            <a:r>
              <a:rPr lang="en-US" dirty="0"/>
              <a:t>, W. R., </a:t>
            </a:r>
            <a:r>
              <a:rPr lang="en-US" dirty="0" err="1"/>
              <a:t>Lögdlund</a:t>
            </a:r>
            <a:r>
              <a:rPr lang="en-US" dirty="0"/>
              <a:t>, M., Fahlman, M., </a:t>
            </a:r>
            <a:r>
              <a:rPr lang="en-US" dirty="0" err="1"/>
              <a:t>Greczynski</a:t>
            </a:r>
            <a:r>
              <a:rPr lang="en-US" dirty="0"/>
              <a:t>, G., &amp; Kugler, T. (2001). </a:t>
            </a:r>
            <a:r>
              <a:rPr lang="en-US" b="1" dirty="0"/>
              <a:t>The electronic structure of polymer–metal interfaces studied by Ultraviolet Photoelectron Spectroscopy. </a:t>
            </a:r>
            <a:r>
              <a:rPr lang="en-US" dirty="0"/>
              <a:t>Materials Science and Engineering: R: Reports, 34(3), 121–146. </a:t>
            </a:r>
            <a:r>
              <a:rPr lang="en-US" dirty="0">
                <a:hlinkClick r:id="rId4"/>
              </a:rPr>
              <a:t>https://doi.org/10.1016/s0927-796x(01)00036-5</a:t>
            </a:r>
            <a:endParaRPr lang="en-US" dirty="0"/>
          </a:p>
          <a:p>
            <a:pPr lvl="1"/>
            <a:r>
              <a:rPr lang="en-US" dirty="0"/>
              <a:t>Yang, J.-P., </a:t>
            </a:r>
            <a:r>
              <a:rPr lang="en-US" dirty="0" err="1"/>
              <a:t>Bussolotti</a:t>
            </a:r>
            <a:r>
              <a:rPr lang="en-US" dirty="0"/>
              <a:t>, F., Kera, S., &amp; Ueno, N. (2017). </a:t>
            </a:r>
            <a:r>
              <a:rPr lang="en-US" b="1" dirty="0"/>
              <a:t>Origin and role of gap states in organic semiconductor studied by UPS: As the nature of organic molecular crystals. </a:t>
            </a:r>
            <a:r>
              <a:rPr lang="en-US" dirty="0"/>
              <a:t>Journal of Physics D: Applied Physics, 50(42), 423002. </a:t>
            </a:r>
            <a:r>
              <a:rPr lang="en-US" dirty="0">
                <a:hlinkClick r:id="rId5"/>
              </a:rPr>
              <a:t>https://doi.org/10.1088/1361-6463/aa840f</a:t>
            </a:r>
            <a:endParaRPr lang="en-US" dirty="0"/>
          </a:p>
          <a:p>
            <a:pPr lvl="1"/>
            <a:r>
              <a:rPr lang="en-US" dirty="0"/>
              <a:t>UENO, N., &amp; KERA, S. (2011). </a:t>
            </a:r>
            <a:r>
              <a:rPr lang="en-US" b="1" dirty="0"/>
              <a:t>Electronic states of organic semiconductors and their interfaces: Unraveling electrical conduction. </a:t>
            </a:r>
            <a:r>
              <a:rPr lang="en-US" dirty="0" err="1"/>
              <a:t>Hyomen</a:t>
            </a:r>
            <a:r>
              <a:rPr lang="en-US" dirty="0"/>
              <a:t> Kagaku, 32(1), 3–8. </a:t>
            </a:r>
            <a:r>
              <a:rPr lang="en-US" dirty="0">
                <a:hlinkClick r:id="rId6"/>
              </a:rPr>
              <a:t>https://doi.org/10.1380/jsssj.32.3</a:t>
            </a:r>
            <a:endParaRPr lang="en-US" dirty="0"/>
          </a:p>
          <a:p>
            <a:pPr lvl="1"/>
            <a:r>
              <a:rPr lang="en-US" dirty="0" err="1"/>
              <a:t>Bolli</a:t>
            </a:r>
            <a:r>
              <a:rPr lang="en-US" dirty="0"/>
              <a:t>, E., </a:t>
            </a:r>
            <a:r>
              <a:rPr lang="en-US" dirty="0" err="1"/>
              <a:t>Mezzi</a:t>
            </a:r>
            <a:r>
              <a:rPr lang="en-US" dirty="0"/>
              <a:t>, A., </a:t>
            </a:r>
            <a:r>
              <a:rPr lang="en-US" dirty="0" err="1"/>
              <a:t>Burratti</a:t>
            </a:r>
            <a:r>
              <a:rPr lang="en-US" dirty="0"/>
              <a:t>, L., </a:t>
            </a:r>
            <a:r>
              <a:rPr lang="en-US" dirty="0" err="1"/>
              <a:t>Prosposito</a:t>
            </a:r>
            <a:r>
              <a:rPr lang="en-US" dirty="0"/>
              <a:t>, P., </a:t>
            </a:r>
            <a:r>
              <a:rPr lang="en-US" dirty="0" err="1"/>
              <a:t>Casciardi</a:t>
            </a:r>
            <a:r>
              <a:rPr lang="en-US" dirty="0"/>
              <a:t>, S., &amp; </a:t>
            </a:r>
            <a:r>
              <a:rPr lang="en-US" dirty="0" err="1"/>
              <a:t>Kaciulis</a:t>
            </a:r>
            <a:r>
              <a:rPr lang="en-US" dirty="0"/>
              <a:t>, S. (2020). </a:t>
            </a:r>
            <a:r>
              <a:rPr lang="en-US" b="1" dirty="0"/>
              <a:t>X‐Ray and UV photoelectron spectroscopy of Ag Nanoclusters. </a:t>
            </a:r>
            <a:r>
              <a:rPr lang="en-US" dirty="0"/>
              <a:t>Surface and Interface Analysis, 52(12), 1017–1022. </a:t>
            </a:r>
            <a:r>
              <a:rPr lang="en-US" dirty="0">
                <a:hlinkClick r:id="rId7"/>
              </a:rPr>
              <a:t>https://doi.org/10.1002/sia.6783</a:t>
            </a:r>
            <a:endParaRPr lang="en-US" dirty="0"/>
          </a:p>
        </p:txBody>
      </p:sp>
      <p:sp>
        <p:nvSpPr>
          <p:cNvPr id="5" name="Slide Number Placeholder 4">
            <a:extLst>
              <a:ext uri="{FF2B5EF4-FFF2-40B4-BE49-F238E27FC236}">
                <a16:creationId xmlns:a16="http://schemas.microsoft.com/office/drawing/2014/main" id="{62612D0E-E63B-955C-4D8A-0D9DEE16AADA}"/>
              </a:ext>
            </a:extLst>
          </p:cNvPr>
          <p:cNvSpPr>
            <a:spLocks noGrp="1"/>
          </p:cNvSpPr>
          <p:nvPr>
            <p:ph type="sldNum" sz="quarter" idx="12"/>
          </p:nvPr>
        </p:nvSpPr>
        <p:spPr/>
        <p:txBody>
          <a:bodyPr/>
          <a:lstStyle/>
          <a:p>
            <a:fld id="{C1934BC5-F4F7-4358-8C2B-8BFE237F92F9}" type="slidenum">
              <a:rPr lang="en-US" smtClean="0"/>
              <a:t>74</a:t>
            </a:fld>
            <a:endParaRPr lang="en-US"/>
          </a:p>
        </p:txBody>
      </p:sp>
    </p:spTree>
    <p:extLst>
      <p:ext uri="{BB962C8B-B14F-4D97-AF65-F5344CB8AC3E}">
        <p14:creationId xmlns:p14="http://schemas.microsoft.com/office/powerpoint/2010/main" val="3969123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C5C4-E116-1E32-9F2C-E33C222DE38C}"/>
              </a:ext>
            </a:extLst>
          </p:cNvPr>
          <p:cNvSpPr>
            <a:spLocks noGrp="1"/>
          </p:cNvSpPr>
          <p:nvPr>
            <p:ph type="title"/>
          </p:nvPr>
        </p:nvSpPr>
        <p:spPr/>
        <p:txBody>
          <a:bodyPr/>
          <a:lstStyle/>
          <a:p>
            <a:r>
              <a:rPr lang="en-US" dirty="0"/>
              <a:t>Auger Electron Spectroscopy</a:t>
            </a:r>
            <a:r>
              <a:rPr lang="lv-LV" dirty="0"/>
              <a:t> (AES)</a:t>
            </a:r>
            <a:endParaRPr lang="en-US" dirty="0"/>
          </a:p>
        </p:txBody>
      </p:sp>
      <p:sp>
        <p:nvSpPr>
          <p:cNvPr id="3" name="Content Placeholder 2">
            <a:extLst>
              <a:ext uri="{FF2B5EF4-FFF2-40B4-BE49-F238E27FC236}">
                <a16:creationId xmlns:a16="http://schemas.microsoft.com/office/drawing/2014/main" id="{9769AF9A-6DAB-02DA-6352-463B9D5EC15E}"/>
              </a:ext>
            </a:extLst>
          </p:cNvPr>
          <p:cNvSpPr>
            <a:spLocks noGrp="1"/>
          </p:cNvSpPr>
          <p:nvPr>
            <p:ph idx="1"/>
          </p:nvPr>
        </p:nvSpPr>
        <p:spPr>
          <a:xfrm>
            <a:off x="838200" y="1825625"/>
            <a:ext cx="6438499" cy="4351338"/>
          </a:xfrm>
        </p:spPr>
        <p:txBody>
          <a:bodyPr>
            <a:normAutofit fontScale="77500" lnSpcReduction="20000"/>
          </a:bodyPr>
          <a:lstStyle/>
          <a:p>
            <a:r>
              <a:rPr lang="en-US" b="1" dirty="0"/>
              <a:t>Overview:</a:t>
            </a:r>
          </a:p>
          <a:p>
            <a:pPr lvl="1"/>
            <a:r>
              <a:rPr lang="en-US" dirty="0"/>
              <a:t>AES is a surface-sensitive analytical technique used to characterize elemental composition and chemical state of materials</a:t>
            </a:r>
          </a:p>
          <a:p>
            <a:pPr lvl="1"/>
            <a:r>
              <a:rPr lang="en-US" dirty="0"/>
              <a:t>It involves the excitation of core electrons by electron beam, leading to the emission of Auger electrons whose kinetic energy is measured to obtain information about the sample's elemental composition and chemical bonding</a:t>
            </a:r>
          </a:p>
          <a:p>
            <a:r>
              <a:rPr lang="en-US" b="1" dirty="0"/>
              <a:t>Principle of Operation:</a:t>
            </a:r>
          </a:p>
          <a:p>
            <a:pPr lvl="1"/>
            <a:r>
              <a:rPr lang="en-US" dirty="0"/>
              <a:t>AES operates based on the Auger effect, where an electron from a higher energy level fills a core hole created by the excitation of another electron</a:t>
            </a:r>
          </a:p>
          <a:p>
            <a:pPr lvl="1"/>
            <a:r>
              <a:rPr lang="en-US" dirty="0"/>
              <a:t>The energy released in this process is transferred to a third electron, which is emitted as an Auger electron</a:t>
            </a:r>
          </a:p>
          <a:p>
            <a:pPr lvl="1"/>
            <a:r>
              <a:rPr lang="en-US" dirty="0"/>
              <a:t>By measuring the kinetic energies of Auger electrons, AES provides information about the elemental composition and chemical states of the sample</a:t>
            </a:r>
          </a:p>
        </p:txBody>
      </p:sp>
      <p:pic>
        <p:nvPicPr>
          <p:cNvPr id="4" name="Picture 3">
            <a:hlinkClick r:id="rId2"/>
            <a:extLst>
              <a:ext uri="{FF2B5EF4-FFF2-40B4-BE49-F238E27FC236}">
                <a16:creationId xmlns:a16="http://schemas.microsoft.com/office/drawing/2014/main" id="{781A4EC9-A3FB-E862-9AF8-B4D83ED2FF49}"/>
              </a:ext>
            </a:extLst>
          </p:cNvPr>
          <p:cNvPicPr>
            <a:picLocks noChangeAspect="1"/>
          </p:cNvPicPr>
          <p:nvPr/>
        </p:nvPicPr>
        <p:blipFill rotWithShape="1">
          <a:blip r:embed="rId3"/>
          <a:srcRect l="1109" t="758" r="1536" b="9705"/>
          <a:stretch/>
        </p:blipFill>
        <p:spPr>
          <a:xfrm>
            <a:off x="7714068" y="1293805"/>
            <a:ext cx="4023212" cy="2707489"/>
          </a:xfrm>
          <a:prstGeom prst="rect">
            <a:avLst/>
          </a:prstGeom>
        </p:spPr>
      </p:pic>
      <p:pic>
        <p:nvPicPr>
          <p:cNvPr id="5" name="Picture 4">
            <a:hlinkClick r:id="rId4"/>
            <a:extLst>
              <a:ext uri="{FF2B5EF4-FFF2-40B4-BE49-F238E27FC236}">
                <a16:creationId xmlns:a16="http://schemas.microsoft.com/office/drawing/2014/main" id="{5FDBB432-F8A3-E76B-D0B4-3451E37BE10A}"/>
              </a:ext>
            </a:extLst>
          </p:cNvPr>
          <p:cNvPicPr>
            <a:picLocks noChangeAspect="1"/>
          </p:cNvPicPr>
          <p:nvPr/>
        </p:nvPicPr>
        <p:blipFill>
          <a:blip r:embed="rId5"/>
          <a:stretch>
            <a:fillRect/>
          </a:stretch>
        </p:blipFill>
        <p:spPr>
          <a:xfrm>
            <a:off x="7276699" y="4001294"/>
            <a:ext cx="4790172" cy="2645387"/>
          </a:xfrm>
          <a:prstGeom prst="rect">
            <a:avLst/>
          </a:prstGeom>
        </p:spPr>
      </p:pic>
      <p:sp>
        <p:nvSpPr>
          <p:cNvPr id="7" name="Slide Number Placeholder 6">
            <a:extLst>
              <a:ext uri="{FF2B5EF4-FFF2-40B4-BE49-F238E27FC236}">
                <a16:creationId xmlns:a16="http://schemas.microsoft.com/office/drawing/2014/main" id="{3C9FB18D-CCC8-367D-BFBF-3ADEE4758D8A}"/>
              </a:ext>
            </a:extLst>
          </p:cNvPr>
          <p:cNvSpPr>
            <a:spLocks noGrp="1"/>
          </p:cNvSpPr>
          <p:nvPr>
            <p:ph type="sldNum" sz="quarter" idx="12"/>
          </p:nvPr>
        </p:nvSpPr>
        <p:spPr/>
        <p:txBody>
          <a:bodyPr/>
          <a:lstStyle/>
          <a:p>
            <a:fld id="{C1934BC5-F4F7-4358-8C2B-8BFE237F92F9}" type="slidenum">
              <a:rPr lang="en-US" smtClean="0"/>
              <a:t>75</a:t>
            </a:fld>
            <a:endParaRPr lang="en-US"/>
          </a:p>
        </p:txBody>
      </p:sp>
    </p:spTree>
    <p:extLst>
      <p:ext uri="{BB962C8B-B14F-4D97-AF65-F5344CB8AC3E}">
        <p14:creationId xmlns:p14="http://schemas.microsoft.com/office/powerpoint/2010/main" val="3150583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5229-F393-A66E-948F-96915B066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525CA-9017-D78B-AC72-F27FCD630811}"/>
              </a:ext>
            </a:extLst>
          </p:cNvPr>
          <p:cNvSpPr>
            <a:spLocks noGrp="1"/>
          </p:cNvSpPr>
          <p:nvPr>
            <p:ph type="title"/>
          </p:nvPr>
        </p:nvSpPr>
        <p:spPr/>
        <p:txBody>
          <a:bodyPr/>
          <a:lstStyle/>
          <a:p>
            <a:r>
              <a:rPr lang="en-US" dirty="0"/>
              <a:t>Auger Electron Spectroscopy</a:t>
            </a:r>
            <a:r>
              <a:rPr lang="lv-LV" dirty="0"/>
              <a:t> (AES)</a:t>
            </a:r>
            <a:endParaRPr lang="en-US" dirty="0"/>
          </a:p>
        </p:txBody>
      </p:sp>
      <p:sp>
        <p:nvSpPr>
          <p:cNvPr id="3" name="Content Placeholder 2">
            <a:extLst>
              <a:ext uri="{FF2B5EF4-FFF2-40B4-BE49-F238E27FC236}">
                <a16:creationId xmlns:a16="http://schemas.microsoft.com/office/drawing/2014/main" id="{764B7FE9-94E8-BA2C-E9C0-E50A262786C8}"/>
              </a:ext>
            </a:extLst>
          </p:cNvPr>
          <p:cNvSpPr>
            <a:spLocks noGrp="1"/>
          </p:cNvSpPr>
          <p:nvPr>
            <p:ph idx="1"/>
          </p:nvPr>
        </p:nvSpPr>
        <p:spPr>
          <a:xfrm>
            <a:off x="838199" y="1825625"/>
            <a:ext cx="10515599" cy="4351338"/>
          </a:xfrm>
        </p:spPr>
        <p:txBody>
          <a:bodyPr>
            <a:normAutofit fontScale="92500" lnSpcReduction="20000"/>
          </a:bodyPr>
          <a:lstStyle/>
          <a:p>
            <a:r>
              <a:rPr lang="en-US" b="1" dirty="0"/>
              <a:t>Modes of Operation:</a:t>
            </a:r>
          </a:p>
          <a:p>
            <a:pPr lvl="1"/>
            <a:r>
              <a:rPr lang="en-US" b="1" dirty="0"/>
              <a:t>Elemental Analysis Mode:</a:t>
            </a:r>
          </a:p>
          <a:p>
            <a:pPr lvl="2"/>
            <a:r>
              <a:rPr lang="en-US" dirty="0"/>
              <a:t>Measures the energy spectrum of Auger electrons emitted from the sample, allowing identification and quantification of elements present</a:t>
            </a:r>
          </a:p>
          <a:p>
            <a:pPr lvl="1"/>
            <a:r>
              <a:rPr lang="en-US" b="1" dirty="0"/>
              <a:t>Chemical State Analysis Mode:</a:t>
            </a:r>
          </a:p>
          <a:p>
            <a:pPr lvl="2"/>
            <a:r>
              <a:rPr lang="en-US" dirty="0"/>
              <a:t>Analyzes the energy shifts and relative intensities of Auger electron peaks to determine chemical bonding and electronic structure of the sample</a:t>
            </a:r>
          </a:p>
          <a:p>
            <a:pPr lvl="1"/>
            <a:r>
              <a:rPr lang="en-US" b="1" dirty="0"/>
              <a:t>Imaging Mode</a:t>
            </a:r>
          </a:p>
          <a:p>
            <a:pPr lvl="2"/>
            <a:r>
              <a:rPr lang="en-US" dirty="0"/>
              <a:t>Utilizes AES in conjunction with scanning electron microscopy (SEM) or transmission electron microscopy (TEM) to obtain spatially resolved chemical maps of the sample surface</a:t>
            </a:r>
          </a:p>
          <a:p>
            <a:r>
              <a:rPr lang="en-US" b="1" dirty="0"/>
              <a:t>Applications:</a:t>
            </a:r>
          </a:p>
          <a:p>
            <a:pPr lvl="1"/>
            <a:r>
              <a:rPr lang="en-US" dirty="0"/>
              <a:t>Surface analysis and characterization of thin films, coatings, and surfaces</a:t>
            </a:r>
          </a:p>
          <a:p>
            <a:pPr lvl="1"/>
            <a:r>
              <a:rPr lang="en-US" dirty="0"/>
              <a:t>Investigation of elemental composition, chemical state, and contamination in materials science, metallurgy, and semiconductor industries</a:t>
            </a:r>
          </a:p>
          <a:p>
            <a:pPr lvl="1"/>
            <a:r>
              <a:rPr lang="en-US" dirty="0"/>
              <a:t>Study of surface reactions, catalysis, and corrosion processes</a:t>
            </a:r>
          </a:p>
        </p:txBody>
      </p:sp>
      <p:sp>
        <p:nvSpPr>
          <p:cNvPr id="5" name="Slide Number Placeholder 4">
            <a:extLst>
              <a:ext uri="{FF2B5EF4-FFF2-40B4-BE49-F238E27FC236}">
                <a16:creationId xmlns:a16="http://schemas.microsoft.com/office/drawing/2014/main" id="{C016C460-8454-8E61-40AC-98EE6EC1F782}"/>
              </a:ext>
            </a:extLst>
          </p:cNvPr>
          <p:cNvSpPr>
            <a:spLocks noGrp="1"/>
          </p:cNvSpPr>
          <p:nvPr>
            <p:ph type="sldNum" sz="quarter" idx="12"/>
          </p:nvPr>
        </p:nvSpPr>
        <p:spPr/>
        <p:txBody>
          <a:bodyPr/>
          <a:lstStyle/>
          <a:p>
            <a:fld id="{C1934BC5-F4F7-4358-8C2B-8BFE237F92F9}" type="slidenum">
              <a:rPr lang="en-US" smtClean="0"/>
              <a:t>76</a:t>
            </a:fld>
            <a:endParaRPr lang="en-US"/>
          </a:p>
        </p:txBody>
      </p:sp>
    </p:spTree>
    <p:extLst>
      <p:ext uri="{BB962C8B-B14F-4D97-AF65-F5344CB8AC3E}">
        <p14:creationId xmlns:p14="http://schemas.microsoft.com/office/powerpoint/2010/main" val="2847160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73DE-88E4-896E-831F-CEA220CD7EE3}"/>
              </a:ext>
            </a:extLst>
          </p:cNvPr>
          <p:cNvSpPr>
            <a:spLocks noGrp="1"/>
          </p:cNvSpPr>
          <p:nvPr>
            <p:ph type="title"/>
          </p:nvPr>
        </p:nvSpPr>
        <p:spPr/>
        <p:txBody>
          <a:bodyPr/>
          <a:lstStyle/>
          <a:p>
            <a:r>
              <a:rPr lang="en-US" dirty="0"/>
              <a:t>Auger Electron Spectroscopy</a:t>
            </a:r>
            <a:r>
              <a:rPr lang="lv-LV" dirty="0"/>
              <a:t> (AES)</a:t>
            </a:r>
            <a:endParaRPr lang="en-US" dirty="0"/>
          </a:p>
        </p:txBody>
      </p:sp>
      <p:pic>
        <p:nvPicPr>
          <p:cNvPr id="4" name="Picture 2" descr="PIC">
            <a:hlinkClick r:id="rId2"/>
            <a:extLst>
              <a:ext uri="{FF2B5EF4-FFF2-40B4-BE49-F238E27FC236}">
                <a16:creationId xmlns:a16="http://schemas.microsoft.com/office/drawing/2014/main" id="{A5B7CDA4-01FA-3D0F-8BA2-A59CACBADD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6992" y="1482151"/>
            <a:ext cx="6558014" cy="4537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7A121D-0793-3E71-2A27-4807AADAAE8A}"/>
              </a:ext>
            </a:extLst>
          </p:cNvPr>
          <p:cNvSpPr txBox="1"/>
          <p:nvPr/>
        </p:nvSpPr>
        <p:spPr>
          <a:xfrm>
            <a:off x="3237171" y="6123543"/>
            <a:ext cx="5717655" cy="369332"/>
          </a:xfrm>
          <a:prstGeom prst="rect">
            <a:avLst/>
          </a:prstGeom>
          <a:noFill/>
        </p:spPr>
        <p:txBody>
          <a:bodyPr wrap="none" rtlCol="0">
            <a:spAutoFit/>
          </a:bodyPr>
          <a:lstStyle/>
          <a:p>
            <a:pPr algn="ctr"/>
            <a:r>
              <a:rPr lang="en-US" b="1" i="1" dirty="0"/>
              <a:t>Auger spectrum of a Mo sample contaminated by O and C</a:t>
            </a:r>
          </a:p>
        </p:txBody>
      </p:sp>
      <p:sp>
        <p:nvSpPr>
          <p:cNvPr id="6" name="Slide Number Placeholder 5">
            <a:extLst>
              <a:ext uri="{FF2B5EF4-FFF2-40B4-BE49-F238E27FC236}">
                <a16:creationId xmlns:a16="http://schemas.microsoft.com/office/drawing/2014/main" id="{C4FF07B3-ABB7-C9AD-D8FC-E3D9F9720B06}"/>
              </a:ext>
            </a:extLst>
          </p:cNvPr>
          <p:cNvSpPr>
            <a:spLocks noGrp="1"/>
          </p:cNvSpPr>
          <p:nvPr>
            <p:ph type="sldNum" sz="quarter" idx="12"/>
          </p:nvPr>
        </p:nvSpPr>
        <p:spPr/>
        <p:txBody>
          <a:bodyPr/>
          <a:lstStyle/>
          <a:p>
            <a:fld id="{C1934BC5-F4F7-4358-8C2B-8BFE237F92F9}" type="slidenum">
              <a:rPr lang="en-US" smtClean="0"/>
              <a:t>77</a:t>
            </a:fld>
            <a:endParaRPr lang="en-US"/>
          </a:p>
        </p:txBody>
      </p:sp>
    </p:spTree>
    <p:extLst>
      <p:ext uri="{BB962C8B-B14F-4D97-AF65-F5344CB8AC3E}">
        <p14:creationId xmlns:p14="http://schemas.microsoft.com/office/powerpoint/2010/main" val="77483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9D36-0B6F-56B0-7DC0-481B865542A7}"/>
              </a:ext>
            </a:extLst>
          </p:cNvPr>
          <p:cNvSpPr>
            <a:spLocks noGrp="1"/>
          </p:cNvSpPr>
          <p:nvPr>
            <p:ph type="title"/>
          </p:nvPr>
        </p:nvSpPr>
        <p:spPr/>
        <p:txBody>
          <a:bodyPr/>
          <a:lstStyle/>
          <a:p>
            <a:r>
              <a:rPr lang="en-US" dirty="0"/>
              <a:t>Auger Electron Spectroscopy (AES)</a:t>
            </a:r>
          </a:p>
        </p:txBody>
      </p:sp>
      <p:pic>
        <p:nvPicPr>
          <p:cNvPr id="2050" name="Picture 2">
            <a:hlinkClick r:id="rId2"/>
            <a:extLst>
              <a:ext uri="{FF2B5EF4-FFF2-40B4-BE49-F238E27FC236}">
                <a16:creationId xmlns:a16="http://schemas.microsoft.com/office/drawing/2014/main" id="{C0CB64CB-0D0B-8CB2-203A-43498A6967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4550" y="1690688"/>
            <a:ext cx="7962900" cy="4223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AAD3A9-C283-F1B9-B869-45234844D3B2}"/>
              </a:ext>
            </a:extLst>
          </p:cNvPr>
          <p:cNvSpPr txBox="1"/>
          <p:nvPr/>
        </p:nvSpPr>
        <p:spPr>
          <a:xfrm>
            <a:off x="787492" y="6123543"/>
            <a:ext cx="10617009" cy="369332"/>
          </a:xfrm>
          <a:prstGeom prst="rect">
            <a:avLst/>
          </a:prstGeom>
          <a:noFill/>
        </p:spPr>
        <p:txBody>
          <a:bodyPr wrap="none" rtlCol="0">
            <a:spAutoFit/>
          </a:bodyPr>
          <a:lstStyle/>
          <a:p>
            <a:pPr algn="ctr"/>
            <a:r>
              <a:rPr lang="en-US" b="1" i="1" dirty="0">
                <a:solidFill>
                  <a:srgbClr val="333333"/>
                </a:solidFill>
                <a:effectLst/>
                <a:latin typeface="Noto Sans" panose="020B0502040504020204" pitchFamily="34" charset="0"/>
              </a:rPr>
              <a:t>High-resolution SEM and Auger maps for Fe, O, Mn, C, and B of an annealed alloy steel surface</a:t>
            </a:r>
            <a:endParaRPr lang="en-US" b="1" i="1" dirty="0"/>
          </a:p>
        </p:txBody>
      </p:sp>
      <p:sp>
        <p:nvSpPr>
          <p:cNvPr id="5" name="Slide Number Placeholder 4">
            <a:extLst>
              <a:ext uri="{FF2B5EF4-FFF2-40B4-BE49-F238E27FC236}">
                <a16:creationId xmlns:a16="http://schemas.microsoft.com/office/drawing/2014/main" id="{DB6F7FB4-3EB2-C4A1-F6EA-0A955A0B9E8B}"/>
              </a:ext>
            </a:extLst>
          </p:cNvPr>
          <p:cNvSpPr>
            <a:spLocks noGrp="1"/>
          </p:cNvSpPr>
          <p:nvPr>
            <p:ph type="sldNum" sz="quarter" idx="12"/>
          </p:nvPr>
        </p:nvSpPr>
        <p:spPr/>
        <p:txBody>
          <a:bodyPr/>
          <a:lstStyle/>
          <a:p>
            <a:fld id="{C1934BC5-F4F7-4358-8C2B-8BFE237F92F9}" type="slidenum">
              <a:rPr lang="en-US" smtClean="0"/>
              <a:t>78</a:t>
            </a:fld>
            <a:endParaRPr lang="en-US"/>
          </a:p>
        </p:txBody>
      </p:sp>
    </p:spTree>
    <p:extLst>
      <p:ext uri="{BB962C8B-B14F-4D97-AF65-F5344CB8AC3E}">
        <p14:creationId xmlns:p14="http://schemas.microsoft.com/office/powerpoint/2010/main" val="4007690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6AE1C-E12A-AA84-A896-E31490B24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9D7EB-A66C-2170-310B-0EE367CEAE32}"/>
              </a:ext>
            </a:extLst>
          </p:cNvPr>
          <p:cNvSpPr>
            <a:spLocks noGrp="1"/>
          </p:cNvSpPr>
          <p:nvPr>
            <p:ph type="title"/>
          </p:nvPr>
        </p:nvSpPr>
        <p:spPr/>
        <p:txBody>
          <a:bodyPr/>
          <a:lstStyle/>
          <a:p>
            <a:r>
              <a:rPr lang="en-US" dirty="0"/>
              <a:t>Auger Electron Spectroscopy</a:t>
            </a:r>
            <a:r>
              <a:rPr lang="lv-LV" dirty="0"/>
              <a:t> (AES)</a:t>
            </a:r>
            <a:endParaRPr lang="en-US" dirty="0"/>
          </a:p>
        </p:txBody>
      </p:sp>
      <p:sp>
        <p:nvSpPr>
          <p:cNvPr id="3" name="Content Placeholder 2">
            <a:extLst>
              <a:ext uri="{FF2B5EF4-FFF2-40B4-BE49-F238E27FC236}">
                <a16:creationId xmlns:a16="http://schemas.microsoft.com/office/drawing/2014/main" id="{A798EB5A-1FB2-7569-2E27-9E76B510A511}"/>
              </a:ext>
            </a:extLst>
          </p:cNvPr>
          <p:cNvSpPr>
            <a:spLocks noGrp="1"/>
          </p:cNvSpPr>
          <p:nvPr>
            <p:ph idx="1"/>
          </p:nvPr>
        </p:nvSpPr>
        <p:spPr>
          <a:xfrm>
            <a:off x="838200" y="1825625"/>
            <a:ext cx="10515600" cy="4351338"/>
          </a:xfrm>
        </p:spPr>
        <p:txBody>
          <a:bodyPr>
            <a:normAutofit/>
          </a:bodyPr>
          <a:lstStyle/>
          <a:p>
            <a:r>
              <a:rPr lang="en-US" b="1" dirty="0"/>
              <a:t>Advantages:</a:t>
            </a:r>
          </a:p>
          <a:p>
            <a:pPr lvl="1"/>
            <a:r>
              <a:rPr lang="en-US" dirty="0"/>
              <a:t>High sensitivity to surface composition and chemical bonding</a:t>
            </a:r>
          </a:p>
          <a:p>
            <a:pPr lvl="1"/>
            <a:r>
              <a:rPr lang="en-US" dirty="0"/>
              <a:t>Provides quantitative elemental analysis and chemical state information</a:t>
            </a:r>
          </a:p>
          <a:p>
            <a:pPr lvl="1"/>
            <a:r>
              <a:rPr lang="en-US" dirty="0"/>
              <a:t>Non-destructive technique that requires minimal sample preparation</a:t>
            </a:r>
          </a:p>
          <a:p>
            <a:r>
              <a:rPr lang="en-US" b="1" dirty="0"/>
              <a:t>Limitations:</a:t>
            </a:r>
          </a:p>
          <a:p>
            <a:pPr lvl="1"/>
            <a:r>
              <a:rPr lang="en-US" dirty="0"/>
              <a:t>Limited depth sensitivity, primarily probing the top few nanometers of the sample</a:t>
            </a:r>
          </a:p>
          <a:p>
            <a:pPr lvl="1"/>
            <a:r>
              <a:rPr lang="en-US" dirty="0"/>
              <a:t>Requires ultra-high vacuum conditions for operation, limiting sample types and experimental setups</a:t>
            </a:r>
          </a:p>
          <a:p>
            <a:pPr lvl="1"/>
            <a:r>
              <a:rPr lang="en-US" dirty="0"/>
              <a:t>Resolution and sensitivity may be reduced in complex multilayer structures or heterogeneous samples</a:t>
            </a:r>
          </a:p>
        </p:txBody>
      </p:sp>
      <p:sp>
        <p:nvSpPr>
          <p:cNvPr id="5" name="Slide Number Placeholder 4">
            <a:extLst>
              <a:ext uri="{FF2B5EF4-FFF2-40B4-BE49-F238E27FC236}">
                <a16:creationId xmlns:a16="http://schemas.microsoft.com/office/drawing/2014/main" id="{2A30C817-FC87-757C-7F96-7FC45687D0B7}"/>
              </a:ext>
            </a:extLst>
          </p:cNvPr>
          <p:cNvSpPr>
            <a:spLocks noGrp="1"/>
          </p:cNvSpPr>
          <p:nvPr>
            <p:ph type="sldNum" sz="quarter" idx="12"/>
          </p:nvPr>
        </p:nvSpPr>
        <p:spPr/>
        <p:txBody>
          <a:bodyPr/>
          <a:lstStyle/>
          <a:p>
            <a:fld id="{C1934BC5-F4F7-4358-8C2B-8BFE237F92F9}" type="slidenum">
              <a:rPr lang="en-US" smtClean="0"/>
              <a:t>79</a:t>
            </a:fld>
            <a:endParaRPr lang="en-US"/>
          </a:p>
        </p:txBody>
      </p:sp>
    </p:spTree>
    <p:extLst>
      <p:ext uri="{BB962C8B-B14F-4D97-AF65-F5344CB8AC3E}">
        <p14:creationId xmlns:p14="http://schemas.microsoft.com/office/powerpoint/2010/main" val="54231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EFF4-8F55-BD3C-3383-9C7BAE9D31A7}"/>
              </a:ext>
            </a:extLst>
          </p:cNvPr>
          <p:cNvSpPr>
            <a:spLocks noGrp="1"/>
          </p:cNvSpPr>
          <p:nvPr>
            <p:ph type="title"/>
          </p:nvPr>
        </p:nvSpPr>
        <p:spPr/>
        <p:txBody>
          <a:bodyPr/>
          <a:lstStyle/>
          <a:p>
            <a:r>
              <a:rPr lang="en-US" sz="4400" dirty="0"/>
              <a:t>Surface Characteristics</a:t>
            </a:r>
            <a:endParaRPr lang="en-US" dirty="0"/>
          </a:p>
        </p:txBody>
      </p:sp>
      <p:sp>
        <p:nvSpPr>
          <p:cNvPr id="3" name="Content Placeholder 2">
            <a:extLst>
              <a:ext uri="{FF2B5EF4-FFF2-40B4-BE49-F238E27FC236}">
                <a16:creationId xmlns:a16="http://schemas.microsoft.com/office/drawing/2014/main" id="{9B0951F6-F0C4-C796-5058-40599AA18BAC}"/>
              </a:ext>
            </a:extLst>
          </p:cNvPr>
          <p:cNvSpPr>
            <a:spLocks noGrp="1"/>
          </p:cNvSpPr>
          <p:nvPr>
            <p:ph idx="1"/>
          </p:nvPr>
        </p:nvSpPr>
        <p:spPr/>
        <p:txBody>
          <a:bodyPr>
            <a:normAutofit/>
          </a:bodyPr>
          <a:lstStyle/>
          <a:p>
            <a:r>
              <a:rPr lang="en-US" dirty="0"/>
              <a:t>All the listed key characteristics are directly related to the surface characteristics of a solid biomaterial</a:t>
            </a:r>
            <a:endParaRPr lang="en-US" i="0" dirty="0">
              <a:effectLst/>
              <a:latin typeface="Söhne"/>
            </a:endParaRPr>
          </a:p>
          <a:p>
            <a:pPr lvl="1"/>
            <a:r>
              <a:rPr lang="en-US" i="0" dirty="0">
                <a:effectLst/>
                <a:latin typeface="Söhne"/>
              </a:rPr>
              <a:t>Biocompatibility</a:t>
            </a:r>
          </a:p>
          <a:p>
            <a:pPr lvl="2"/>
            <a:r>
              <a:rPr lang="en-US" i="0" dirty="0">
                <a:effectLst/>
                <a:latin typeface="Söhne"/>
              </a:rPr>
              <a:t>The implant's </a:t>
            </a:r>
            <a:r>
              <a:rPr lang="en-US" i="1" u="sng" dirty="0">
                <a:effectLst/>
                <a:latin typeface="Söhne"/>
              </a:rPr>
              <a:t>surface serves as the interface </a:t>
            </a:r>
            <a:r>
              <a:rPr lang="en-US" i="0" dirty="0">
                <a:effectLst/>
                <a:latin typeface="Söhne"/>
              </a:rPr>
              <a:t>with host tissue, and ensuring biocompatibility is essential to prevent inflammation, rejection, and other adverse body responses</a:t>
            </a:r>
          </a:p>
          <a:p>
            <a:pPr lvl="1"/>
            <a:r>
              <a:rPr lang="en-US" i="0" dirty="0">
                <a:effectLst/>
                <a:latin typeface="Söhne"/>
              </a:rPr>
              <a:t>Immunomodulation</a:t>
            </a:r>
          </a:p>
          <a:p>
            <a:pPr lvl="2"/>
            <a:r>
              <a:rPr lang="en-US" dirty="0">
                <a:effectLst/>
                <a:latin typeface="Söhne"/>
              </a:rPr>
              <a:t>Surface properties </a:t>
            </a:r>
            <a:r>
              <a:rPr lang="en-US" i="1" u="sng" dirty="0">
                <a:effectLst/>
                <a:latin typeface="Söhne"/>
              </a:rPr>
              <a:t>can modulate the host immune response to implants</a:t>
            </a:r>
            <a:r>
              <a:rPr lang="en-US" i="0" dirty="0">
                <a:effectLst/>
                <a:latin typeface="Söhne"/>
              </a:rPr>
              <a:t>, with potential for surface modifications to reduce inflammation and improve acceptance by the immune system</a:t>
            </a:r>
          </a:p>
        </p:txBody>
      </p:sp>
      <p:sp>
        <p:nvSpPr>
          <p:cNvPr id="5" name="Slide Number Placeholder 4">
            <a:extLst>
              <a:ext uri="{FF2B5EF4-FFF2-40B4-BE49-F238E27FC236}">
                <a16:creationId xmlns:a16="http://schemas.microsoft.com/office/drawing/2014/main" id="{EFA9AC71-1FBA-09E1-C1C4-3399B89768F5}"/>
              </a:ext>
            </a:extLst>
          </p:cNvPr>
          <p:cNvSpPr>
            <a:spLocks noGrp="1"/>
          </p:cNvSpPr>
          <p:nvPr>
            <p:ph type="sldNum" sz="quarter" idx="12"/>
          </p:nvPr>
        </p:nvSpPr>
        <p:spPr/>
        <p:txBody>
          <a:bodyPr/>
          <a:lstStyle/>
          <a:p>
            <a:fld id="{C1934BC5-F4F7-4358-8C2B-8BFE237F92F9}" type="slidenum">
              <a:rPr lang="en-US" smtClean="0"/>
              <a:t>8</a:t>
            </a:fld>
            <a:endParaRPr lang="en-US"/>
          </a:p>
        </p:txBody>
      </p:sp>
    </p:spTree>
    <p:extLst>
      <p:ext uri="{BB962C8B-B14F-4D97-AF65-F5344CB8AC3E}">
        <p14:creationId xmlns:p14="http://schemas.microsoft.com/office/powerpoint/2010/main" val="4019952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7132-CEE5-31FA-C9FC-DE80EA2A1C7B}"/>
              </a:ext>
            </a:extLst>
          </p:cNvPr>
          <p:cNvSpPr>
            <a:spLocks noGrp="1"/>
          </p:cNvSpPr>
          <p:nvPr>
            <p:ph type="title"/>
          </p:nvPr>
        </p:nvSpPr>
        <p:spPr/>
        <p:txBody>
          <a:bodyPr/>
          <a:lstStyle/>
          <a:p>
            <a:r>
              <a:rPr lang="en-US" dirty="0"/>
              <a:t>Auger Electron Spectroscopy (AES)</a:t>
            </a:r>
          </a:p>
        </p:txBody>
      </p:sp>
      <p:sp>
        <p:nvSpPr>
          <p:cNvPr id="3" name="Content Placeholder 2">
            <a:extLst>
              <a:ext uri="{FF2B5EF4-FFF2-40B4-BE49-F238E27FC236}">
                <a16:creationId xmlns:a16="http://schemas.microsoft.com/office/drawing/2014/main" id="{DFEC8E98-4630-6DFB-02CF-B437395614D9}"/>
              </a:ext>
            </a:extLst>
          </p:cNvPr>
          <p:cNvSpPr>
            <a:spLocks noGrp="1"/>
          </p:cNvSpPr>
          <p:nvPr>
            <p:ph idx="1"/>
          </p:nvPr>
        </p:nvSpPr>
        <p:spPr/>
        <p:txBody>
          <a:bodyPr/>
          <a:lstStyle/>
          <a:p>
            <a:r>
              <a:rPr lang="en-US" b="1" dirty="0"/>
              <a:t>Further Reading:</a:t>
            </a:r>
            <a:endParaRPr lang="en-US" dirty="0"/>
          </a:p>
          <a:p>
            <a:pPr lvl="1"/>
            <a:r>
              <a:rPr lang="en-US" dirty="0"/>
              <a:t>Ong, J. L., &amp; Lucas, L. C. (1998b). </a:t>
            </a:r>
            <a:r>
              <a:rPr lang="en-US" b="1" dirty="0"/>
              <a:t>Auger electron spectroscopy and its use for the characterization of titanium and hydroxyapatite surfaces. </a:t>
            </a:r>
            <a:r>
              <a:rPr lang="en-US" dirty="0"/>
              <a:t>Biomaterials, 19(4–5), 455–464. </a:t>
            </a:r>
            <a:r>
              <a:rPr lang="en-US" dirty="0">
                <a:hlinkClick r:id="rId2"/>
              </a:rPr>
              <a:t>https://doi.org/10.1016/s0142-9612(97)00224-x</a:t>
            </a:r>
            <a:endParaRPr lang="en-US" dirty="0"/>
          </a:p>
          <a:p>
            <a:pPr lvl="1"/>
            <a:r>
              <a:rPr lang="en-US" dirty="0"/>
              <a:t>Raman, S. N., Paul, D. F., Hammond, J. S., &amp; </a:t>
            </a:r>
            <a:r>
              <a:rPr lang="en-US" dirty="0" err="1"/>
              <a:t>Bomben</a:t>
            </a:r>
            <a:r>
              <a:rPr lang="en-US" dirty="0"/>
              <a:t>, K. D. (2011). </a:t>
            </a:r>
            <a:r>
              <a:rPr lang="en-US" b="1" dirty="0"/>
              <a:t>Auger electron spectroscopy and its application to nanotechnology.</a:t>
            </a:r>
            <a:r>
              <a:rPr lang="en-US" dirty="0"/>
              <a:t> Microscopy Today, 19(2), 12–15. </a:t>
            </a:r>
            <a:r>
              <a:rPr lang="en-US" dirty="0">
                <a:hlinkClick r:id="rId3"/>
              </a:rPr>
              <a:t>https://doi.org/10.1017/s1551929511000083</a:t>
            </a:r>
            <a:endParaRPr lang="en-US" dirty="0"/>
          </a:p>
          <a:p>
            <a:pPr lvl="1"/>
            <a:r>
              <a:rPr lang="en-US" dirty="0">
                <a:effectLst/>
              </a:rPr>
              <a:t>Unger, W. E. S., Wirth, T., &amp; </a:t>
            </a:r>
            <a:r>
              <a:rPr lang="en-US" dirty="0" err="1">
                <a:effectLst/>
              </a:rPr>
              <a:t>Hodoroaba</a:t>
            </a:r>
            <a:r>
              <a:rPr lang="en-US" dirty="0">
                <a:effectLst/>
              </a:rPr>
              <a:t>, V.-D. (2020). </a:t>
            </a:r>
            <a:r>
              <a:rPr lang="en-US" b="1" dirty="0">
                <a:effectLst/>
              </a:rPr>
              <a:t>Auger electron spectroscopy.</a:t>
            </a:r>
            <a:r>
              <a:rPr lang="en-US" dirty="0">
                <a:effectLst/>
              </a:rPr>
              <a:t> </a:t>
            </a:r>
            <a:r>
              <a:rPr lang="en-US" i="1" dirty="0">
                <a:effectLst/>
              </a:rPr>
              <a:t>Characterization of Nanoparticles</a:t>
            </a:r>
            <a:r>
              <a:rPr lang="en-US" dirty="0">
                <a:effectLst/>
              </a:rPr>
              <a:t>, 373–395. </a:t>
            </a:r>
            <a:r>
              <a:rPr lang="en-US" dirty="0">
                <a:effectLst/>
                <a:hlinkClick r:id="rId4"/>
              </a:rPr>
              <a:t>https://doi.org/10.1016/b978-0-12-814182-3.00020-1</a:t>
            </a:r>
            <a:endParaRPr lang="en-US" dirty="0">
              <a:effectLst/>
            </a:endParaRPr>
          </a:p>
          <a:p>
            <a:pPr lvl="1"/>
            <a:endParaRPr lang="en-US" dirty="0"/>
          </a:p>
        </p:txBody>
      </p:sp>
      <p:sp>
        <p:nvSpPr>
          <p:cNvPr id="5" name="Slide Number Placeholder 4">
            <a:extLst>
              <a:ext uri="{FF2B5EF4-FFF2-40B4-BE49-F238E27FC236}">
                <a16:creationId xmlns:a16="http://schemas.microsoft.com/office/drawing/2014/main" id="{C7F0E5AD-E40B-141A-7C45-3DC92C217316}"/>
              </a:ext>
            </a:extLst>
          </p:cNvPr>
          <p:cNvSpPr>
            <a:spLocks noGrp="1"/>
          </p:cNvSpPr>
          <p:nvPr>
            <p:ph type="sldNum" sz="quarter" idx="12"/>
          </p:nvPr>
        </p:nvSpPr>
        <p:spPr/>
        <p:txBody>
          <a:bodyPr/>
          <a:lstStyle/>
          <a:p>
            <a:fld id="{C1934BC5-F4F7-4358-8C2B-8BFE237F92F9}" type="slidenum">
              <a:rPr lang="en-US" smtClean="0"/>
              <a:t>80</a:t>
            </a:fld>
            <a:endParaRPr lang="en-US"/>
          </a:p>
        </p:txBody>
      </p:sp>
    </p:spTree>
    <p:extLst>
      <p:ext uri="{BB962C8B-B14F-4D97-AF65-F5344CB8AC3E}">
        <p14:creationId xmlns:p14="http://schemas.microsoft.com/office/powerpoint/2010/main" val="2943167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6F68-9741-CE8A-3D51-C35AF4B8E484}"/>
              </a:ext>
            </a:extLst>
          </p:cNvPr>
          <p:cNvSpPr>
            <a:spLocks noGrp="1"/>
          </p:cNvSpPr>
          <p:nvPr>
            <p:ph type="title"/>
          </p:nvPr>
        </p:nvSpPr>
        <p:spPr/>
        <p:txBody>
          <a:bodyPr/>
          <a:lstStyle/>
          <a:p>
            <a:r>
              <a:rPr lang="en-US" dirty="0"/>
              <a:t>Time-of-Flight Secondary Ion Mass Spectrometry (ToF-SIMS)</a:t>
            </a:r>
          </a:p>
        </p:txBody>
      </p:sp>
      <p:sp>
        <p:nvSpPr>
          <p:cNvPr id="3" name="Content Placeholder 2">
            <a:extLst>
              <a:ext uri="{FF2B5EF4-FFF2-40B4-BE49-F238E27FC236}">
                <a16:creationId xmlns:a16="http://schemas.microsoft.com/office/drawing/2014/main" id="{CEB74E53-B355-FA76-BEAA-043BA677B26F}"/>
              </a:ext>
            </a:extLst>
          </p:cNvPr>
          <p:cNvSpPr>
            <a:spLocks noGrp="1"/>
          </p:cNvSpPr>
          <p:nvPr>
            <p:ph idx="1"/>
          </p:nvPr>
        </p:nvSpPr>
        <p:spPr>
          <a:xfrm>
            <a:off x="838200" y="1825625"/>
            <a:ext cx="6477000" cy="4351338"/>
          </a:xfrm>
        </p:spPr>
        <p:txBody>
          <a:bodyPr>
            <a:normAutofit fontScale="85000" lnSpcReduction="10000"/>
          </a:bodyPr>
          <a:lstStyle/>
          <a:p>
            <a:pPr algn="l">
              <a:buFont typeface="Arial" panose="020B0604020202020204" pitchFamily="34" charset="0"/>
              <a:buChar char="•"/>
            </a:pPr>
            <a:r>
              <a:rPr lang="en-US" b="1" i="0" dirty="0">
                <a:solidFill>
                  <a:srgbClr val="0D0D0D"/>
                </a:solidFill>
                <a:effectLst/>
                <a:latin typeface="Söhne"/>
              </a:rPr>
              <a:t>Overview</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TOF-SIMS is a surface-sensitive analytical technique used for chemical analysis and imaging of materials</a:t>
            </a:r>
          </a:p>
          <a:p>
            <a:pPr marL="742950" lvl="1" indent="-285750" algn="l">
              <a:buFont typeface="Arial" panose="020B0604020202020204" pitchFamily="34" charset="0"/>
              <a:buChar char="•"/>
            </a:pPr>
            <a:r>
              <a:rPr lang="en-US" b="0" i="0" dirty="0">
                <a:solidFill>
                  <a:srgbClr val="0D0D0D"/>
                </a:solidFill>
                <a:effectLst/>
                <a:latin typeface="Söhne"/>
              </a:rPr>
              <a:t>It involves bombarding the sample surface with a primary ion beam, which generates secondary ions that are then analyzed by mass spectrometry</a:t>
            </a:r>
          </a:p>
          <a:p>
            <a:pPr algn="l">
              <a:buFont typeface="Arial" panose="020B0604020202020204" pitchFamily="34" charset="0"/>
              <a:buChar char="•"/>
            </a:pPr>
            <a:r>
              <a:rPr lang="en-US" b="1" i="0" dirty="0">
                <a:solidFill>
                  <a:srgbClr val="0D0D0D"/>
                </a:solidFill>
                <a:effectLst/>
                <a:latin typeface="Söhne"/>
              </a:rPr>
              <a:t>Principle of Operation</a:t>
            </a:r>
            <a:r>
              <a:rPr lang="en-US" b="0" i="0" dirty="0">
                <a:solidFill>
                  <a:srgbClr val="0D0D0D"/>
                </a:solidFill>
                <a:effectLst/>
                <a:latin typeface="Söhne"/>
              </a:rPr>
              <a:t>:</a:t>
            </a:r>
          </a:p>
          <a:p>
            <a:pPr marL="742950" lvl="1" indent="-285750" algn="l">
              <a:buFont typeface="Arial" panose="020B0604020202020204" pitchFamily="34" charset="0"/>
              <a:buChar char="•"/>
            </a:pPr>
            <a:r>
              <a:rPr lang="en-US" b="0" i="0" dirty="0">
                <a:solidFill>
                  <a:srgbClr val="0D0D0D"/>
                </a:solidFill>
                <a:effectLst/>
                <a:latin typeface="Söhne"/>
              </a:rPr>
              <a:t>TOF-SIMS operates based on the principle of secondary ionization, where primary ions collide with the sample surface, causing the ejection of secondary ions</a:t>
            </a:r>
          </a:p>
          <a:p>
            <a:pPr marL="742950" lvl="1" indent="-285750" algn="l">
              <a:buFont typeface="Arial" panose="020B0604020202020204" pitchFamily="34" charset="0"/>
              <a:buChar char="•"/>
            </a:pPr>
            <a:r>
              <a:rPr lang="en-US" b="0" i="0" dirty="0">
                <a:solidFill>
                  <a:srgbClr val="0D0D0D"/>
                </a:solidFill>
                <a:effectLst/>
                <a:latin typeface="Söhne"/>
              </a:rPr>
              <a:t>The mass-to-charge ratio (m/z) of these secondary ions is measured to determine the elemental and molecular composition of the sample</a:t>
            </a:r>
          </a:p>
          <a:p>
            <a:endParaRPr lang="en-US" dirty="0"/>
          </a:p>
        </p:txBody>
      </p:sp>
      <p:pic>
        <p:nvPicPr>
          <p:cNvPr id="5" name="Picture 4">
            <a:hlinkClick r:id="rId2"/>
            <a:extLst>
              <a:ext uri="{FF2B5EF4-FFF2-40B4-BE49-F238E27FC236}">
                <a16:creationId xmlns:a16="http://schemas.microsoft.com/office/drawing/2014/main" id="{BF98E995-44B3-4FC6-7F45-AC3C0B6FDC45}"/>
              </a:ext>
            </a:extLst>
          </p:cNvPr>
          <p:cNvPicPr>
            <a:picLocks noChangeAspect="1"/>
          </p:cNvPicPr>
          <p:nvPr/>
        </p:nvPicPr>
        <p:blipFill>
          <a:blip r:embed="rId3"/>
          <a:stretch>
            <a:fillRect/>
          </a:stretch>
        </p:blipFill>
        <p:spPr>
          <a:xfrm>
            <a:off x="7449953" y="1985355"/>
            <a:ext cx="4589647" cy="4031877"/>
          </a:xfrm>
          <a:prstGeom prst="rect">
            <a:avLst/>
          </a:prstGeom>
        </p:spPr>
      </p:pic>
      <p:sp>
        <p:nvSpPr>
          <p:cNvPr id="6" name="Slide Number Placeholder 5">
            <a:extLst>
              <a:ext uri="{FF2B5EF4-FFF2-40B4-BE49-F238E27FC236}">
                <a16:creationId xmlns:a16="http://schemas.microsoft.com/office/drawing/2014/main" id="{9FAD28C3-E83F-AB79-3F22-35648985F35E}"/>
              </a:ext>
            </a:extLst>
          </p:cNvPr>
          <p:cNvSpPr>
            <a:spLocks noGrp="1"/>
          </p:cNvSpPr>
          <p:nvPr>
            <p:ph type="sldNum" sz="quarter" idx="12"/>
          </p:nvPr>
        </p:nvSpPr>
        <p:spPr/>
        <p:txBody>
          <a:bodyPr/>
          <a:lstStyle/>
          <a:p>
            <a:fld id="{C1934BC5-F4F7-4358-8C2B-8BFE237F92F9}" type="slidenum">
              <a:rPr lang="en-US" smtClean="0"/>
              <a:t>81</a:t>
            </a:fld>
            <a:endParaRPr lang="en-US"/>
          </a:p>
        </p:txBody>
      </p:sp>
    </p:spTree>
    <p:extLst>
      <p:ext uri="{BB962C8B-B14F-4D97-AF65-F5344CB8AC3E}">
        <p14:creationId xmlns:p14="http://schemas.microsoft.com/office/powerpoint/2010/main" val="2531624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2FF7E-0DD3-AB91-6977-8AC6F2E0B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2AAF8-7828-6F09-4550-EB54B0B7822E}"/>
              </a:ext>
            </a:extLst>
          </p:cNvPr>
          <p:cNvSpPr>
            <a:spLocks noGrp="1"/>
          </p:cNvSpPr>
          <p:nvPr>
            <p:ph type="title"/>
          </p:nvPr>
        </p:nvSpPr>
        <p:spPr/>
        <p:txBody>
          <a:bodyPr/>
          <a:lstStyle/>
          <a:p>
            <a:r>
              <a:rPr lang="en-US" dirty="0"/>
              <a:t>Time-of-Flight Secondary Ion Mass Spectrometry (</a:t>
            </a:r>
            <a:r>
              <a:rPr lang="en-US" dirty="0" err="1"/>
              <a:t>ToF</a:t>
            </a:r>
            <a:r>
              <a:rPr lang="en-US" dirty="0"/>
              <a:t>-SIMS)</a:t>
            </a:r>
          </a:p>
        </p:txBody>
      </p:sp>
      <p:sp>
        <p:nvSpPr>
          <p:cNvPr id="3" name="Content Placeholder 2">
            <a:extLst>
              <a:ext uri="{FF2B5EF4-FFF2-40B4-BE49-F238E27FC236}">
                <a16:creationId xmlns:a16="http://schemas.microsoft.com/office/drawing/2014/main" id="{18A1C344-D9D0-B3EE-3826-D65A82D1A820}"/>
              </a:ext>
            </a:extLst>
          </p:cNvPr>
          <p:cNvSpPr>
            <a:spLocks noGrp="1"/>
          </p:cNvSpPr>
          <p:nvPr>
            <p:ph idx="1"/>
          </p:nvPr>
        </p:nvSpPr>
        <p:spPr>
          <a:xfrm>
            <a:off x="838200" y="1825625"/>
            <a:ext cx="10515600" cy="4667250"/>
          </a:xfrm>
        </p:spPr>
        <p:txBody>
          <a:bodyPr>
            <a:normAutofit/>
          </a:bodyPr>
          <a:lstStyle/>
          <a:p>
            <a:r>
              <a:rPr lang="en-US" b="1" dirty="0"/>
              <a:t>Modes of Operation:</a:t>
            </a:r>
          </a:p>
          <a:p>
            <a:pPr lvl="1"/>
            <a:r>
              <a:rPr lang="en-US" b="1" dirty="0"/>
              <a:t>Static Mode:</a:t>
            </a:r>
          </a:p>
          <a:p>
            <a:pPr lvl="2"/>
            <a:r>
              <a:rPr lang="en-US" dirty="0"/>
              <a:t>Analyzes the chemical composition of a specific region of interest on the sample surface</a:t>
            </a:r>
          </a:p>
          <a:p>
            <a:pPr lvl="2"/>
            <a:r>
              <a:rPr lang="en-US" dirty="0"/>
              <a:t>Provides detailed information about the spatial distribution of elements and molecules</a:t>
            </a:r>
          </a:p>
          <a:p>
            <a:pPr lvl="1"/>
            <a:r>
              <a:rPr lang="en-US" b="1" dirty="0"/>
              <a:t>Dynamic Mode:</a:t>
            </a:r>
          </a:p>
          <a:p>
            <a:pPr lvl="2"/>
            <a:r>
              <a:rPr lang="en-US" dirty="0"/>
              <a:t>Scans the primary ion beam across the sample surface to generate chemical maps of elemental and molecular distribution</a:t>
            </a:r>
          </a:p>
          <a:p>
            <a:pPr lvl="2"/>
            <a:r>
              <a:rPr lang="en-US" dirty="0"/>
              <a:t>Allows for high-resolution imaging and analysis of large sample areas</a:t>
            </a:r>
          </a:p>
          <a:p>
            <a:pPr lvl="1"/>
            <a:r>
              <a:rPr lang="en-US" b="1" dirty="0">
                <a:solidFill>
                  <a:srgbClr val="0D0D0D"/>
                </a:solidFill>
                <a:effectLst/>
                <a:latin typeface="Söhne"/>
              </a:rPr>
              <a:t>Imaging Mode:</a:t>
            </a:r>
          </a:p>
          <a:p>
            <a:pPr lvl="2"/>
            <a:r>
              <a:rPr lang="en-US" b="0" i="0" dirty="0">
                <a:solidFill>
                  <a:srgbClr val="0D0D0D"/>
                </a:solidFill>
                <a:effectLst/>
                <a:latin typeface="Söhne"/>
              </a:rPr>
              <a:t>Captures spatially resolved chemical images of the sample surface</a:t>
            </a:r>
          </a:p>
          <a:p>
            <a:pPr lvl="2"/>
            <a:r>
              <a:rPr lang="en-US" b="0" i="0" dirty="0">
                <a:solidFill>
                  <a:srgbClr val="0D0D0D"/>
                </a:solidFill>
                <a:effectLst/>
                <a:latin typeface="Söhne"/>
              </a:rPr>
              <a:t>Provides visual representation of elemental and molecular distribution across the sample area</a:t>
            </a:r>
          </a:p>
          <a:p>
            <a:pPr lvl="2"/>
            <a:r>
              <a:rPr lang="en-US" b="0" i="0" dirty="0">
                <a:solidFill>
                  <a:srgbClr val="0D0D0D"/>
                </a:solidFill>
                <a:effectLst/>
                <a:latin typeface="Söhne"/>
              </a:rPr>
              <a:t>Enables detailed analysis of surface features, defects, and composition variations</a:t>
            </a:r>
            <a:endParaRPr lang="en-US" dirty="0"/>
          </a:p>
        </p:txBody>
      </p:sp>
      <p:sp>
        <p:nvSpPr>
          <p:cNvPr id="5" name="Slide Number Placeholder 4">
            <a:extLst>
              <a:ext uri="{FF2B5EF4-FFF2-40B4-BE49-F238E27FC236}">
                <a16:creationId xmlns:a16="http://schemas.microsoft.com/office/drawing/2014/main" id="{54032D1A-269E-1682-3474-110F4222FD70}"/>
              </a:ext>
            </a:extLst>
          </p:cNvPr>
          <p:cNvSpPr>
            <a:spLocks noGrp="1"/>
          </p:cNvSpPr>
          <p:nvPr>
            <p:ph type="sldNum" sz="quarter" idx="12"/>
          </p:nvPr>
        </p:nvSpPr>
        <p:spPr/>
        <p:txBody>
          <a:bodyPr/>
          <a:lstStyle/>
          <a:p>
            <a:fld id="{C1934BC5-F4F7-4358-8C2B-8BFE237F92F9}" type="slidenum">
              <a:rPr lang="en-US" smtClean="0"/>
              <a:t>82</a:t>
            </a:fld>
            <a:endParaRPr lang="en-US"/>
          </a:p>
        </p:txBody>
      </p:sp>
    </p:spTree>
    <p:extLst>
      <p:ext uri="{BB962C8B-B14F-4D97-AF65-F5344CB8AC3E}">
        <p14:creationId xmlns:p14="http://schemas.microsoft.com/office/powerpoint/2010/main" val="1831550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5005-B9DD-1F15-B33D-BDD72E674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0EF65-3DE6-AAE0-A920-DC324586A95E}"/>
              </a:ext>
            </a:extLst>
          </p:cNvPr>
          <p:cNvSpPr>
            <a:spLocks noGrp="1"/>
          </p:cNvSpPr>
          <p:nvPr>
            <p:ph type="title"/>
          </p:nvPr>
        </p:nvSpPr>
        <p:spPr/>
        <p:txBody>
          <a:bodyPr/>
          <a:lstStyle/>
          <a:p>
            <a:r>
              <a:rPr lang="en-US" dirty="0"/>
              <a:t>Time-of-Flight Secondary Ion Mass Spectrometry (</a:t>
            </a:r>
            <a:r>
              <a:rPr lang="en-US" dirty="0" err="1"/>
              <a:t>ToF</a:t>
            </a:r>
            <a:r>
              <a:rPr lang="en-US" dirty="0"/>
              <a:t>-SIMS)</a:t>
            </a:r>
          </a:p>
        </p:txBody>
      </p:sp>
      <p:sp>
        <p:nvSpPr>
          <p:cNvPr id="3" name="Content Placeholder 2">
            <a:extLst>
              <a:ext uri="{FF2B5EF4-FFF2-40B4-BE49-F238E27FC236}">
                <a16:creationId xmlns:a16="http://schemas.microsoft.com/office/drawing/2014/main" id="{1109260D-DBE6-DF99-9767-D7423CE3A0FC}"/>
              </a:ext>
            </a:extLst>
          </p:cNvPr>
          <p:cNvSpPr>
            <a:spLocks noGrp="1"/>
          </p:cNvSpPr>
          <p:nvPr>
            <p:ph idx="1"/>
          </p:nvPr>
        </p:nvSpPr>
        <p:spPr>
          <a:xfrm>
            <a:off x="838201" y="1825625"/>
            <a:ext cx="6034238" cy="4667250"/>
          </a:xfrm>
        </p:spPr>
        <p:txBody>
          <a:bodyPr>
            <a:normAutofit/>
          </a:bodyPr>
          <a:lstStyle/>
          <a:p>
            <a:r>
              <a:rPr lang="en-US" b="1" dirty="0"/>
              <a:t>Applications:</a:t>
            </a:r>
          </a:p>
          <a:p>
            <a:pPr lvl="1"/>
            <a:r>
              <a:rPr lang="en-US" dirty="0"/>
              <a:t>Surface analysis and characterization of materials in various fields, including semiconductor, pharmaceuticals, biomaterials, and forensics</a:t>
            </a:r>
          </a:p>
          <a:p>
            <a:pPr lvl="1"/>
            <a:r>
              <a:rPr lang="en-US" dirty="0"/>
              <a:t>Identification and mapping of surface contaminants, trace elements, and molecular species</a:t>
            </a:r>
          </a:p>
          <a:p>
            <a:pPr lvl="1"/>
            <a:r>
              <a:rPr lang="en-US" dirty="0"/>
              <a:t>Investigation of surface reactions, catalysis, and molecular dynamics</a:t>
            </a:r>
          </a:p>
        </p:txBody>
      </p:sp>
      <p:pic>
        <p:nvPicPr>
          <p:cNvPr id="4" name="Picture 3">
            <a:hlinkClick r:id="rId3"/>
            <a:extLst>
              <a:ext uri="{FF2B5EF4-FFF2-40B4-BE49-F238E27FC236}">
                <a16:creationId xmlns:a16="http://schemas.microsoft.com/office/drawing/2014/main" id="{9BD33A42-A0AB-DD7F-47A1-CE56D4F7D57D}"/>
              </a:ext>
            </a:extLst>
          </p:cNvPr>
          <p:cNvPicPr>
            <a:picLocks noChangeAspect="1"/>
          </p:cNvPicPr>
          <p:nvPr/>
        </p:nvPicPr>
        <p:blipFill>
          <a:blip r:embed="rId4"/>
          <a:stretch>
            <a:fillRect/>
          </a:stretch>
        </p:blipFill>
        <p:spPr>
          <a:xfrm>
            <a:off x="7143101" y="1569553"/>
            <a:ext cx="4605033" cy="4923322"/>
          </a:xfrm>
          <a:prstGeom prst="rect">
            <a:avLst/>
          </a:prstGeom>
        </p:spPr>
      </p:pic>
      <p:sp>
        <p:nvSpPr>
          <p:cNvPr id="6" name="Slide Number Placeholder 5">
            <a:extLst>
              <a:ext uri="{FF2B5EF4-FFF2-40B4-BE49-F238E27FC236}">
                <a16:creationId xmlns:a16="http://schemas.microsoft.com/office/drawing/2014/main" id="{F6E06552-3784-9AF5-BC7D-5FCD65E58E86}"/>
              </a:ext>
            </a:extLst>
          </p:cNvPr>
          <p:cNvSpPr>
            <a:spLocks noGrp="1"/>
          </p:cNvSpPr>
          <p:nvPr>
            <p:ph type="sldNum" sz="quarter" idx="12"/>
          </p:nvPr>
        </p:nvSpPr>
        <p:spPr/>
        <p:txBody>
          <a:bodyPr/>
          <a:lstStyle/>
          <a:p>
            <a:fld id="{C1934BC5-F4F7-4358-8C2B-8BFE237F92F9}" type="slidenum">
              <a:rPr lang="en-US" smtClean="0"/>
              <a:t>83</a:t>
            </a:fld>
            <a:endParaRPr lang="en-US"/>
          </a:p>
        </p:txBody>
      </p:sp>
    </p:spTree>
    <p:extLst>
      <p:ext uri="{BB962C8B-B14F-4D97-AF65-F5344CB8AC3E}">
        <p14:creationId xmlns:p14="http://schemas.microsoft.com/office/powerpoint/2010/main" val="705768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5943-A44E-986D-09B8-B8B911CC5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A7B67-9D10-7B7B-0B67-44A495063E14}"/>
              </a:ext>
            </a:extLst>
          </p:cNvPr>
          <p:cNvSpPr>
            <a:spLocks noGrp="1"/>
          </p:cNvSpPr>
          <p:nvPr>
            <p:ph type="title"/>
          </p:nvPr>
        </p:nvSpPr>
        <p:spPr/>
        <p:txBody>
          <a:bodyPr/>
          <a:lstStyle/>
          <a:p>
            <a:r>
              <a:rPr lang="en-US" dirty="0"/>
              <a:t>Time-of-Flight Secondary Ion Mass Spectrometry (</a:t>
            </a:r>
            <a:r>
              <a:rPr lang="en-US" dirty="0" err="1"/>
              <a:t>ToF</a:t>
            </a:r>
            <a:r>
              <a:rPr lang="en-US" dirty="0"/>
              <a:t>-SIMS)</a:t>
            </a:r>
          </a:p>
        </p:txBody>
      </p:sp>
      <p:sp>
        <p:nvSpPr>
          <p:cNvPr id="3" name="Content Placeholder 2">
            <a:extLst>
              <a:ext uri="{FF2B5EF4-FFF2-40B4-BE49-F238E27FC236}">
                <a16:creationId xmlns:a16="http://schemas.microsoft.com/office/drawing/2014/main" id="{3B2905D7-6AD6-8444-575C-AB42BCE3F180}"/>
              </a:ext>
            </a:extLst>
          </p:cNvPr>
          <p:cNvSpPr>
            <a:spLocks noGrp="1"/>
          </p:cNvSpPr>
          <p:nvPr>
            <p:ph idx="1"/>
          </p:nvPr>
        </p:nvSpPr>
        <p:spPr>
          <a:xfrm>
            <a:off x="838200" y="1825625"/>
            <a:ext cx="6785008" cy="4667250"/>
          </a:xfrm>
        </p:spPr>
        <p:txBody>
          <a:bodyPr>
            <a:normAutofit fontScale="92500" lnSpcReduction="20000"/>
          </a:bodyPr>
          <a:lstStyle/>
          <a:p>
            <a:r>
              <a:rPr lang="en-US" b="1" dirty="0"/>
              <a:t>Advantages:</a:t>
            </a:r>
          </a:p>
          <a:p>
            <a:pPr lvl="1"/>
            <a:r>
              <a:rPr lang="en-US" dirty="0"/>
              <a:t>High sensitivity and spatial resolution for elemental and molecular analysis</a:t>
            </a:r>
          </a:p>
          <a:p>
            <a:pPr lvl="1"/>
            <a:r>
              <a:rPr lang="en-US" dirty="0"/>
              <a:t>Allows for 3D imaging and depth profiling of samples</a:t>
            </a:r>
          </a:p>
          <a:p>
            <a:pPr lvl="1"/>
            <a:r>
              <a:rPr lang="en-US" dirty="0"/>
              <a:t>Capable of analyzing a wide range of sample types, including organic and inorganic materials</a:t>
            </a:r>
          </a:p>
          <a:p>
            <a:r>
              <a:rPr lang="en-US" b="1" dirty="0"/>
              <a:t>Limitations:</a:t>
            </a:r>
          </a:p>
          <a:p>
            <a:pPr lvl="1"/>
            <a:r>
              <a:rPr lang="en-US" dirty="0"/>
              <a:t>Limited depth resolution, primarily probing the top few nanometers of the sample surface</a:t>
            </a:r>
          </a:p>
          <a:p>
            <a:pPr lvl="1"/>
            <a:r>
              <a:rPr lang="en-US" dirty="0"/>
              <a:t>Requires ultra-high vacuum conditions for operation, limiting sample types and experimental setups</a:t>
            </a:r>
          </a:p>
          <a:p>
            <a:pPr lvl="1"/>
            <a:r>
              <a:rPr lang="en-US" dirty="0"/>
              <a:t>Complex data analysis and interpretation may be required due to the complexity of mass spectra and molecular fragmentation patterns</a:t>
            </a:r>
          </a:p>
        </p:txBody>
      </p:sp>
      <p:pic>
        <p:nvPicPr>
          <p:cNvPr id="4" name="Picture 3">
            <a:hlinkClick r:id="rId3"/>
            <a:extLst>
              <a:ext uri="{FF2B5EF4-FFF2-40B4-BE49-F238E27FC236}">
                <a16:creationId xmlns:a16="http://schemas.microsoft.com/office/drawing/2014/main" id="{ADA84213-4ED4-0BA2-F12C-40FED7805533}"/>
              </a:ext>
            </a:extLst>
          </p:cNvPr>
          <p:cNvPicPr>
            <a:picLocks noChangeAspect="1"/>
          </p:cNvPicPr>
          <p:nvPr/>
        </p:nvPicPr>
        <p:blipFill>
          <a:blip r:embed="rId4"/>
          <a:stretch>
            <a:fillRect/>
          </a:stretch>
        </p:blipFill>
        <p:spPr>
          <a:xfrm>
            <a:off x="7902341" y="1412316"/>
            <a:ext cx="3901288" cy="5080559"/>
          </a:xfrm>
          <a:prstGeom prst="rect">
            <a:avLst/>
          </a:prstGeom>
        </p:spPr>
      </p:pic>
      <p:sp>
        <p:nvSpPr>
          <p:cNvPr id="6" name="Slide Number Placeholder 5">
            <a:extLst>
              <a:ext uri="{FF2B5EF4-FFF2-40B4-BE49-F238E27FC236}">
                <a16:creationId xmlns:a16="http://schemas.microsoft.com/office/drawing/2014/main" id="{CEABCDBA-6B6E-EAF5-A4AB-D599739F9A2B}"/>
              </a:ext>
            </a:extLst>
          </p:cNvPr>
          <p:cNvSpPr>
            <a:spLocks noGrp="1"/>
          </p:cNvSpPr>
          <p:nvPr>
            <p:ph type="sldNum" sz="quarter" idx="12"/>
          </p:nvPr>
        </p:nvSpPr>
        <p:spPr/>
        <p:txBody>
          <a:bodyPr/>
          <a:lstStyle/>
          <a:p>
            <a:fld id="{C1934BC5-F4F7-4358-8C2B-8BFE237F92F9}" type="slidenum">
              <a:rPr lang="en-US" smtClean="0"/>
              <a:t>84</a:t>
            </a:fld>
            <a:endParaRPr lang="en-US"/>
          </a:p>
        </p:txBody>
      </p:sp>
    </p:spTree>
    <p:extLst>
      <p:ext uri="{BB962C8B-B14F-4D97-AF65-F5344CB8AC3E}">
        <p14:creationId xmlns:p14="http://schemas.microsoft.com/office/powerpoint/2010/main" val="295268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9BC4-9A9B-1774-0F08-A3C44FE62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BA55B-E7BF-D6C2-333A-BA8954EFF3D2}"/>
              </a:ext>
            </a:extLst>
          </p:cNvPr>
          <p:cNvSpPr>
            <a:spLocks noGrp="1"/>
          </p:cNvSpPr>
          <p:nvPr>
            <p:ph type="title"/>
          </p:nvPr>
        </p:nvSpPr>
        <p:spPr/>
        <p:txBody>
          <a:bodyPr/>
          <a:lstStyle/>
          <a:p>
            <a:r>
              <a:rPr lang="en-US" dirty="0"/>
              <a:t>Time-of-Flight Secondary Ion Mass Spectrometry (</a:t>
            </a:r>
            <a:r>
              <a:rPr lang="en-US" dirty="0" err="1"/>
              <a:t>ToF</a:t>
            </a:r>
            <a:r>
              <a:rPr lang="en-US" dirty="0"/>
              <a:t>-SIMS)</a:t>
            </a:r>
          </a:p>
        </p:txBody>
      </p:sp>
      <p:sp>
        <p:nvSpPr>
          <p:cNvPr id="3" name="Content Placeholder 2">
            <a:extLst>
              <a:ext uri="{FF2B5EF4-FFF2-40B4-BE49-F238E27FC236}">
                <a16:creationId xmlns:a16="http://schemas.microsoft.com/office/drawing/2014/main" id="{0836C844-0A8C-C461-0B02-00000DF348F4}"/>
              </a:ext>
            </a:extLst>
          </p:cNvPr>
          <p:cNvSpPr>
            <a:spLocks noGrp="1"/>
          </p:cNvSpPr>
          <p:nvPr>
            <p:ph idx="1"/>
          </p:nvPr>
        </p:nvSpPr>
        <p:spPr>
          <a:xfrm>
            <a:off x="838200" y="1825625"/>
            <a:ext cx="10515600" cy="4667250"/>
          </a:xfrm>
        </p:spPr>
        <p:txBody>
          <a:bodyPr>
            <a:normAutofit fontScale="70000" lnSpcReduction="20000"/>
          </a:bodyPr>
          <a:lstStyle/>
          <a:p>
            <a:r>
              <a:rPr lang="en-US" b="1" dirty="0"/>
              <a:t>Further Reading:</a:t>
            </a:r>
            <a:endParaRPr lang="en-US" dirty="0">
              <a:effectLst/>
            </a:endParaRPr>
          </a:p>
          <a:p>
            <a:pPr lvl="1"/>
            <a:r>
              <a:rPr lang="en-US" dirty="0" err="1">
                <a:effectLst/>
              </a:rPr>
              <a:t>Mogk</a:t>
            </a:r>
            <a:r>
              <a:rPr lang="en-US" dirty="0">
                <a:effectLst/>
              </a:rPr>
              <a:t>, D. W. (2023, October 19). </a:t>
            </a:r>
            <a:r>
              <a:rPr lang="en-US" b="1" dirty="0">
                <a:effectLst/>
              </a:rPr>
              <a:t>Time-of-flight secondary ion mass spectrometry (TOF-Sims). </a:t>
            </a:r>
            <a:r>
              <a:rPr lang="en-US" dirty="0">
                <a:effectLst/>
                <a:hlinkClick r:id="rId3"/>
              </a:rPr>
              <a:t>https://serc.carleton.edu/msu_nanotech/methods/ToFSIMS.html#:~:text=(ToF%2DSIMS)-,Time%2Dof%2DFlight%20Secondary%20Ion%20Mass%20Spectrometry%20(ToF%2D,the%20surface%20(secondary%20ions).</a:t>
            </a:r>
            <a:endParaRPr lang="en-US" dirty="0">
              <a:effectLst/>
            </a:endParaRPr>
          </a:p>
          <a:p>
            <a:pPr lvl="1"/>
            <a:r>
              <a:rPr lang="en-US" dirty="0" err="1">
                <a:effectLst/>
              </a:rPr>
              <a:t>Fearn</a:t>
            </a:r>
            <a:r>
              <a:rPr lang="en-US" dirty="0">
                <a:effectLst/>
              </a:rPr>
              <a:t>, S. (2015, October). </a:t>
            </a:r>
            <a:r>
              <a:rPr lang="en-US" b="1" dirty="0">
                <a:effectLst/>
              </a:rPr>
              <a:t>An Introduction to Time-of-Flight Secondary Ion Mass Spectrometry (ToF-SIMS) and its Application to Materials Science.</a:t>
            </a:r>
            <a:r>
              <a:rPr lang="en-US" dirty="0">
                <a:effectLst/>
              </a:rPr>
              <a:t> </a:t>
            </a:r>
            <a:r>
              <a:rPr lang="en-US" dirty="0">
                <a:effectLst/>
                <a:hlinkClick r:id="rId4"/>
              </a:rPr>
              <a:t>https://iopscience.iop.org/book/mono/978-1-6817-4088-1/chapter/bk978-1-6817-4088-1ch1</a:t>
            </a:r>
            <a:endParaRPr lang="en-US" dirty="0">
              <a:effectLst/>
            </a:endParaRPr>
          </a:p>
          <a:p>
            <a:pPr lvl="1"/>
            <a:r>
              <a:rPr lang="en-US" dirty="0">
                <a:effectLst/>
              </a:rPr>
              <a:t>Linford, M. R. (2013, February). </a:t>
            </a:r>
            <a:r>
              <a:rPr lang="en-US" b="1" dirty="0">
                <a:effectLst/>
              </a:rPr>
              <a:t>An Introduction to Time-of-Flight Secondary Ion Mass Spectrometry (ToF-SIMS).</a:t>
            </a:r>
            <a:r>
              <a:rPr lang="en-US" dirty="0">
                <a:effectLst/>
              </a:rPr>
              <a:t> </a:t>
            </a:r>
            <a:r>
              <a:rPr lang="en-US" dirty="0">
                <a:effectLst/>
                <a:hlinkClick r:id="rId5"/>
              </a:rPr>
              <a:t>https://www.researchgate.net/profile/Matthew-Linford/publication/261595438_An_Introduction_to_Time-of-Flight_Secondary_Ion_Mass_Spectrometry_ToF-SIMS/links/00b7d534bfeaea62b9000000/An-Introduction-to-Time-of-Flight-Secondary-Ion-Mass-Spectrometry-ToF-SIMS.pdf</a:t>
            </a:r>
            <a:endParaRPr lang="en-US" dirty="0"/>
          </a:p>
          <a:p>
            <a:pPr lvl="1"/>
            <a:r>
              <a:rPr lang="en-US" dirty="0" err="1">
                <a:effectLst/>
              </a:rPr>
              <a:t>Fearn</a:t>
            </a:r>
            <a:r>
              <a:rPr lang="en-US" dirty="0">
                <a:effectLst/>
              </a:rPr>
              <a:t>, S. (2015). </a:t>
            </a:r>
            <a:r>
              <a:rPr lang="en-US" b="1" dirty="0" err="1">
                <a:effectLst/>
              </a:rPr>
              <a:t>Characterisation</a:t>
            </a:r>
            <a:r>
              <a:rPr lang="en-US" b="1" dirty="0">
                <a:effectLst/>
              </a:rPr>
              <a:t> of biological material with TOF-Sims: A Review. </a:t>
            </a:r>
            <a:r>
              <a:rPr lang="en-US" i="1" dirty="0">
                <a:effectLst/>
              </a:rPr>
              <a:t>Materials Science and Technology</a:t>
            </a:r>
            <a:r>
              <a:rPr lang="en-US" dirty="0">
                <a:effectLst/>
              </a:rPr>
              <a:t>, </a:t>
            </a:r>
            <a:r>
              <a:rPr lang="en-US" i="1" dirty="0">
                <a:effectLst/>
              </a:rPr>
              <a:t>31</a:t>
            </a:r>
            <a:r>
              <a:rPr lang="en-US" dirty="0">
                <a:effectLst/>
              </a:rPr>
              <a:t>(2), 148–161. </a:t>
            </a:r>
            <a:r>
              <a:rPr lang="en-US" dirty="0">
                <a:effectLst/>
                <a:hlinkClick r:id="rId6"/>
              </a:rPr>
              <a:t>https://doi.org/10.1179/1743284714y.0000000668</a:t>
            </a:r>
            <a:endParaRPr lang="en-US" dirty="0">
              <a:effectLst/>
            </a:endParaRPr>
          </a:p>
          <a:p>
            <a:pPr lvl="1"/>
            <a:r>
              <a:rPr lang="en-US" dirty="0" err="1">
                <a:effectLst/>
              </a:rPr>
              <a:t>Belu</a:t>
            </a:r>
            <a:r>
              <a:rPr lang="en-US" dirty="0">
                <a:effectLst/>
              </a:rPr>
              <a:t>, A. M., Graham, D. J., &amp; </a:t>
            </a:r>
            <a:r>
              <a:rPr lang="en-US" dirty="0" err="1">
                <a:effectLst/>
              </a:rPr>
              <a:t>Castner</a:t>
            </a:r>
            <a:r>
              <a:rPr lang="en-US" dirty="0">
                <a:effectLst/>
              </a:rPr>
              <a:t>, D. G. (2003). </a:t>
            </a:r>
            <a:r>
              <a:rPr lang="en-US" b="1" dirty="0">
                <a:effectLst/>
              </a:rPr>
              <a:t>Time-of-flight secondary ion mass spectrometry: Techniques and applications for the characterization of biomaterial surfaces.</a:t>
            </a:r>
            <a:r>
              <a:rPr lang="en-US" dirty="0">
                <a:effectLst/>
              </a:rPr>
              <a:t> </a:t>
            </a:r>
            <a:r>
              <a:rPr lang="en-US" i="1" dirty="0">
                <a:effectLst/>
              </a:rPr>
              <a:t>Biomaterials</a:t>
            </a:r>
            <a:r>
              <a:rPr lang="en-US" dirty="0">
                <a:effectLst/>
              </a:rPr>
              <a:t>, </a:t>
            </a:r>
            <a:r>
              <a:rPr lang="en-US" i="1" dirty="0">
                <a:effectLst/>
              </a:rPr>
              <a:t>24</a:t>
            </a:r>
            <a:r>
              <a:rPr lang="en-US" dirty="0">
                <a:effectLst/>
              </a:rPr>
              <a:t>(21), 3635–3653. </a:t>
            </a:r>
            <a:r>
              <a:rPr lang="en-US" dirty="0">
                <a:effectLst/>
                <a:hlinkClick r:id="rId7"/>
              </a:rPr>
              <a:t>https://doi.org/10.1016/s0142-9612(03)00159-5</a:t>
            </a:r>
            <a:endParaRPr lang="en-US" dirty="0">
              <a:effectLst/>
            </a:endParaRPr>
          </a:p>
          <a:p>
            <a:pPr lvl="1"/>
            <a:r>
              <a:rPr lang="en-US" dirty="0" err="1">
                <a:effectLst/>
              </a:rPr>
              <a:t>Passarelli</a:t>
            </a:r>
            <a:r>
              <a:rPr lang="en-US" dirty="0">
                <a:effectLst/>
              </a:rPr>
              <a:t>, M. K., &amp; Winograd, N. (2011). </a:t>
            </a:r>
            <a:r>
              <a:rPr lang="en-US" b="1" dirty="0">
                <a:effectLst/>
              </a:rPr>
              <a:t>Lipid imaging with time-of-flight secondary ion mass spectrometry (TOF-Sims).</a:t>
            </a:r>
            <a:r>
              <a:rPr lang="en-US" dirty="0">
                <a:effectLst/>
              </a:rPr>
              <a:t> </a:t>
            </a:r>
            <a:r>
              <a:rPr lang="en-US" i="1" dirty="0" err="1">
                <a:effectLst/>
              </a:rPr>
              <a:t>Biochimica</a:t>
            </a:r>
            <a:r>
              <a:rPr lang="en-US" i="1" dirty="0">
                <a:effectLst/>
              </a:rPr>
              <a:t> et </a:t>
            </a:r>
            <a:r>
              <a:rPr lang="en-US" i="1" dirty="0" err="1">
                <a:effectLst/>
              </a:rPr>
              <a:t>Biophysica</a:t>
            </a:r>
            <a:r>
              <a:rPr lang="en-US" i="1" dirty="0">
                <a:effectLst/>
              </a:rPr>
              <a:t> Acta (BBA) - Molecular and Cell Biology of Lipids</a:t>
            </a:r>
            <a:r>
              <a:rPr lang="en-US" dirty="0">
                <a:effectLst/>
              </a:rPr>
              <a:t>, </a:t>
            </a:r>
            <a:r>
              <a:rPr lang="en-US" i="1" dirty="0">
                <a:effectLst/>
              </a:rPr>
              <a:t>1811</a:t>
            </a:r>
            <a:r>
              <a:rPr lang="en-US" dirty="0">
                <a:effectLst/>
              </a:rPr>
              <a:t>(11), 976–990. </a:t>
            </a:r>
            <a:r>
              <a:rPr lang="en-US" dirty="0">
                <a:effectLst/>
                <a:hlinkClick r:id="rId8"/>
              </a:rPr>
              <a:t>https://doi.org/10.1016/j.bbalip.2011.05.007</a:t>
            </a:r>
            <a:endParaRPr lang="en-US" dirty="0">
              <a:effectLst/>
            </a:endParaRPr>
          </a:p>
        </p:txBody>
      </p:sp>
      <p:sp>
        <p:nvSpPr>
          <p:cNvPr id="5" name="Slide Number Placeholder 4">
            <a:extLst>
              <a:ext uri="{FF2B5EF4-FFF2-40B4-BE49-F238E27FC236}">
                <a16:creationId xmlns:a16="http://schemas.microsoft.com/office/drawing/2014/main" id="{36FDD49F-AF48-5C2E-5EA2-EA026EC23979}"/>
              </a:ext>
            </a:extLst>
          </p:cNvPr>
          <p:cNvSpPr>
            <a:spLocks noGrp="1"/>
          </p:cNvSpPr>
          <p:nvPr>
            <p:ph type="sldNum" sz="quarter" idx="12"/>
          </p:nvPr>
        </p:nvSpPr>
        <p:spPr/>
        <p:txBody>
          <a:bodyPr/>
          <a:lstStyle/>
          <a:p>
            <a:fld id="{C1934BC5-F4F7-4358-8C2B-8BFE237F92F9}" type="slidenum">
              <a:rPr lang="en-US" smtClean="0"/>
              <a:t>85</a:t>
            </a:fld>
            <a:endParaRPr lang="en-US"/>
          </a:p>
        </p:txBody>
      </p:sp>
    </p:spTree>
    <p:extLst>
      <p:ext uri="{BB962C8B-B14F-4D97-AF65-F5344CB8AC3E}">
        <p14:creationId xmlns:p14="http://schemas.microsoft.com/office/powerpoint/2010/main" val="4213139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CD423-084E-0AD9-073D-D8D874770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0E3DD-D907-C86B-E81D-EB0DD15D3F69}"/>
              </a:ext>
            </a:extLst>
          </p:cNvPr>
          <p:cNvSpPr>
            <a:spLocks noGrp="1"/>
          </p:cNvSpPr>
          <p:nvPr>
            <p:ph type="title"/>
          </p:nvPr>
        </p:nvSpPr>
        <p:spPr>
          <a:xfrm>
            <a:off x="838200" y="154110"/>
            <a:ext cx="10515600" cy="1325563"/>
          </a:xfrm>
        </p:spPr>
        <p:txBody>
          <a:bodyPr/>
          <a:lstStyle/>
          <a:p>
            <a:r>
              <a:rPr lang="en-US" dirty="0"/>
              <a:t>Technique Classification I – By Type</a:t>
            </a:r>
          </a:p>
        </p:txBody>
      </p:sp>
      <p:sp>
        <p:nvSpPr>
          <p:cNvPr id="4" name="TextBox 3">
            <a:extLst>
              <a:ext uri="{FF2B5EF4-FFF2-40B4-BE49-F238E27FC236}">
                <a16:creationId xmlns:a16="http://schemas.microsoft.com/office/drawing/2014/main" id="{EB5DA213-B810-5CC2-6E15-3DE1FD0A7023}"/>
              </a:ext>
            </a:extLst>
          </p:cNvPr>
          <p:cNvSpPr txBox="1"/>
          <p:nvPr/>
        </p:nvSpPr>
        <p:spPr>
          <a:xfrm>
            <a:off x="1301508" y="1373713"/>
            <a:ext cx="3805594" cy="369332"/>
          </a:xfrm>
          <a:prstGeom prst="rect">
            <a:avLst/>
          </a:prstGeom>
          <a:noFill/>
          <a:ln w="38100">
            <a:solidFill>
              <a:srgbClr val="7030A0"/>
            </a:solidFill>
          </a:ln>
        </p:spPr>
        <p:txBody>
          <a:bodyPr wrap="none" rtlCol="0">
            <a:spAutoFit/>
          </a:bodyPr>
          <a:lstStyle/>
          <a:p>
            <a:r>
              <a:rPr lang="en-US" dirty="0"/>
              <a:t>Scanning Electron Microscopy (SEM)</a:t>
            </a:r>
          </a:p>
        </p:txBody>
      </p:sp>
      <p:sp>
        <p:nvSpPr>
          <p:cNvPr id="5" name="TextBox 4">
            <a:extLst>
              <a:ext uri="{FF2B5EF4-FFF2-40B4-BE49-F238E27FC236}">
                <a16:creationId xmlns:a16="http://schemas.microsoft.com/office/drawing/2014/main" id="{BAD1B36A-DF5F-7761-8F77-79C28A02AC63}"/>
              </a:ext>
            </a:extLst>
          </p:cNvPr>
          <p:cNvSpPr txBox="1"/>
          <p:nvPr/>
        </p:nvSpPr>
        <p:spPr>
          <a:xfrm>
            <a:off x="1335882" y="4160919"/>
            <a:ext cx="3728585" cy="369332"/>
          </a:xfrm>
          <a:prstGeom prst="rect">
            <a:avLst/>
          </a:prstGeom>
          <a:noFill/>
          <a:ln w="76200">
            <a:solidFill>
              <a:schemeClr val="accent6">
                <a:lumMod val="75000"/>
              </a:schemeClr>
            </a:solidFill>
          </a:ln>
        </p:spPr>
        <p:txBody>
          <a:bodyPr wrap="none" rtlCol="0">
            <a:spAutoFit/>
          </a:bodyPr>
          <a:lstStyle/>
          <a:p>
            <a:pPr algn="ctr"/>
            <a:r>
              <a:rPr lang="en-US" b="1" dirty="0"/>
              <a:t>Scanning Probe Microscopy (SPM)</a:t>
            </a:r>
          </a:p>
        </p:txBody>
      </p:sp>
      <p:sp>
        <p:nvSpPr>
          <p:cNvPr id="6" name="TextBox 5">
            <a:extLst>
              <a:ext uri="{FF2B5EF4-FFF2-40B4-BE49-F238E27FC236}">
                <a16:creationId xmlns:a16="http://schemas.microsoft.com/office/drawing/2014/main" id="{C9433DBC-FCB9-EB2A-402D-5016D948D468}"/>
              </a:ext>
            </a:extLst>
          </p:cNvPr>
          <p:cNvSpPr txBox="1"/>
          <p:nvPr/>
        </p:nvSpPr>
        <p:spPr>
          <a:xfrm>
            <a:off x="6938609" y="1373713"/>
            <a:ext cx="4099969" cy="369332"/>
          </a:xfrm>
          <a:prstGeom prst="rect">
            <a:avLst/>
          </a:prstGeom>
          <a:noFill/>
          <a:ln w="38100">
            <a:solidFill>
              <a:srgbClr val="FF0000"/>
            </a:solidFill>
          </a:ln>
        </p:spPr>
        <p:txBody>
          <a:bodyPr wrap="none" rtlCol="0">
            <a:spAutoFit/>
          </a:bodyPr>
          <a:lstStyle/>
          <a:p>
            <a:r>
              <a:rPr lang="en-US" dirty="0"/>
              <a:t>Ultra High Vacuum (UHV) Spectroscopy</a:t>
            </a:r>
          </a:p>
        </p:txBody>
      </p:sp>
      <p:sp>
        <p:nvSpPr>
          <p:cNvPr id="9" name="TextBox 8">
            <a:extLst>
              <a:ext uri="{FF2B5EF4-FFF2-40B4-BE49-F238E27FC236}">
                <a16:creationId xmlns:a16="http://schemas.microsoft.com/office/drawing/2014/main" id="{A2BB9154-6B2C-C077-2136-AA11C3EAECEF}"/>
              </a:ext>
            </a:extLst>
          </p:cNvPr>
          <p:cNvSpPr txBox="1"/>
          <p:nvPr/>
        </p:nvSpPr>
        <p:spPr>
          <a:xfrm>
            <a:off x="7945166" y="4152067"/>
            <a:ext cx="2086853" cy="369332"/>
          </a:xfrm>
          <a:prstGeom prst="rect">
            <a:avLst/>
          </a:prstGeom>
          <a:noFill/>
          <a:ln w="38100">
            <a:solidFill>
              <a:srgbClr val="CC9900"/>
            </a:solidFill>
          </a:ln>
        </p:spPr>
        <p:txBody>
          <a:bodyPr wrap="none" rtlCol="0">
            <a:spAutoFit/>
          </a:bodyPr>
          <a:lstStyle/>
          <a:p>
            <a:r>
              <a:rPr lang="en-US" dirty="0"/>
              <a:t>Light Spectroscopy</a:t>
            </a:r>
          </a:p>
        </p:txBody>
      </p:sp>
      <p:sp>
        <p:nvSpPr>
          <p:cNvPr id="14" name="Rectangle 13">
            <a:extLst>
              <a:ext uri="{FF2B5EF4-FFF2-40B4-BE49-F238E27FC236}">
                <a16:creationId xmlns:a16="http://schemas.microsoft.com/office/drawing/2014/main" id="{2858CACD-710A-2960-862C-36BCEA4B2977}"/>
              </a:ext>
            </a:extLst>
          </p:cNvPr>
          <p:cNvSpPr/>
          <p:nvPr/>
        </p:nvSpPr>
        <p:spPr>
          <a:xfrm>
            <a:off x="626709"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B58A02-27D2-F011-5268-B7EF8F2598F9}"/>
              </a:ext>
            </a:extLst>
          </p:cNvPr>
          <p:cNvSpPr/>
          <p:nvPr/>
        </p:nvSpPr>
        <p:spPr>
          <a:xfrm>
            <a:off x="626709" y="4022784"/>
            <a:ext cx="5155193" cy="255982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4D35C4-2534-1771-F973-5FE102AC08DF}"/>
              </a:ext>
            </a:extLst>
          </p:cNvPr>
          <p:cNvSpPr/>
          <p:nvPr/>
        </p:nvSpPr>
        <p:spPr>
          <a:xfrm>
            <a:off x="6410998" y="1261126"/>
            <a:ext cx="5155193" cy="2615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5BABDB-5DBB-B53C-7810-B0D36ACE6939}"/>
              </a:ext>
            </a:extLst>
          </p:cNvPr>
          <p:cNvSpPr/>
          <p:nvPr/>
        </p:nvSpPr>
        <p:spPr>
          <a:xfrm>
            <a:off x="6416410" y="4022784"/>
            <a:ext cx="5155193" cy="25598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0890277-8873-18F3-A6B5-66673A728FE6}"/>
              </a:ext>
            </a:extLst>
          </p:cNvPr>
          <p:cNvSpPr txBox="1"/>
          <p:nvPr/>
        </p:nvSpPr>
        <p:spPr>
          <a:xfrm>
            <a:off x="716573" y="2123909"/>
            <a:ext cx="1415772" cy="369332"/>
          </a:xfrm>
          <a:prstGeom prst="rect">
            <a:avLst/>
          </a:prstGeom>
          <a:noFill/>
        </p:spPr>
        <p:txBody>
          <a:bodyPr wrap="none" rtlCol="0">
            <a:spAutoFit/>
          </a:bodyPr>
          <a:lstStyle/>
          <a:p>
            <a:r>
              <a:rPr lang="en-US" dirty="0"/>
              <a:t>Classic SEM</a:t>
            </a:r>
          </a:p>
        </p:txBody>
      </p:sp>
      <p:sp>
        <p:nvSpPr>
          <p:cNvPr id="19" name="TextBox 18">
            <a:extLst>
              <a:ext uri="{FF2B5EF4-FFF2-40B4-BE49-F238E27FC236}">
                <a16:creationId xmlns:a16="http://schemas.microsoft.com/office/drawing/2014/main" id="{53515C50-FAB1-B52A-933E-FF36AE05E3D1}"/>
              </a:ext>
            </a:extLst>
          </p:cNvPr>
          <p:cNvSpPr txBox="1"/>
          <p:nvPr/>
        </p:nvSpPr>
        <p:spPr>
          <a:xfrm>
            <a:off x="838200" y="3234747"/>
            <a:ext cx="4549707" cy="369332"/>
          </a:xfrm>
          <a:prstGeom prst="rect">
            <a:avLst/>
          </a:prstGeom>
          <a:noFill/>
        </p:spPr>
        <p:txBody>
          <a:bodyPr wrap="none" rtlCol="0">
            <a:spAutoFit/>
          </a:bodyPr>
          <a:lstStyle/>
          <a:p>
            <a:r>
              <a:rPr lang="en-US" dirty="0"/>
              <a:t>Scanning/Transmission Electron Microscopy</a:t>
            </a:r>
          </a:p>
        </p:txBody>
      </p:sp>
      <p:sp>
        <p:nvSpPr>
          <p:cNvPr id="20" name="TextBox 19">
            <a:extLst>
              <a:ext uri="{FF2B5EF4-FFF2-40B4-BE49-F238E27FC236}">
                <a16:creationId xmlns:a16="http://schemas.microsoft.com/office/drawing/2014/main" id="{65890C18-AA61-FCDF-7BE9-7BE1CD7C14F5}"/>
              </a:ext>
            </a:extLst>
          </p:cNvPr>
          <p:cNvSpPr txBox="1"/>
          <p:nvPr/>
        </p:nvSpPr>
        <p:spPr>
          <a:xfrm>
            <a:off x="1676956" y="2740030"/>
            <a:ext cx="3976601" cy="369332"/>
          </a:xfrm>
          <a:prstGeom prst="rect">
            <a:avLst/>
          </a:prstGeom>
          <a:noFill/>
        </p:spPr>
        <p:txBody>
          <a:bodyPr wrap="none" rtlCol="0">
            <a:spAutoFit/>
          </a:bodyPr>
          <a:lstStyle/>
          <a:p>
            <a:r>
              <a:rPr lang="en-US" dirty="0"/>
              <a:t>Energy Dispersive X-Ray Spectroscopy</a:t>
            </a:r>
          </a:p>
        </p:txBody>
      </p:sp>
      <p:sp>
        <p:nvSpPr>
          <p:cNvPr id="22" name="TextBox 21">
            <a:extLst>
              <a:ext uri="{FF2B5EF4-FFF2-40B4-BE49-F238E27FC236}">
                <a16:creationId xmlns:a16="http://schemas.microsoft.com/office/drawing/2014/main" id="{46ABF95F-5CA7-7F01-D7F3-6517D6958D03}"/>
              </a:ext>
            </a:extLst>
          </p:cNvPr>
          <p:cNvSpPr txBox="1"/>
          <p:nvPr/>
        </p:nvSpPr>
        <p:spPr>
          <a:xfrm>
            <a:off x="2484008" y="1983368"/>
            <a:ext cx="2946230" cy="369332"/>
          </a:xfrm>
          <a:prstGeom prst="rect">
            <a:avLst/>
          </a:prstGeom>
          <a:noFill/>
        </p:spPr>
        <p:txBody>
          <a:bodyPr wrap="square">
            <a:spAutoFit/>
          </a:bodyPr>
          <a:lstStyle/>
          <a:p>
            <a:r>
              <a:rPr lang="en-US" dirty="0"/>
              <a:t>In-Situ SEM Material Testing</a:t>
            </a:r>
          </a:p>
        </p:txBody>
      </p:sp>
      <p:sp>
        <p:nvSpPr>
          <p:cNvPr id="23" name="TextBox 22">
            <a:extLst>
              <a:ext uri="{FF2B5EF4-FFF2-40B4-BE49-F238E27FC236}">
                <a16:creationId xmlns:a16="http://schemas.microsoft.com/office/drawing/2014/main" id="{04556D98-4FC0-FD01-CADB-11127DD1D075}"/>
              </a:ext>
            </a:extLst>
          </p:cNvPr>
          <p:cNvSpPr txBox="1"/>
          <p:nvPr/>
        </p:nvSpPr>
        <p:spPr>
          <a:xfrm>
            <a:off x="6626278" y="1931340"/>
            <a:ext cx="3405741"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X-ray Photoelectron Spectroscopy </a:t>
            </a:r>
            <a:endParaRPr lang="en-US" dirty="0"/>
          </a:p>
        </p:txBody>
      </p:sp>
      <p:sp>
        <p:nvSpPr>
          <p:cNvPr id="24" name="TextBox 23">
            <a:extLst>
              <a:ext uri="{FF2B5EF4-FFF2-40B4-BE49-F238E27FC236}">
                <a16:creationId xmlns:a16="http://schemas.microsoft.com/office/drawing/2014/main" id="{C527CA56-4123-7564-8137-8D34CE3D7C46}"/>
              </a:ext>
            </a:extLst>
          </p:cNvPr>
          <p:cNvSpPr txBox="1"/>
          <p:nvPr/>
        </p:nvSpPr>
        <p:spPr>
          <a:xfrm>
            <a:off x="8329148" y="2315518"/>
            <a:ext cx="3056671" cy="369332"/>
          </a:xfrm>
          <a:prstGeom prst="rect">
            <a:avLst/>
          </a:prstGeom>
          <a:noFill/>
        </p:spPr>
        <p:txBody>
          <a:bodyPr wrap="none" rtlCol="0">
            <a:spAutoFit/>
          </a:bodyPr>
          <a:lstStyle/>
          <a:p>
            <a:r>
              <a:rPr lang="en-US" dirty="0"/>
              <a:t>Auger Electron Spectroscopy</a:t>
            </a:r>
          </a:p>
        </p:txBody>
      </p:sp>
      <p:sp>
        <p:nvSpPr>
          <p:cNvPr id="25" name="TextBox 24">
            <a:extLst>
              <a:ext uri="{FF2B5EF4-FFF2-40B4-BE49-F238E27FC236}">
                <a16:creationId xmlns:a16="http://schemas.microsoft.com/office/drawing/2014/main" id="{09BCE607-3464-3F2D-6558-C204C7FB6D57}"/>
              </a:ext>
            </a:extLst>
          </p:cNvPr>
          <p:cNvSpPr txBox="1"/>
          <p:nvPr/>
        </p:nvSpPr>
        <p:spPr>
          <a:xfrm>
            <a:off x="6626278" y="2684408"/>
            <a:ext cx="3590022" cy="646331"/>
          </a:xfrm>
          <a:prstGeom prst="rect">
            <a:avLst/>
          </a:prstGeom>
          <a:noFill/>
        </p:spPr>
        <p:txBody>
          <a:bodyPr wrap="none" rtlCol="0">
            <a:spAutoFit/>
          </a:bodyPr>
          <a:lstStyle/>
          <a:p>
            <a:pPr algn="ctr"/>
            <a:r>
              <a:rPr lang="en-US" dirty="0"/>
              <a:t>Time-of Flight </a:t>
            </a:r>
          </a:p>
          <a:p>
            <a:pPr algn="ctr"/>
            <a:r>
              <a:rPr lang="en-US" dirty="0"/>
              <a:t>Secondary Ion Mass Spectrometry</a:t>
            </a:r>
          </a:p>
        </p:txBody>
      </p:sp>
      <p:sp>
        <p:nvSpPr>
          <p:cNvPr id="26" name="TextBox 25">
            <a:extLst>
              <a:ext uri="{FF2B5EF4-FFF2-40B4-BE49-F238E27FC236}">
                <a16:creationId xmlns:a16="http://schemas.microsoft.com/office/drawing/2014/main" id="{82C036F7-7CAB-AE85-C773-77A91F7F9C45}"/>
              </a:ext>
            </a:extLst>
          </p:cNvPr>
          <p:cNvSpPr txBox="1"/>
          <p:nvPr/>
        </p:nvSpPr>
        <p:spPr>
          <a:xfrm>
            <a:off x="7416290" y="3336029"/>
            <a:ext cx="3842590" cy="369332"/>
          </a:xfrm>
          <a:prstGeom prst="rect">
            <a:avLst/>
          </a:prstGeom>
          <a:noFill/>
        </p:spPr>
        <p:txBody>
          <a:bodyPr wrap="non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Ultraviolet </a:t>
            </a:r>
            <a:r>
              <a:rPr lang="en-US" kern="100" dirty="0">
                <a:latin typeface="Calibri" panose="020F0502020204030204" pitchFamily="34" charset="0"/>
                <a:ea typeface="Calibri" panose="020F0502020204030204" pitchFamily="34" charset="0"/>
                <a:cs typeface="Times New Roman" panose="02020603050405020304" pitchFamily="18" charset="0"/>
              </a:rPr>
              <a:t>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hotoelectron </a:t>
            </a: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pectroscopy</a:t>
            </a:r>
          </a:p>
        </p:txBody>
      </p:sp>
      <p:sp>
        <p:nvSpPr>
          <p:cNvPr id="27" name="TextBox 26">
            <a:extLst>
              <a:ext uri="{FF2B5EF4-FFF2-40B4-BE49-F238E27FC236}">
                <a16:creationId xmlns:a16="http://schemas.microsoft.com/office/drawing/2014/main" id="{296F3C98-B7AE-29C8-DF41-1BB2C9A0476F}"/>
              </a:ext>
            </a:extLst>
          </p:cNvPr>
          <p:cNvSpPr txBox="1"/>
          <p:nvPr/>
        </p:nvSpPr>
        <p:spPr>
          <a:xfrm>
            <a:off x="813265" y="4598250"/>
            <a:ext cx="3143344" cy="369332"/>
          </a:xfrm>
          <a:prstGeom prst="rect">
            <a:avLst/>
          </a:prstGeom>
          <a:noFill/>
        </p:spPr>
        <p:txBody>
          <a:bodyPr wrap="square" rtlCol="0">
            <a:spAutoFit/>
          </a:bodyPr>
          <a:lstStyle/>
          <a:p>
            <a:r>
              <a:rPr lang="en-US" b="1" dirty="0"/>
              <a:t>Atomic Force Microscopy</a:t>
            </a:r>
          </a:p>
        </p:txBody>
      </p:sp>
      <p:sp>
        <p:nvSpPr>
          <p:cNvPr id="28" name="TextBox 27">
            <a:extLst>
              <a:ext uri="{FF2B5EF4-FFF2-40B4-BE49-F238E27FC236}">
                <a16:creationId xmlns:a16="http://schemas.microsoft.com/office/drawing/2014/main" id="{0D6CE5D2-CAEB-937A-20DE-A083DAA5E325}"/>
              </a:ext>
            </a:extLst>
          </p:cNvPr>
          <p:cNvSpPr txBox="1"/>
          <p:nvPr/>
        </p:nvSpPr>
        <p:spPr>
          <a:xfrm>
            <a:off x="1346411" y="4993812"/>
            <a:ext cx="4850634" cy="369332"/>
          </a:xfrm>
          <a:prstGeom prst="rect">
            <a:avLst/>
          </a:prstGeom>
          <a:noFill/>
        </p:spPr>
        <p:txBody>
          <a:bodyPr wrap="square" rtlCol="0">
            <a:spAutoFit/>
          </a:bodyPr>
          <a:lstStyle/>
          <a:p>
            <a:r>
              <a:rPr lang="en-US" b="1" dirty="0"/>
              <a:t>Scanning Near-Field Optical Microscopy</a:t>
            </a:r>
          </a:p>
        </p:txBody>
      </p:sp>
      <p:sp>
        <p:nvSpPr>
          <p:cNvPr id="30" name="TextBox 29">
            <a:extLst>
              <a:ext uri="{FF2B5EF4-FFF2-40B4-BE49-F238E27FC236}">
                <a16:creationId xmlns:a16="http://schemas.microsoft.com/office/drawing/2014/main" id="{3CC1F015-1CA9-D681-57A2-33DB0D3CD1CC}"/>
              </a:ext>
            </a:extLst>
          </p:cNvPr>
          <p:cNvSpPr txBox="1"/>
          <p:nvPr/>
        </p:nvSpPr>
        <p:spPr>
          <a:xfrm>
            <a:off x="660912" y="5392321"/>
            <a:ext cx="4299090" cy="369332"/>
          </a:xfrm>
          <a:prstGeom prst="rect">
            <a:avLst/>
          </a:prstGeom>
          <a:noFill/>
        </p:spPr>
        <p:txBody>
          <a:bodyPr wrap="square">
            <a:spAutoFit/>
          </a:bodyPr>
          <a:lstStyle/>
          <a:p>
            <a:r>
              <a:rPr lang="en-US" b="1" dirty="0"/>
              <a:t>Force-distance Curve Measurements</a:t>
            </a:r>
          </a:p>
        </p:txBody>
      </p:sp>
      <p:sp>
        <p:nvSpPr>
          <p:cNvPr id="31" name="TextBox 30">
            <a:extLst>
              <a:ext uri="{FF2B5EF4-FFF2-40B4-BE49-F238E27FC236}">
                <a16:creationId xmlns:a16="http://schemas.microsoft.com/office/drawing/2014/main" id="{D78868F2-B829-66B7-58DF-7A6B8159A46A}"/>
              </a:ext>
            </a:extLst>
          </p:cNvPr>
          <p:cNvSpPr txBox="1"/>
          <p:nvPr/>
        </p:nvSpPr>
        <p:spPr>
          <a:xfrm>
            <a:off x="2252144" y="5758907"/>
            <a:ext cx="3861828" cy="369332"/>
          </a:xfrm>
          <a:prstGeom prst="rect">
            <a:avLst/>
          </a:prstGeom>
          <a:noFill/>
        </p:spPr>
        <p:txBody>
          <a:bodyPr wrap="square" rtlCol="0">
            <a:spAutoFit/>
          </a:bodyPr>
          <a:lstStyle/>
          <a:p>
            <a:r>
              <a:rPr lang="en-US" b="1" dirty="0"/>
              <a:t>Scanning Tunneling Microscopy</a:t>
            </a:r>
          </a:p>
        </p:txBody>
      </p:sp>
      <p:sp>
        <p:nvSpPr>
          <p:cNvPr id="33" name="TextBox 32">
            <a:extLst>
              <a:ext uri="{FF2B5EF4-FFF2-40B4-BE49-F238E27FC236}">
                <a16:creationId xmlns:a16="http://schemas.microsoft.com/office/drawing/2014/main" id="{EEB5D384-B224-EBF6-03C7-7C068DFA7129}"/>
              </a:ext>
            </a:extLst>
          </p:cNvPr>
          <p:cNvSpPr txBox="1"/>
          <p:nvPr/>
        </p:nvSpPr>
        <p:spPr>
          <a:xfrm>
            <a:off x="716573" y="6125428"/>
            <a:ext cx="3542200" cy="369332"/>
          </a:xfrm>
          <a:prstGeom prst="rect">
            <a:avLst/>
          </a:prstGeom>
          <a:noFill/>
        </p:spPr>
        <p:txBody>
          <a:bodyPr wrap="square">
            <a:spAutoFit/>
          </a:bodyPr>
          <a:lstStyle/>
          <a:p>
            <a:r>
              <a:rPr lang="en-US" b="1" dirty="0"/>
              <a:t>Kelvin Probe Force Microscopy </a:t>
            </a:r>
          </a:p>
        </p:txBody>
      </p:sp>
      <p:sp>
        <p:nvSpPr>
          <p:cNvPr id="34" name="TextBox 33">
            <a:extLst>
              <a:ext uri="{FF2B5EF4-FFF2-40B4-BE49-F238E27FC236}">
                <a16:creationId xmlns:a16="http://schemas.microsoft.com/office/drawing/2014/main" id="{81C3411E-CB80-95FD-0FED-6DCDDFFCCC56}"/>
              </a:ext>
            </a:extLst>
          </p:cNvPr>
          <p:cNvSpPr txBox="1"/>
          <p:nvPr/>
        </p:nvSpPr>
        <p:spPr>
          <a:xfrm>
            <a:off x="6452237" y="4702820"/>
            <a:ext cx="2232471" cy="369332"/>
          </a:xfrm>
          <a:prstGeom prst="rect">
            <a:avLst/>
          </a:prstGeom>
          <a:noFill/>
        </p:spPr>
        <p:txBody>
          <a:bodyPr wrap="none" rtlCol="0">
            <a:spAutoFit/>
          </a:bodyPr>
          <a:lstStyle/>
          <a:p>
            <a:r>
              <a:rPr lang="en-US" dirty="0"/>
              <a:t>UV-vis Spectroscopy</a:t>
            </a:r>
          </a:p>
        </p:txBody>
      </p:sp>
      <p:sp>
        <p:nvSpPr>
          <p:cNvPr id="35" name="TextBox 34">
            <a:extLst>
              <a:ext uri="{FF2B5EF4-FFF2-40B4-BE49-F238E27FC236}">
                <a16:creationId xmlns:a16="http://schemas.microsoft.com/office/drawing/2014/main" id="{A53F7175-FF8D-4076-81D0-38840CCCEDD9}"/>
              </a:ext>
            </a:extLst>
          </p:cNvPr>
          <p:cNvSpPr txBox="1"/>
          <p:nvPr/>
        </p:nvSpPr>
        <p:spPr>
          <a:xfrm>
            <a:off x="6982566" y="5169983"/>
            <a:ext cx="4177939" cy="369332"/>
          </a:xfrm>
          <a:prstGeom prst="rect">
            <a:avLst/>
          </a:prstGeom>
          <a:noFill/>
        </p:spPr>
        <p:txBody>
          <a:bodyPr wrap="none" rtlCol="0">
            <a:spAutoFit/>
          </a:bodyPr>
          <a:lstStyle/>
          <a:p>
            <a:r>
              <a:rPr lang="en-US" dirty="0"/>
              <a:t>Infrared and Near-Infrared Spectroscopy</a:t>
            </a:r>
          </a:p>
        </p:txBody>
      </p:sp>
      <p:sp>
        <p:nvSpPr>
          <p:cNvPr id="36" name="TextBox 35">
            <a:extLst>
              <a:ext uri="{FF2B5EF4-FFF2-40B4-BE49-F238E27FC236}">
                <a16:creationId xmlns:a16="http://schemas.microsoft.com/office/drawing/2014/main" id="{78BD113F-799E-F52B-1FFB-636D8BDE80E5}"/>
              </a:ext>
            </a:extLst>
          </p:cNvPr>
          <p:cNvSpPr txBox="1"/>
          <p:nvPr/>
        </p:nvSpPr>
        <p:spPr>
          <a:xfrm>
            <a:off x="9198649" y="4702820"/>
            <a:ext cx="2035301" cy="369332"/>
          </a:xfrm>
          <a:prstGeom prst="rect">
            <a:avLst/>
          </a:prstGeom>
          <a:noFill/>
        </p:spPr>
        <p:txBody>
          <a:bodyPr wrap="none" rtlCol="0">
            <a:spAutoFit/>
          </a:bodyPr>
          <a:lstStyle/>
          <a:p>
            <a:r>
              <a:rPr lang="en-US" dirty="0"/>
              <a:t>FTIR Spectroscopy</a:t>
            </a:r>
          </a:p>
        </p:txBody>
      </p:sp>
      <p:sp>
        <p:nvSpPr>
          <p:cNvPr id="37" name="TextBox 36">
            <a:extLst>
              <a:ext uri="{FF2B5EF4-FFF2-40B4-BE49-F238E27FC236}">
                <a16:creationId xmlns:a16="http://schemas.microsoft.com/office/drawing/2014/main" id="{3439D4EE-C602-D877-8A09-79C339D1F43F}"/>
              </a:ext>
            </a:extLst>
          </p:cNvPr>
          <p:cNvSpPr txBox="1"/>
          <p:nvPr/>
        </p:nvSpPr>
        <p:spPr>
          <a:xfrm>
            <a:off x="6452237" y="5627473"/>
            <a:ext cx="2314223" cy="369332"/>
          </a:xfrm>
          <a:prstGeom prst="rect">
            <a:avLst/>
          </a:prstGeom>
          <a:noFill/>
        </p:spPr>
        <p:txBody>
          <a:bodyPr wrap="none" rtlCol="0">
            <a:spAutoFit/>
          </a:bodyPr>
          <a:lstStyle/>
          <a:p>
            <a:r>
              <a:rPr lang="en-US" dirty="0"/>
              <a:t>Raman Spectroscopy</a:t>
            </a:r>
          </a:p>
        </p:txBody>
      </p:sp>
      <p:sp>
        <p:nvSpPr>
          <p:cNvPr id="38" name="TextBox 37">
            <a:extLst>
              <a:ext uri="{FF2B5EF4-FFF2-40B4-BE49-F238E27FC236}">
                <a16:creationId xmlns:a16="http://schemas.microsoft.com/office/drawing/2014/main" id="{5F579809-E0C5-646F-E6EB-B0C83053BD07}"/>
              </a:ext>
            </a:extLst>
          </p:cNvPr>
          <p:cNvSpPr txBox="1"/>
          <p:nvPr/>
        </p:nvSpPr>
        <p:spPr>
          <a:xfrm>
            <a:off x="7782076" y="6084964"/>
            <a:ext cx="3603743" cy="369332"/>
          </a:xfrm>
          <a:prstGeom prst="rect">
            <a:avLst/>
          </a:prstGeom>
          <a:noFill/>
        </p:spPr>
        <p:txBody>
          <a:bodyPr wrap="none" rtlCol="0">
            <a:spAutoFit/>
          </a:bodyPr>
          <a:lstStyle/>
          <a:p>
            <a:r>
              <a:rPr lang="en-US" dirty="0"/>
              <a:t>Photoluminescence Spectroscopy</a:t>
            </a:r>
          </a:p>
        </p:txBody>
      </p:sp>
      <p:sp>
        <p:nvSpPr>
          <p:cNvPr id="7" name="Slide Number Placeholder 6">
            <a:extLst>
              <a:ext uri="{FF2B5EF4-FFF2-40B4-BE49-F238E27FC236}">
                <a16:creationId xmlns:a16="http://schemas.microsoft.com/office/drawing/2014/main" id="{62F004C1-E8EE-5B9C-31F1-09761167AF09}"/>
              </a:ext>
            </a:extLst>
          </p:cNvPr>
          <p:cNvSpPr>
            <a:spLocks noGrp="1"/>
          </p:cNvSpPr>
          <p:nvPr>
            <p:ph type="sldNum" sz="quarter" idx="12"/>
          </p:nvPr>
        </p:nvSpPr>
        <p:spPr/>
        <p:txBody>
          <a:bodyPr/>
          <a:lstStyle/>
          <a:p>
            <a:fld id="{C1934BC5-F4F7-4358-8C2B-8BFE237F92F9}" type="slidenum">
              <a:rPr lang="en-US" smtClean="0"/>
              <a:t>86</a:t>
            </a:fld>
            <a:endParaRPr lang="en-US"/>
          </a:p>
        </p:txBody>
      </p:sp>
    </p:spTree>
    <p:extLst>
      <p:ext uri="{BB962C8B-B14F-4D97-AF65-F5344CB8AC3E}">
        <p14:creationId xmlns:p14="http://schemas.microsoft.com/office/powerpoint/2010/main" val="1785349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8500-BCF5-DD2E-E2D9-84E1F0C064C1}"/>
              </a:ext>
            </a:extLst>
          </p:cNvPr>
          <p:cNvSpPr>
            <a:spLocks noGrp="1"/>
          </p:cNvSpPr>
          <p:nvPr>
            <p:ph type="title"/>
          </p:nvPr>
        </p:nvSpPr>
        <p:spPr/>
        <p:txBody>
          <a:bodyPr/>
          <a:lstStyle/>
          <a:p>
            <a:r>
              <a:rPr lang="en-US" dirty="0"/>
              <a:t>Scanning Probe Microscopy (SPM)</a:t>
            </a:r>
          </a:p>
        </p:txBody>
      </p:sp>
      <p:sp>
        <p:nvSpPr>
          <p:cNvPr id="3" name="Content Placeholder 2">
            <a:extLst>
              <a:ext uri="{FF2B5EF4-FFF2-40B4-BE49-F238E27FC236}">
                <a16:creationId xmlns:a16="http://schemas.microsoft.com/office/drawing/2014/main" id="{86986EF3-E5AA-C1B3-E708-A9AE8EB8B974}"/>
              </a:ext>
            </a:extLst>
          </p:cNvPr>
          <p:cNvSpPr>
            <a:spLocks noGrp="1"/>
          </p:cNvSpPr>
          <p:nvPr>
            <p:ph idx="1"/>
          </p:nvPr>
        </p:nvSpPr>
        <p:spPr/>
        <p:txBody>
          <a:bodyPr>
            <a:normAutofit fontScale="85000" lnSpcReduction="20000"/>
          </a:bodyPr>
          <a:lstStyle/>
          <a:p>
            <a:r>
              <a:rPr lang="en-US" b="1" dirty="0"/>
              <a:t>Introduction to SPM:</a:t>
            </a:r>
          </a:p>
          <a:p>
            <a:pPr lvl="1"/>
            <a:r>
              <a:rPr lang="en-US" dirty="0"/>
              <a:t>Scanning Probe Microscopy (SPM) is a microscopy technique that images surfaces using a physical probe.</a:t>
            </a:r>
          </a:p>
          <a:p>
            <a:pPr lvl="1"/>
            <a:r>
              <a:rPr lang="en-US" dirty="0"/>
              <a:t>Developed with the scanning tunneling microscope in the 1980s.</a:t>
            </a:r>
          </a:p>
          <a:p>
            <a:r>
              <a:rPr lang="en-US" b="1" dirty="0"/>
              <a:t>Capabilities:</a:t>
            </a:r>
          </a:p>
          <a:p>
            <a:pPr lvl="1"/>
            <a:r>
              <a:rPr lang="en-US" dirty="0"/>
              <a:t>Provides high-resolution imaging of surfaces, capable of reaching atomic-level detail</a:t>
            </a:r>
          </a:p>
          <a:p>
            <a:pPr lvl="1"/>
            <a:r>
              <a:rPr lang="en-US" dirty="0"/>
              <a:t>Utilized across various scientific fields, including physics, chemistry, biology, and materials science</a:t>
            </a:r>
          </a:p>
          <a:p>
            <a:r>
              <a:rPr lang="en-US" b="1" dirty="0"/>
              <a:t>Operational Principle:</a:t>
            </a:r>
          </a:p>
          <a:p>
            <a:pPr lvl="1"/>
            <a:r>
              <a:rPr lang="en-US" dirty="0"/>
              <a:t>The core mechanism involves the interaction between a sharp probe and the specimen's surface</a:t>
            </a:r>
          </a:p>
          <a:p>
            <a:pPr lvl="1"/>
            <a:r>
              <a:rPr lang="en-US" dirty="0"/>
              <a:t>The probe is part of a flexible cantilever system</a:t>
            </a:r>
          </a:p>
          <a:p>
            <a:pPr lvl="1"/>
            <a:r>
              <a:rPr lang="en-US" dirty="0"/>
              <a:t>As the probe moves over the surface, it experiences deflections due to interactions with the surface</a:t>
            </a:r>
          </a:p>
          <a:p>
            <a:pPr lvl="1"/>
            <a:r>
              <a:rPr lang="en-US" dirty="0"/>
              <a:t>These deflections are recorded and translated into a detailed map of the surface's properties</a:t>
            </a:r>
          </a:p>
        </p:txBody>
      </p:sp>
      <p:sp>
        <p:nvSpPr>
          <p:cNvPr id="5" name="Slide Number Placeholder 4">
            <a:extLst>
              <a:ext uri="{FF2B5EF4-FFF2-40B4-BE49-F238E27FC236}">
                <a16:creationId xmlns:a16="http://schemas.microsoft.com/office/drawing/2014/main" id="{EEDF40E7-64B7-64D9-4D39-9D1204BF849C}"/>
              </a:ext>
            </a:extLst>
          </p:cNvPr>
          <p:cNvSpPr>
            <a:spLocks noGrp="1"/>
          </p:cNvSpPr>
          <p:nvPr>
            <p:ph type="sldNum" sz="quarter" idx="12"/>
          </p:nvPr>
        </p:nvSpPr>
        <p:spPr/>
        <p:txBody>
          <a:bodyPr/>
          <a:lstStyle/>
          <a:p>
            <a:fld id="{C1934BC5-F4F7-4358-8C2B-8BFE237F92F9}" type="slidenum">
              <a:rPr lang="en-US" smtClean="0"/>
              <a:t>87</a:t>
            </a:fld>
            <a:endParaRPr lang="en-US"/>
          </a:p>
        </p:txBody>
      </p:sp>
    </p:spTree>
    <p:extLst>
      <p:ext uri="{BB962C8B-B14F-4D97-AF65-F5344CB8AC3E}">
        <p14:creationId xmlns:p14="http://schemas.microsoft.com/office/powerpoint/2010/main" val="21365368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A15AD-AE19-1C3C-3254-31423C9C3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E1AD2-E380-2548-3962-7356C146FC5D}"/>
              </a:ext>
            </a:extLst>
          </p:cNvPr>
          <p:cNvSpPr>
            <a:spLocks noGrp="1"/>
          </p:cNvSpPr>
          <p:nvPr>
            <p:ph type="title"/>
          </p:nvPr>
        </p:nvSpPr>
        <p:spPr/>
        <p:txBody>
          <a:bodyPr/>
          <a:lstStyle/>
          <a:p>
            <a:r>
              <a:rPr lang="en-US" dirty="0"/>
              <a:t>Atomic Force Microscopy (AFM)</a:t>
            </a:r>
          </a:p>
        </p:txBody>
      </p:sp>
      <p:sp>
        <p:nvSpPr>
          <p:cNvPr id="3" name="Content Placeholder 2">
            <a:extLst>
              <a:ext uri="{FF2B5EF4-FFF2-40B4-BE49-F238E27FC236}">
                <a16:creationId xmlns:a16="http://schemas.microsoft.com/office/drawing/2014/main" id="{F9CAA2C3-1F52-56F3-4E3D-94E096CFAB9B}"/>
              </a:ext>
            </a:extLst>
          </p:cNvPr>
          <p:cNvSpPr>
            <a:spLocks noGrp="1"/>
          </p:cNvSpPr>
          <p:nvPr>
            <p:ph idx="1"/>
          </p:nvPr>
        </p:nvSpPr>
        <p:spPr>
          <a:xfrm>
            <a:off x="838200" y="1825625"/>
            <a:ext cx="6068627" cy="4351338"/>
          </a:xfrm>
        </p:spPr>
        <p:txBody>
          <a:bodyPr>
            <a:normAutofit fontScale="77500" lnSpcReduction="20000"/>
          </a:bodyPr>
          <a:lstStyle/>
          <a:p>
            <a:r>
              <a:rPr lang="en-US" b="1" dirty="0"/>
              <a:t>Overview of AFM:</a:t>
            </a:r>
            <a:endParaRPr lang="lv-LV" b="1" dirty="0"/>
          </a:p>
          <a:p>
            <a:pPr lvl="1"/>
            <a:r>
              <a:rPr lang="en-US" dirty="0"/>
              <a:t>A type of Scanning Probe Microscopy (SPM) offering high-resolution nanoscale imaging</a:t>
            </a:r>
            <a:endParaRPr lang="lv-LV" dirty="0"/>
          </a:p>
          <a:p>
            <a:pPr lvl="1"/>
            <a:r>
              <a:rPr lang="en-US" dirty="0"/>
              <a:t>Capable of atomic-level resolution in some cases</a:t>
            </a:r>
            <a:endParaRPr lang="lv-LV" dirty="0"/>
          </a:p>
          <a:p>
            <a:pPr lvl="1"/>
            <a:r>
              <a:rPr lang="en-US" dirty="0"/>
              <a:t>Operates under ambient, liquid, or varied temperature conditions, unlike electron microscopy which requires vacuum</a:t>
            </a:r>
          </a:p>
          <a:p>
            <a:r>
              <a:rPr lang="en-US" b="1" dirty="0"/>
              <a:t>Principle of Operation:</a:t>
            </a:r>
            <a:endParaRPr lang="lv-LV" b="1" dirty="0"/>
          </a:p>
          <a:p>
            <a:pPr lvl="1"/>
            <a:r>
              <a:rPr lang="en-US" dirty="0"/>
              <a:t>Involves a cantilever with a sharp tip (probe) at its end</a:t>
            </a:r>
            <a:r>
              <a:rPr lang="lv-LV" dirty="0"/>
              <a:t> </a:t>
            </a:r>
            <a:r>
              <a:rPr lang="en-US" dirty="0"/>
              <a:t>which is used to scan the surface of a sample</a:t>
            </a:r>
            <a:endParaRPr lang="lv-LV" dirty="0"/>
          </a:p>
          <a:p>
            <a:pPr lvl="1"/>
            <a:r>
              <a:rPr lang="en-US" dirty="0"/>
              <a:t>The cantilever deflects due to forces between the tip and the sample during scanning. The forces that can affect the deflection of the tip include </a:t>
            </a:r>
            <a:r>
              <a:rPr lang="en-US" b="0" i="0" dirty="0">
                <a:solidFill>
                  <a:srgbClr val="0D0D0D"/>
                </a:solidFill>
                <a:effectLst/>
                <a:latin typeface="Söhne"/>
              </a:rPr>
              <a:t>van der Waals, electrostatic, capillary, chemical bonding, magnetic, Coulombic, quantum mechanical forces like the Casimir force, and mechanical contact forces</a:t>
            </a:r>
          </a:p>
          <a:p>
            <a:pPr lvl="1"/>
            <a:r>
              <a:rPr lang="en-US" dirty="0"/>
              <a:t>Deflections are measured by reflecting a laser beam off the cantilever into a four-segment photodetector</a:t>
            </a:r>
          </a:p>
        </p:txBody>
      </p:sp>
      <p:pic>
        <p:nvPicPr>
          <p:cNvPr id="4" name="Picture 3">
            <a:extLst>
              <a:ext uri="{FF2B5EF4-FFF2-40B4-BE49-F238E27FC236}">
                <a16:creationId xmlns:a16="http://schemas.microsoft.com/office/drawing/2014/main" id="{3C21F96F-FD74-600F-7288-6A243F952BC0}"/>
              </a:ext>
            </a:extLst>
          </p:cNvPr>
          <p:cNvPicPr>
            <a:picLocks noChangeAspect="1"/>
          </p:cNvPicPr>
          <p:nvPr/>
        </p:nvPicPr>
        <p:blipFill>
          <a:blip r:embed="rId3"/>
          <a:stretch>
            <a:fillRect/>
          </a:stretch>
        </p:blipFill>
        <p:spPr>
          <a:xfrm>
            <a:off x="7066625" y="1825625"/>
            <a:ext cx="4952747" cy="3908617"/>
          </a:xfrm>
          <a:prstGeom prst="rect">
            <a:avLst/>
          </a:prstGeom>
        </p:spPr>
      </p:pic>
      <p:sp>
        <p:nvSpPr>
          <p:cNvPr id="6" name="Slide Number Placeholder 5">
            <a:extLst>
              <a:ext uri="{FF2B5EF4-FFF2-40B4-BE49-F238E27FC236}">
                <a16:creationId xmlns:a16="http://schemas.microsoft.com/office/drawing/2014/main" id="{B8EE6A58-7E31-563A-F0B5-ED9798425CBE}"/>
              </a:ext>
            </a:extLst>
          </p:cNvPr>
          <p:cNvSpPr>
            <a:spLocks noGrp="1"/>
          </p:cNvSpPr>
          <p:nvPr>
            <p:ph type="sldNum" sz="quarter" idx="12"/>
          </p:nvPr>
        </p:nvSpPr>
        <p:spPr/>
        <p:txBody>
          <a:bodyPr/>
          <a:lstStyle/>
          <a:p>
            <a:fld id="{C1934BC5-F4F7-4358-8C2B-8BFE237F92F9}" type="slidenum">
              <a:rPr lang="en-US" smtClean="0"/>
              <a:t>88</a:t>
            </a:fld>
            <a:endParaRPr lang="en-US"/>
          </a:p>
        </p:txBody>
      </p:sp>
    </p:spTree>
    <p:extLst>
      <p:ext uri="{BB962C8B-B14F-4D97-AF65-F5344CB8AC3E}">
        <p14:creationId xmlns:p14="http://schemas.microsoft.com/office/powerpoint/2010/main" val="31371698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99C23-9E5D-2808-2BDC-786250F79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24D95-B2CC-6E0B-B4FA-745ED3494DB6}"/>
              </a:ext>
            </a:extLst>
          </p:cNvPr>
          <p:cNvSpPr>
            <a:spLocks noGrp="1"/>
          </p:cNvSpPr>
          <p:nvPr>
            <p:ph type="title"/>
          </p:nvPr>
        </p:nvSpPr>
        <p:spPr/>
        <p:txBody>
          <a:bodyPr/>
          <a:lstStyle/>
          <a:p>
            <a:r>
              <a:rPr lang="en-US" dirty="0"/>
              <a:t>Atomic Force Microscopy (AFM)</a:t>
            </a:r>
          </a:p>
        </p:txBody>
      </p:sp>
      <p:sp>
        <p:nvSpPr>
          <p:cNvPr id="3" name="Content Placeholder 2">
            <a:extLst>
              <a:ext uri="{FF2B5EF4-FFF2-40B4-BE49-F238E27FC236}">
                <a16:creationId xmlns:a16="http://schemas.microsoft.com/office/drawing/2014/main" id="{0A5B7CFE-CF5D-80DA-BF26-B94E8DFB1114}"/>
              </a:ext>
            </a:extLst>
          </p:cNvPr>
          <p:cNvSpPr>
            <a:spLocks noGrp="1"/>
          </p:cNvSpPr>
          <p:nvPr>
            <p:ph idx="1"/>
          </p:nvPr>
        </p:nvSpPr>
        <p:spPr>
          <a:xfrm>
            <a:off x="838200" y="1825625"/>
            <a:ext cx="6113016" cy="4351338"/>
          </a:xfrm>
        </p:spPr>
        <p:txBody>
          <a:bodyPr>
            <a:normAutofit fontScale="77500" lnSpcReduction="20000"/>
          </a:bodyPr>
          <a:lstStyle/>
          <a:p>
            <a:r>
              <a:rPr lang="en-US" b="1" dirty="0"/>
              <a:t>Modes of Operation:</a:t>
            </a:r>
          </a:p>
          <a:p>
            <a:pPr lvl="1"/>
            <a:r>
              <a:rPr lang="en-US" b="1" dirty="0"/>
              <a:t>Contact Mode: </a:t>
            </a:r>
            <a:r>
              <a:rPr lang="en-US" dirty="0"/>
              <a:t>Direct contact between the tip and sample, suitable for high-resolution images but may damage soft samples</a:t>
            </a:r>
          </a:p>
          <a:p>
            <a:pPr lvl="1"/>
            <a:r>
              <a:rPr lang="en-US" b="1" dirty="0"/>
              <a:t>Tapping Mode: </a:t>
            </a:r>
            <a:r>
              <a:rPr lang="en-US" dirty="0"/>
              <a:t>Scanning is performed with a cantilever oscillating at its resonant frequency and slightly touching the sample surface. This reduces damage to the sample and is ideal for imaging soft/sticky surfaces</a:t>
            </a:r>
          </a:p>
          <a:p>
            <a:pPr lvl="1"/>
            <a:r>
              <a:rPr lang="en-US" b="1" dirty="0"/>
              <a:t>Non-contact Mode: </a:t>
            </a:r>
            <a:r>
              <a:rPr lang="en-US" dirty="0"/>
              <a:t>Tip oscillates near the surface without touching, used for fragile samples.</a:t>
            </a:r>
          </a:p>
          <a:p>
            <a:r>
              <a:rPr lang="en-US" b="1" dirty="0"/>
              <a:t>Applications:</a:t>
            </a:r>
          </a:p>
          <a:p>
            <a:pPr lvl="1"/>
            <a:r>
              <a:rPr lang="en-US" dirty="0"/>
              <a:t>Surface analysis of polymers, metals, semiconductors, and thin films</a:t>
            </a:r>
          </a:p>
          <a:p>
            <a:pPr lvl="1"/>
            <a:r>
              <a:rPr lang="en-US" dirty="0"/>
              <a:t>Mechanical property measurement (hardness, elasticity, adhesion) at the nanoscale</a:t>
            </a:r>
          </a:p>
          <a:p>
            <a:pPr lvl="1"/>
            <a:r>
              <a:rPr lang="en-US" dirty="0"/>
              <a:t>Imaging of biological samples (DNA, proteins, cells) in native environments</a:t>
            </a:r>
          </a:p>
        </p:txBody>
      </p:sp>
      <p:pic>
        <p:nvPicPr>
          <p:cNvPr id="4" name="Picture 3">
            <a:hlinkClick r:id="rId2"/>
            <a:extLst>
              <a:ext uri="{FF2B5EF4-FFF2-40B4-BE49-F238E27FC236}">
                <a16:creationId xmlns:a16="http://schemas.microsoft.com/office/drawing/2014/main" id="{43D57360-F136-185A-9C26-3B088102D07F}"/>
              </a:ext>
            </a:extLst>
          </p:cNvPr>
          <p:cNvPicPr>
            <a:picLocks noChangeAspect="1"/>
          </p:cNvPicPr>
          <p:nvPr/>
        </p:nvPicPr>
        <p:blipFill rotWithShape="1">
          <a:blip r:embed="rId3"/>
          <a:srcRect r="46964"/>
          <a:stretch/>
        </p:blipFill>
        <p:spPr>
          <a:xfrm>
            <a:off x="6951216" y="1465205"/>
            <a:ext cx="5146464" cy="3927589"/>
          </a:xfrm>
          <a:prstGeom prst="rect">
            <a:avLst/>
          </a:prstGeom>
        </p:spPr>
      </p:pic>
      <p:sp>
        <p:nvSpPr>
          <p:cNvPr id="6" name="Slide Number Placeholder 5">
            <a:extLst>
              <a:ext uri="{FF2B5EF4-FFF2-40B4-BE49-F238E27FC236}">
                <a16:creationId xmlns:a16="http://schemas.microsoft.com/office/drawing/2014/main" id="{A5C663C4-29BE-3583-7F0A-76A74B97A33D}"/>
              </a:ext>
            </a:extLst>
          </p:cNvPr>
          <p:cNvSpPr>
            <a:spLocks noGrp="1"/>
          </p:cNvSpPr>
          <p:nvPr>
            <p:ph type="sldNum" sz="quarter" idx="12"/>
          </p:nvPr>
        </p:nvSpPr>
        <p:spPr/>
        <p:txBody>
          <a:bodyPr/>
          <a:lstStyle/>
          <a:p>
            <a:fld id="{C1934BC5-F4F7-4358-8C2B-8BFE237F92F9}" type="slidenum">
              <a:rPr lang="en-US" smtClean="0"/>
              <a:t>89</a:t>
            </a:fld>
            <a:endParaRPr lang="en-US"/>
          </a:p>
        </p:txBody>
      </p:sp>
    </p:spTree>
    <p:extLst>
      <p:ext uri="{BB962C8B-B14F-4D97-AF65-F5344CB8AC3E}">
        <p14:creationId xmlns:p14="http://schemas.microsoft.com/office/powerpoint/2010/main" val="197630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EFF4-8F55-BD3C-3383-9C7BAE9D31A7}"/>
              </a:ext>
            </a:extLst>
          </p:cNvPr>
          <p:cNvSpPr>
            <a:spLocks noGrp="1"/>
          </p:cNvSpPr>
          <p:nvPr>
            <p:ph type="title"/>
          </p:nvPr>
        </p:nvSpPr>
        <p:spPr/>
        <p:txBody>
          <a:bodyPr/>
          <a:lstStyle/>
          <a:p>
            <a:r>
              <a:rPr lang="en-US" sz="4400" dirty="0"/>
              <a:t>Surface Characteristics</a:t>
            </a:r>
            <a:endParaRPr lang="en-US" dirty="0"/>
          </a:p>
        </p:txBody>
      </p:sp>
      <p:sp>
        <p:nvSpPr>
          <p:cNvPr id="3" name="Content Placeholder 2">
            <a:extLst>
              <a:ext uri="{FF2B5EF4-FFF2-40B4-BE49-F238E27FC236}">
                <a16:creationId xmlns:a16="http://schemas.microsoft.com/office/drawing/2014/main" id="{9B0951F6-F0C4-C796-5058-40599AA18BAC}"/>
              </a:ext>
            </a:extLst>
          </p:cNvPr>
          <p:cNvSpPr>
            <a:spLocks noGrp="1"/>
          </p:cNvSpPr>
          <p:nvPr>
            <p:ph idx="1"/>
          </p:nvPr>
        </p:nvSpPr>
        <p:spPr/>
        <p:txBody>
          <a:bodyPr>
            <a:normAutofit lnSpcReduction="10000"/>
          </a:bodyPr>
          <a:lstStyle/>
          <a:p>
            <a:r>
              <a:rPr lang="en-US" dirty="0"/>
              <a:t>All the listed key characteristics are directly related to the surface characteristics of a solid biomaterial</a:t>
            </a:r>
            <a:endParaRPr lang="en-US" i="0" dirty="0">
              <a:effectLst/>
              <a:latin typeface="Söhne"/>
            </a:endParaRPr>
          </a:p>
          <a:p>
            <a:pPr lvl="1"/>
            <a:r>
              <a:rPr lang="en-US" i="0" dirty="0">
                <a:effectLst/>
                <a:latin typeface="Söhne"/>
              </a:rPr>
              <a:t>Tissue Integration</a:t>
            </a:r>
            <a:endParaRPr lang="en-US" dirty="0">
              <a:latin typeface="Söhne"/>
            </a:endParaRPr>
          </a:p>
          <a:p>
            <a:pPr lvl="2"/>
            <a:r>
              <a:rPr lang="en-US" i="1" u="sng" dirty="0">
                <a:latin typeface="Söhne"/>
              </a:rPr>
              <a:t>An appropriate surface can foster cell adhesion, proliferation, and tissue ingrowth</a:t>
            </a:r>
            <a:r>
              <a:rPr lang="en-US" dirty="0">
                <a:latin typeface="Söhne"/>
              </a:rPr>
              <a:t>, facilitating the formation of a stable interface with the host tissue</a:t>
            </a:r>
          </a:p>
          <a:p>
            <a:pPr lvl="1"/>
            <a:r>
              <a:rPr lang="en-US" i="0" dirty="0">
                <a:effectLst/>
                <a:latin typeface="Söhne"/>
              </a:rPr>
              <a:t>Drug Delivery</a:t>
            </a:r>
          </a:p>
          <a:p>
            <a:pPr lvl="2"/>
            <a:r>
              <a:rPr lang="en-US" i="0" dirty="0">
                <a:effectLst/>
                <a:latin typeface="Söhne"/>
              </a:rPr>
              <a:t>Implants designed with </a:t>
            </a:r>
            <a:r>
              <a:rPr lang="en-US" i="1" u="sng" dirty="0">
                <a:effectLst/>
                <a:latin typeface="Söhne"/>
              </a:rPr>
              <a:t>drug-eluting capabilities utilize surface characteristics to influence the controlled release of medications</a:t>
            </a:r>
            <a:r>
              <a:rPr lang="en-US" i="0" dirty="0">
                <a:effectLst/>
                <a:latin typeface="Söhne"/>
              </a:rPr>
              <a:t>, enabling targeted and localized treatment at the implant site</a:t>
            </a:r>
          </a:p>
          <a:p>
            <a:pPr lvl="1"/>
            <a:r>
              <a:rPr lang="en-US" i="0" dirty="0">
                <a:effectLst/>
                <a:latin typeface="Söhne"/>
              </a:rPr>
              <a:t>Reducing Infection Risk</a:t>
            </a:r>
          </a:p>
          <a:p>
            <a:pPr lvl="2"/>
            <a:r>
              <a:rPr lang="en-US" i="0" dirty="0">
                <a:effectLst/>
                <a:latin typeface="Söhne"/>
              </a:rPr>
              <a:t>The susceptibility of an implant to bacterial adhesion and biofilm formation is influenced by its surface properties; </a:t>
            </a:r>
            <a:r>
              <a:rPr lang="en-US" i="1" u="sng" dirty="0">
                <a:effectLst/>
                <a:latin typeface="Söhne"/>
              </a:rPr>
              <a:t>a smooth, non-porous surface with antibacterial properties can mitigate the risk of infections</a:t>
            </a:r>
          </a:p>
        </p:txBody>
      </p:sp>
      <p:sp>
        <p:nvSpPr>
          <p:cNvPr id="5" name="Slide Number Placeholder 4">
            <a:extLst>
              <a:ext uri="{FF2B5EF4-FFF2-40B4-BE49-F238E27FC236}">
                <a16:creationId xmlns:a16="http://schemas.microsoft.com/office/drawing/2014/main" id="{8A287BE9-876B-DCF9-0A75-BE738B8C0B2F}"/>
              </a:ext>
            </a:extLst>
          </p:cNvPr>
          <p:cNvSpPr>
            <a:spLocks noGrp="1"/>
          </p:cNvSpPr>
          <p:nvPr>
            <p:ph type="sldNum" sz="quarter" idx="12"/>
          </p:nvPr>
        </p:nvSpPr>
        <p:spPr/>
        <p:txBody>
          <a:bodyPr/>
          <a:lstStyle/>
          <a:p>
            <a:fld id="{C1934BC5-F4F7-4358-8C2B-8BFE237F92F9}" type="slidenum">
              <a:rPr lang="en-US" smtClean="0"/>
              <a:t>9</a:t>
            </a:fld>
            <a:endParaRPr lang="en-US"/>
          </a:p>
        </p:txBody>
      </p:sp>
    </p:spTree>
    <p:extLst>
      <p:ext uri="{BB962C8B-B14F-4D97-AF65-F5344CB8AC3E}">
        <p14:creationId xmlns:p14="http://schemas.microsoft.com/office/powerpoint/2010/main" val="12810428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565B-56C6-A6AA-B740-4009C2DAB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348E9-22A1-961A-7DFF-017ACF8AABC0}"/>
              </a:ext>
            </a:extLst>
          </p:cNvPr>
          <p:cNvSpPr>
            <a:spLocks noGrp="1"/>
          </p:cNvSpPr>
          <p:nvPr>
            <p:ph type="title"/>
          </p:nvPr>
        </p:nvSpPr>
        <p:spPr/>
        <p:txBody>
          <a:bodyPr/>
          <a:lstStyle/>
          <a:p>
            <a:r>
              <a:rPr lang="en-US" dirty="0"/>
              <a:t>Atomic Force Microscopy (AFM)</a:t>
            </a:r>
          </a:p>
        </p:txBody>
      </p:sp>
      <p:sp>
        <p:nvSpPr>
          <p:cNvPr id="3" name="Content Placeholder 2">
            <a:extLst>
              <a:ext uri="{FF2B5EF4-FFF2-40B4-BE49-F238E27FC236}">
                <a16:creationId xmlns:a16="http://schemas.microsoft.com/office/drawing/2014/main" id="{2A05EB46-E233-2520-FA40-6E82D0C515E6}"/>
              </a:ext>
            </a:extLst>
          </p:cNvPr>
          <p:cNvSpPr>
            <a:spLocks noGrp="1"/>
          </p:cNvSpPr>
          <p:nvPr>
            <p:ph idx="1"/>
          </p:nvPr>
        </p:nvSpPr>
        <p:spPr>
          <a:xfrm>
            <a:off x="838200" y="1825625"/>
            <a:ext cx="6175159" cy="4351338"/>
          </a:xfrm>
        </p:spPr>
        <p:txBody>
          <a:bodyPr>
            <a:normAutofit lnSpcReduction="10000"/>
          </a:bodyPr>
          <a:lstStyle/>
          <a:p>
            <a:r>
              <a:rPr lang="en-US" b="1" dirty="0"/>
              <a:t>Advantages:</a:t>
            </a:r>
          </a:p>
          <a:p>
            <a:pPr lvl="1"/>
            <a:r>
              <a:rPr lang="en-US" dirty="0"/>
              <a:t>High-resolution imaging capability</a:t>
            </a:r>
          </a:p>
          <a:p>
            <a:pPr lvl="1"/>
            <a:r>
              <a:rPr lang="en-US" dirty="0"/>
              <a:t>Versatile operating environments</a:t>
            </a:r>
          </a:p>
          <a:p>
            <a:pPr lvl="1"/>
            <a:r>
              <a:rPr lang="en-US" dirty="0"/>
              <a:t>Measurement of mechanical, electrical, and magnetic properties at the nanoscale</a:t>
            </a:r>
          </a:p>
          <a:p>
            <a:r>
              <a:rPr lang="en-US" b="1" dirty="0"/>
              <a:t>Limitations:</a:t>
            </a:r>
          </a:p>
          <a:p>
            <a:pPr lvl="1"/>
            <a:r>
              <a:rPr lang="en-US" dirty="0"/>
              <a:t>Surface imaging is generally limited to a few micrometers in depth</a:t>
            </a:r>
          </a:p>
          <a:p>
            <a:pPr lvl="1"/>
            <a:r>
              <a:rPr lang="en-US" dirty="0"/>
              <a:t>Data interpretation can be complex for heterogeneous samples</a:t>
            </a:r>
          </a:p>
          <a:p>
            <a:pPr lvl="1"/>
            <a:r>
              <a:rPr lang="en-US" dirty="0"/>
              <a:t>Slower scanning speeds compared to some microscopy techniques</a:t>
            </a:r>
          </a:p>
        </p:txBody>
      </p:sp>
      <p:pic>
        <p:nvPicPr>
          <p:cNvPr id="5" name="Picture 4">
            <a:hlinkClick r:id="rId3"/>
            <a:extLst>
              <a:ext uri="{FF2B5EF4-FFF2-40B4-BE49-F238E27FC236}">
                <a16:creationId xmlns:a16="http://schemas.microsoft.com/office/drawing/2014/main" id="{B462A8FF-0959-CCE4-6CC3-407380F5EE48}"/>
              </a:ext>
            </a:extLst>
          </p:cNvPr>
          <p:cNvPicPr>
            <a:picLocks noChangeAspect="1"/>
          </p:cNvPicPr>
          <p:nvPr/>
        </p:nvPicPr>
        <p:blipFill>
          <a:blip r:embed="rId4"/>
          <a:stretch>
            <a:fillRect/>
          </a:stretch>
        </p:blipFill>
        <p:spPr>
          <a:xfrm>
            <a:off x="7478831" y="1389315"/>
            <a:ext cx="4464470" cy="5175995"/>
          </a:xfrm>
          <a:prstGeom prst="rect">
            <a:avLst/>
          </a:prstGeom>
        </p:spPr>
      </p:pic>
      <p:sp>
        <p:nvSpPr>
          <p:cNvPr id="6" name="Slide Number Placeholder 5">
            <a:extLst>
              <a:ext uri="{FF2B5EF4-FFF2-40B4-BE49-F238E27FC236}">
                <a16:creationId xmlns:a16="http://schemas.microsoft.com/office/drawing/2014/main" id="{81870CEA-1014-CBFC-F227-BA319C1F0411}"/>
              </a:ext>
            </a:extLst>
          </p:cNvPr>
          <p:cNvSpPr>
            <a:spLocks noGrp="1"/>
          </p:cNvSpPr>
          <p:nvPr>
            <p:ph type="sldNum" sz="quarter" idx="12"/>
          </p:nvPr>
        </p:nvSpPr>
        <p:spPr/>
        <p:txBody>
          <a:bodyPr/>
          <a:lstStyle/>
          <a:p>
            <a:fld id="{C1934BC5-F4F7-4358-8C2B-8BFE237F92F9}" type="slidenum">
              <a:rPr lang="en-US" smtClean="0"/>
              <a:t>90</a:t>
            </a:fld>
            <a:endParaRPr lang="en-US"/>
          </a:p>
        </p:txBody>
      </p:sp>
    </p:spTree>
    <p:extLst>
      <p:ext uri="{BB962C8B-B14F-4D97-AF65-F5344CB8AC3E}">
        <p14:creationId xmlns:p14="http://schemas.microsoft.com/office/powerpoint/2010/main" val="2248259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7A69-1776-9C2A-294F-513F4C94D7F6}"/>
              </a:ext>
            </a:extLst>
          </p:cNvPr>
          <p:cNvSpPr>
            <a:spLocks noGrp="1"/>
          </p:cNvSpPr>
          <p:nvPr>
            <p:ph type="title"/>
          </p:nvPr>
        </p:nvSpPr>
        <p:spPr/>
        <p:txBody>
          <a:bodyPr/>
          <a:lstStyle/>
          <a:p>
            <a:r>
              <a:rPr lang="en-US" dirty="0"/>
              <a:t>Atomic Force Microscopy (AFM)</a:t>
            </a:r>
          </a:p>
        </p:txBody>
      </p:sp>
      <p:sp>
        <p:nvSpPr>
          <p:cNvPr id="3" name="Content Placeholder 2">
            <a:extLst>
              <a:ext uri="{FF2B5EF4-FFF2-40B4-BE49-F238E27FC236}">
                <a16:creationId xmlns:a16="http://schemas.microsoft.com/office/drawing/2014/main" id="{9552CAA5-893E-D56A-F7AC-694586B6BFC7}"/>
              </a:ext>
            </a:extLst>
          </p:cNvPr>
          <p:cNvSpPr>
            <a:spLocks noGrp="1"/>
          </p:cNvSpPr>
          <p:nvPr>
            <p:ph idx="1"/>
          </p:nvPr>
        </p:nvSpPr>
        <p:spPr/>
        <p:txBody>
          <a:bodyPr>
            <a:normAutofit fontScale="92500"/>
          </a:bodyPr>
          <a:lstStyle/>
          <a:p>
            <a:r>
              <a:rPr lang="en-US" b="1" dirty="0"/>
              <a:t>Further Reading:</a:t>
            </a:r>
          </a:p>
          <a:p>
            <a:pPr lvl="1"/>
            <a:r>
              <a:rPr lang="en-US" dirty="0" err="1"/>
              <a:t>Marrese</a:t>
            </a:r>
            <a:r>
              <a:rPr lang="en-US" dirty="0"/>
              <a:t>, M., Guarino, V., &amp; Ambrosio, L. (2017). </a:t>
            </a:r>
            <a:r>
              <a:rPr lang="en-US" b="1" dirty="0"/>
              <a:t>Atomic Force Microscopy: A powerful tool to address scaffold design in tissue engineering.</a:t>
            </a:r>
            <a:r>
              <a:rPr lang="en-US" dirty="0"/>
              <a:t> Journal of Functional Biomaterials, 8(1), 7. </a:t>
            </a:r>
            <a:r>
              <a:rPr lang="en-US" dirty="0">
                <a:hlinkClick r:id="rId2"/>
              </a:rPr>
              <a:t>https://doi.org/10.3390/jfb8010007 </a:t>
            </a:r>
            <a:endParaRPr lang="en-US" dirty="0"/>
          </a:p>
          <a:p>
            <a:pPr lvl="1"/>
            <a:r>
              <a:rPr lang="en-US" dirty="0"/>
              <a:t>Johnson, D., &amp; Hilal, N. (2015). </a:t>
            </a:r>
            <a:r>
              <a:rPr lang="en-US" b="1" dirty="0" err="1"/>
              <a:t>Characterisation</a:t>
            </a:r>
            <a:r>
              <a:rPr lang="en-US" b="1" dirty="0"/>
              <a:t> and quantification of membrane surface properties using atomic force microscopy: A comprehensive review.</a:t>
            </a:r>
            <a:r>
              <a:rPr lang="en-US" dirty="0"/>
              <a:t> Desalination, 356, 149–164. </a:t>
            </a:r>
            <a:r>
              <a:rPr lang="en-US" dirty="0">
                <a:hlinkClick r:id="rId3"/>
              </a:rPr>
              <a:t>https://doi.org/10.1016/j.desal.2014.08.019</a:t>
            </a:r>
            <a:endParaRPr lang="en-US" dirty="0"/>
          </a:p>
          <a:p>
            <a:pPr lvl="1"/>
            <a:r>
              <a:rPr lang="en-US" dirty="0" err="1"/>
              <a:t>Maver</a:t>
            </a:r>
            <a:r>
              <a:rPr lang="en-US" dirty="0"/>
              <a:t>, U., </a:t>
            </a:r>
            <a:r>
              <a:rPr lang="en-US" dirty="0" err="1"/>
              <a:t>Velnar</a:t>
            </a:r>
            <a:r>
              <a:rPr lang="en-US" dirty="0"/>
              <a:t>, T., </a:t>
            </a:r>
            <a:r>
              <a:rPr lang="en-US" dirty="0" err="1"/>
              <a:t>Gaberšček</a:t>
            </a:r>
            <a:r>
              <a:rPr lang="en-US" dirty="0"/>
              <a:t>, M., </a:t>
            </a:r>
            <a:r>
              <a:rPr lang="en-US" dirty="0" err="1"/>
              <a:t>Planinšek</a:t>
            </a:r>
            <a:r>
              <a:rPr lang="en-US" dirty="0"/>
              <a:t>, O., &amp; </a:t>
            </a:r>
            <a:r>
              <a:rPr lang="en-US" dirty="0" err="1"/>
              <a:t>Finšgar</a:t>
            </a:r>
            <a:r>
              <a:rPr lang="en-US" dirty="0"/>
              <a:t>, M. (2016). </a:t>
            </a:r>
            <a:r>
              <a:rPr lang="en-US" b="1" dirty="0"/>
              <a:t>Recent progressive use of atomic force microscopy in biomedical applications.</a:t>
            </a:r>
            <a:r>
              <a:rPr lang="en-US" dirty="0"/>
              <a:t> </a:t>
            </a:r>
            <a:r>
              <a:rPr lang="en-US" dirty="0" err="1"/>
              <a:t>TrAC</a:t>
            </a:r>
            <a:r>
              <a:rPr lang="en-US" dirty="0"/>
              <a:t> Trends in Analytical Chemistry, 80, 96–111. </a:t>
            </a:r>
            <a:r>
              <a:rPr lang="en-US" dirty="0">
                <a:hlinkClick r:id="rId4"/>
              </a:rPr>
              <a:t>https://doi.org/10.1016/j.trac.2016.03.014</a:t>
            </a:r>
            <a:endParaRPr lang="en-US" dirty="0"/>
          </a:p>
          <a:p>
            <a:pPr lvl="1"/>
            <a:r>
              <a:rPr lang="en-US" dirty="0" err="1"/>
              <a:t>Alunda</a:t>
            </a:r>
            <a:r>
              <a:rPr lang="en-US" dirty="0"/>
              <a:t>, B. O., &amp; Lee, Y. J. (2020). </a:t>
            </a:r>
            <a:r>
              <a:rPr lang="en-US" b="1" dirty="0"/>
              <a:t>Review: Cantilever-based sensors for High Speed Atomic Force Microscopy.</a:t>
            </a:r>
            <a:r>
              <a:rPr lang="en-US" dirty="0"/>
              <a:t> Sensors, 20(17), 4784. </a:t>
            </a:r>
            <a:r>
              <a:rPr lang="en-US" dirty="0">
                <a:hlinkClick r:id="rId5"/>
              </a:rPr>
              <a:t>https://doi.org/10.3390/s20174784</a:t>
            </a:r>
            <a:endParaRPr lang="en-US" dirty="0"/>
          </a:p>
          <a:p>
            <a:pPr lvl="1"/>
            <a:endParaRPr lang="en-US" dirty="0"/>
          </a:p>
        </p:txBody>
      </p:sp>
      <p:sp>
        <p:nvSpPr>
          <p:cNvPr id="5" name="Slide Number Placeholder 4">
            <a:extLst>
              <a:ext uri="{FF2B5EF4-FFF2-40B4-BE49-F238E27FC236}">
                <a16:creationId xmlns:a16="http://schemas.microsoft.com/office/drawing/2014/main" id="{A037AE87-32C7-5D02-DC49-EDD4A3E21850}"/>
              </a:ext>
            </a:extLst>
          </p:cNvPr>
          <p:cNvSpPr>
            <a:spLocks noGrp="1"/>
          </p:cNvSpPr>
          <p:nvPr>
            <p:ph type="sldNum" sz="quarter" idx="12"/>
          </p:nvPr>
        </p:nvSpPr>
        <p:spPr/>
        <p:txBody>
          <a:bodyPr/>
          <a:lstStyle/>
          <a:p>
            <a:fld id="{C1934BC5-F4F7-4358-8C2B-8BFE237F92F9}" type="slidenum">
              <a:rPr lang="en-US" smtClean="0"/>
              <a:t>91</a:t>
            </a:fld>
            <a:endParaRPr lang="en-US"/>
          </a:p>
        </p:txBody>
      </p:sp>
    </p:spTree>
    <p:extLst>
      <p:ext uri="{BB962C8B-B14F-4D97-AF65-F5344CB8AC3E}">
        <p14:creationId xmlns:p14="http://schemas.microsoft.com/office/powerpoint/2010/main" val="22710829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39E94-106C-B844-743B-87713543D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3E99C-4FC7-67E1-1045-3BF1FEC889B0}"/>
              </a:ext>
            </a:extLst>
          </p:cNvPr>
          <p:cNvSpPr>
            <a:spLocks noGrp="1"/>
          </p:cNvSpPr>
          <p:nvPr>
            <p:ph type="title"/>
          </p:nvPr>
        </p:nvSpPr>
        <p:spPr/>
        <p:txBody>
          <a:bodyPr/>
          <a:lstStyle/>
          <a:p>
            <a:r>
              <a:rPr lang="en-US" dirty="0"/>
              <a:t>Force-Distance Curve Measurements</a:t>
            </a:r>
          </a:p>
        </p:txBody>
      </p:sp>
      <p:sp>
        <p:nvSpPr>
          <p:cNvPr id="3" name="Content Placeholder 2">
            <a:extLst>
              <a:ext uri="{FF2B5EF4-FFF2-40B4-BE49-F238E27FC236}">
                <a16:creationId xmlns:a16="http://schemas.microsoft.com/office/drawing/2014/main" id="{7261CA43-C64A-F82D-DBD4-6D09745FFD72}"/>
              </a:ext>
            </a:extLst>
          </p:cNvPr>
          <p:cNvSpPr>
            <a:spLocks noGrp="1"/>
          </p:cNvSpPr>
          <p:nvPr>
            <p:ph idx="1"/>
          </p:nvPr>
        </p:nvSpPr>
        <p:spPr>
          <a:xfrm>
            <a:off x="838200" y="1825624"/>
            <a:ext cx="4840705" cy="4667251"/>
          </a:xfrm>
        </p:spPr>
        <p:txBody>
          <a:bodyPr>
            <a:normAutofit/>
          </a:bodyPr>
          <a:lstStyle/>
          <a:p>
            <a:r>
              <a:rPr lang="en-US" b="1" dirty="0"/>
              <a:t>Overview</a:t>
            </a:r>
            <a:r>
              <a:rPr lang="en-US" dirty="0"/>
              <a:t>:</a:t>
            </a:r>
          </a:p>
          <a:p>
            <a:pPr lvl="1"/>
            <a:r>
              <a:rPr lang="en-US" dirty="0"/>
              <a:t>AFM technique used to probe mechanical properties of materials at the nanoscale</a:t>
            </a:r>
          </a:p>
          <a:p>
            <a:pPr lvl="1"/>
            <a:r>
              <a:rPr lang="en-US" dirty="0"/>
              <a:t>Involves measuring the interaction forces between the AFM tip and sample as a function of tip-sample separation distance</a:t>
            </a:r>
          </a:p>
        </p:txBody>
      </p:sp>
      <p:pic>
        <p:nvPicPr>
          <p:cNvPr id="2050" name="Picture 2">
            <a:hlinkClick r:id="rId2"/>
            <a:extLst>
              <a:ext uri="{FF2B5EF4-FFF2-40B4-BE49-F238E27FC236}">
                <a16:creationId xmlns:a16="http://schemas.microsoft.com/office/drawing/2014/main" id="{45024221-7313-EA74-5692-E68CA935D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41956"/>
            <a:ext cx="5855121" cy="43035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99207E4-D872-B616-4E3A-3412E4494F26}"/>
              </a:ext>
            </a:extLst>
          </p:cNvPr>
          <p:cNvSpPr>
            <a:spLocks noGrp="1"/>
          </p:cNvSpPr>
          <p:nvPr>
            <p:ph type="sldNum" sz="quarter" idx="12"/>
          </p:nvPr>
        </p:nvSpPr>
        <p:spPr/>
        <p:txBody>
          <a:bodyPr/>
          <a:lstStyle/>
          <a:p>
            <a:fld id="{C1934BC5-F4F7-4358-8C2B-8BFE237F92F9}" type="slidenum">
              <a:rPr lang="en-US" smtClean="0"/>
              <a:t>92</a:t>
            </a:fld>
            <a:endParaRPr lang="en-US"/>
          </a:p>
        </p:txBody>
      </p:sp>
    </p:spTree>
    <p:extLst>
      <p:ext uri="{BB962C8B-B14F-4D97-AF65-F5344CB8AC3E}">
        <p14:creationId xmlns:p14="http://schemas.microsoft.com/office/powerpoint/2010/main" val="1617374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0D4F3-C4E8-B1FD-2B9B-6E2AEDB71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84ED8-B2B7-CE25-751E-0F0E97986FD6}"/>
              </a:ext>
            </a:extLst>
          </p:cNvPr>
          <p:cNvSpPr>
            <a:spLocks noGrp="1"/>
          </p:cNvSpPr>
          <p:nvPr>
            <p:ph type="title"/>
          </p:nvPr>
        </p:nvSpPr>
        <p:spPr/>
        <p:txBody>
          <a:bodyPr/>
          <a:lstStyle/>
          <a:p>
            <a:r>
              <a:rPr lang="en-US" dirty="0"/>
              <a:t>Force-Distance Curve Measurements</a:t>
            </a:r>
          </a:p>
        </p:txBody>
      </p:sp>
      <p:sp>
        <p:nvSpPr>
          <p:cNvPr id="3" name="Content Placeholder 2">
            <a:extLst>
              <a:ext uri="{FF2B5EF4-FFF2-40B4-BE49-F238E27FC236}">
                <a16:creationId xmlns:a16="http://schemas.microsoft.com/office/drawing/2014/main" id="{32F0B499-FA01-61FF-24BC-74DEB7F88902}"/>
              </a:ext>
            </a:extLst>
          </p:cNvPr>
          <p:cNvSpPr>
            <a:spLocks noGrp="1"/>
          </p:cNvSpPr>
          <p:nvPr>
            <p:ph idx="1"/>
          </p:nvPr>
        </p:nvSpPr>
        <p:spPr>
          <a:xfrm>
            <a:off x="838200" y="1825624"/>
            <a:ext cx="6419248" cy="4867275"/>
          </a:xfrm>
        </p:spPr>
        <p:txBody>
          <a:bodyPr>
            <a:normAutofit fontScale="92500" lnSpcReduction="10000"/>
          </a:bodyPr>
          <a:lstStyle/>
          <a:p>
            <a:r>
              <a:rPr lang="en-US" b="1" dirty="0"/>
              <a:t>Principle of Operation:</a:t>
            </a:r>
          </a:p>
          <a:p>
            <a:pPr lvl="1"/>
            <a:r>
              <a:rPr lang="en-US" dirty="0"/>
              <a:t>AFM tip approaches the sample surface until it makes contact</a:t>
            </a:r>
          </a:p>
          <a:p>
            <a:pPr lvl="1"/>
            <a:r>
              <a:rPr lang="en-US" dirty="0"/>
              <a:t>As the tip nears the surface, intermolecular forces cause it to deflect</a:t>
            </a:r>
          </a:p>
          <a:p>
            <a:pPr lvl="1"/>
            <a:r>
              <a:rPr lang="en-US" dirty="0"/>
              <a:t>Deflection is measured by a laser reflected off the cantilever to a photodetector</a:t>
            </a:r>
          </a:p>
          <a:p>
            <a:pPr lvl="1"/>
            <a:r>
              <a:rPr lang="en-US" dirty="0"/>
              <a:t>As the tip is retracted, cantilever deflection reduces, indicating weaker interaction between tip and sample</a:t>
            </a:r>
          </a:p>
          <a:p>
            <a:pPr lvl="1"/>
            <a:r>
              <a:rPr lang="en-US" dirty="0"/>
              <a:t>By plotting the measured force as a function of the tip-sample separation distance, a force-distance curve is generated</a:t>
            </a:r>
          </a:p>
          <a:p>
            <a:pPr lvl="1"/>
            <a:r>
              <a:rPr lang="en-US" dirty="0"/>
              <a:t>Can be used to measure adhesion, stiffness, and elasticity of the sample</a:t>
            </a:r>
          </a:p>
        </p:txBody>
      </p:sp>
      <p:pic>
        <p:nvPicPr>
          <p:cNvPr id="4" name="Picture 3">
            <a:hlinkClick r:id="rId2"/>
            <a:extLst>
              <a:ext uri="{FF2B5EF4-FFF2-40B4-BE49-F238E27FC236}">
                <a16:creationId xmlns:a16="http://schemas.microsoft.com/office/drawing/2014/main" id="{F722FE6A-C252-2027-BAAA-53F1E09B5B79}"/>
              </a:ext>
            </a:extLst>
          </p:cNvPr>
          <p:cNvPicPr>
            <a:picLocks noChangeAspect="1"/>
          </p:cNvPicPr>
          <p:nvPr/>
        </p:nvPicPr>
        <p:blipFill>
          <a:blip r:embed="rId3"/>
          <a:stretch>
            <a:fillRect/>
          </a:stretch>
        </p:blipFill>
        <p:spPr>
          <a:xfrm>
            <a:off x="7360909" y="2261938"/>
            <a:ext cx="4679744" cy="3212581"/>
          </a:xfrm>
          <a:prstGeom prst="rect">
            <a:avLst/>
          </a:prstGeom>
        </p:spPr>
      </p:pic>
      <p:sp>
        <p:nvSpPr>
          <p:cNvPr id="6" name="Slide Number Placeholder 5">
            <a:extLst>
              <a:ext uri="{FF2B5EF4-FFF2-40B4-BE49-F238E27FC236}">
                <a16:creationId xmlns:a16="http://schemas.microsoft.com/office/drawing/2014/main" id="{0AD7D534-EFDE-3C45-E2FC-C1E8C402ACFC}"/>
              </a:ext>
            </a:extLst>
          </p:cNvPr>
          <p:cNvSpPr>
            <a:spLocks noGrp="1"/>
          </p:cNvSpPr>
          <p:nvPr>
            <p:ph type="sldNum" sz="quarter" idx="12"/>
          </p:nvPr>
        </p:nvSpPr>
        <p:spPr/>
        <p:txBody>
          <a:bodyPr/>
          <a:lstStyle/>
          <a:p>
            <a:fld id="{C1934BC5-F4F7-4358-8C2B-8BFE237F92F9}" type="slidenum">
              <a:rPr lang="en-US" smtClean="0"/>
              <a:t>93</a:t>
            </a:fld>
            <a:endParaRPr lang="en-US"/>
          </a:p>
        </p:txBody>
      </p:sp>
    </p:spTree>
    <p:extLst>
      <p:ext uri="{BB962C8B-B14F-4D97-AF65-F5344CB8AC3E}">
        <p14:creationId xmlns:p14="http://schemas.microsoft.com/office/powerpoint/2010/main" val="367276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6ED0-8422-EC9D-76A2-BC6D1879B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C8507-5A27-7285-755C-40F0373FF9EA}"/>
              </a:ext>
            </a:extLst>
          </p:cNvPr>
          <p:cNvSpPr>
            <a:spLocks noGrp="1"/>
          </p:cNvSpPr>
          <p:nvPr>
            <p:ph type="title"/>
          </p:nvPr>
        </p:nvSpPr>
        <p:spPr/>
        <p:txBody>
          <a:bodyPr/>
          <a:lstStyle/>
          <a:p>
            <a:r>
              <a:rPr lang="en-US" dirty="0"/>
              <a:t>Force-Distance Curve Measurements</a:t>
            </a:r>
          </a:p>
        </p:txBody>
      </p:sp>
      <p:sp>
        <p:nvSpPr>
          <p:cNvPr id="3" name="Content Placeholder 2">
            <a:extLst>
              <a:ext uri="{FF2B5EF4-FFF2-40B4-BE49-F238E27FC236}">
                <a16:creationId xmlns:a16="http://schemas.microsoft.com/office/drawing/2014/main" id="{F84032B6-8BCD-6B4D-9B51-3DF54C232BFA}"/>
              </a:ext>
            </a:extLst>
          </p:cNvPr>
          <p:cNvSpPr>
            <a:spLocks noGrp="1"/>
          </p:cNvSpPr>
          <p:nvPr>
            <p:ph idx="1"/>
          </p:nvPr>
        </p:nvSpPr>
        <p:spPr>
          <a:xfrm>
            <a:off x="838199" y="1825625"/>
            <a:ext cx="10515599" cy="4844682"/>
          </a:xfrm>
        </p:spPr>
        <p:txBody>
          <a:bodyPr>
            <a:normAutofit fontScale="92500" lnSpcReduction="20000"/>
          </a:bodyPr>
          <a:lstStyle/>
          <a:p>
            <a:r>
              <a:rPr lang="en-US" b="1" dirty="0"/>
              <a:t>Modes of Operation:</a:t>
            </a:r>
          </a:p>
          <a:p>
            <a:pPr lvl="1"/>
            <a:r>
              <a:rPr lang="en-US" b="1" dirty="0"/>
              <a:t>Force Volume Mode:</a:t>
            </a:r>
          </a:p>
          <a:p>
            <a:pPr lvl="2"/>
            <a:r>
              <a:rPr lang="en-US" dirty="0"/>
              <a:t>AFM tip scans across the sample surface while simultaneously acquiring force-distance curves at each pixel</a:t>
            </a:r>
          </a:p>
          <a:p>
            <a:pPr lvl="2"/>
            <a:r>
              <a:rPr lang="en-US" dirty="0"/>
              <a:t>Provides spatial maps of mechanical properties across the sample surface</a:t>
            </a:r>
          </a:p>
          <a:p>
            <a:pPr lvl="1"/>
            <a:r>
              <a:rPr lang="en-US" b="1" dirty="0"/>
              <a:t>Single Curve Mode:</a:t>
            </a:r>
          </a:p>
          <a:p>
            <a:pPr lvl="2"/>
            <a:r>
              <a:rPr lang="en-US" dirty="0"/>
              <a:t>AFM tip probes a specific location on the sample surface, generating a single force-distance curve</a:t>
            </a:r>
          </a:p>
          <a:p>
            <a:pPr lvl="2"/>
            <a:r>
              <a:rPr lang="en-US" dirty="0"/>
              <a:t>Used for detailed analysis of mechanical properties at specific points on the sample</a:t>
            </a:r>
          </a:p>
          <a:p>
            <a:r>
              <a:rPr lang="en-US" b="1" dirty="0"/>
              <a:t>Applications:</a:t>
            </a:r>
            <a:endParaRPr lang="en-US" dirty="0"/>
          </a:p>
          <a:p>
            <a:pPr lvl="1"/>
            <a:r>
              <a:rPr lang="en-US" dirty="0"/>
              <a:t>Characterization of mechanical properties of various materials, including polymers, biomolecules, and nanocomposites</a:t>
            </a:r>
          </a:p>
          <a:p>
            <a:pPr lvl="1"/>
            <a:r>
              <a:rPr lang="en-US" dirty="0"/>
              <a:t>Study of biological samples to understand cell mechanics, protein unfolding, and molecular interactions</a:t>
            </a:r>
          </a:p>
          <a:p>
            <a:pPr lvl="1"/>
            <a:r>
              <a:rPr lang="en-US" dirty="0"/>
              <a:t>Quality control in nanotechnology for assessing material properties and device performance</a:t>
            </a:r>
          </a:p>
        </p:txBody>
      </p:sp>
      <p:sp>
        <p:nvSpPr>
          <p:cNvPr id="5" name="Slide Number Placeholder 4">
            <a:extLst>
              <a:ext uri="{FF2B5EF4-FFF2-40B4-BE49-F238E27FC236}">
                <a16:creationId xmlns:a16="http://schemas.microsoft.com/office/drawing/2014/main" id="{EB1F2412-08B4-CE35-E184-11DBC4B34AAB}"/>
              </a:ext>
            </a:extLst>
          </p:cNvPr>
          <p:cNvSpPr>
            <a:spLocks noGrp="1"/>
          </p:cNvSpPr>
          <p:nvPr>
            <p:ph type="sldNum" sz="quarter" idx="12"/>
          </p:nvPr>
        </p:nvSpPr>
        <p:spPr/>
        <p:txBody>
          <a:bodyPr/>
          <a:lstStyle/>
          <a:p>
            <a:fld id="{C1934BC5-F4F7-4358-8C2B-8BFE237F92F9}" type="slidenum">
              <a:rPr lang="en-US" smtClean="0"/>
              <a:t>94</a:t>
            </a:fld>
            <a:endParaRPr lang="en-US"/>
          </a:p>
        </p:txBody>
      </p:sp>
    </p:spTree>
    <p:extLst>
      <p:ext uri="{BB962C8B-B14F-4D97-AF65-F5344CB8AC3E}">
        <p14:creationId xmlns:p14="http://schemas.microsoft.com/office/powerpoint/2010/main" val="693699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2C5D5-F6BE-51A5-2F87-229A14B9B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2E285-9CEB-EB73-2030-E25A2E053131}"/>
              </a:ext>
            </a:extLst>
          </p:cNvPr>
          <p:cNvSpPr>
            <a:spLocks noGrp="1"/>
          </p:cNvSpPr>
          <p:nvPr>
            <p:ph type="title"/>
          </p:nvPr>
        </p:nvSpPr>
        <p:spPr/>
        <p:txBody>
          <a:bodyPr/>
          <a:lstStyle/>
          <a:p>
            <a:r>
              <a:rPr lang="en-US" dirty="0"/>
              <a:t>Force-Distance Curve Measurements</a:t>
            </a:r>
          </a:p>
        </p:txBody>
      </p:sp>
      <p:sp>
        <p:nvSpPr>
          <p:cNvPr id="3" name="Content Placeholder 2">
            <a:extLst>
              <a:ext uri="{FF2B5EF4-FFF2-40B4-BE49-F238E27FC236}">
                <a16:creationId xmlns:a16="http://schemas.microsoft.com/office/drawing/2014/main" id="{7B97C62F-838B-4267-B797-03D8FDC470AD}"/>
              </a:ext>
            </a:extLst>
          </p:cNvPr>
          <p:cNvSpPr>
            <a:spLocks noGrp="1"/>
          </p:cNvSpPr>
          <p:nvPr>
            <p:ph idx="1"/>
          </p:nvPr>
        </p:nvSpPr>
        <p:spPr>
          <a:xfrm>
            <a:off x="838199" y="1825625"/>
            <a:ext cx="5899485" cy="4667250"/>
          </a:xfrm>
        </p:spPr>
        <p:txBody>
          <a:bodyPr>
            <a:normAutofit fontScale="85000" lnSpcReduction="10000"/>
          </a:bodyPr>
          <a:lstStyle/>
          <a:p>
            <a:r>
              <a:rPr lang="en-US" b="1" dirty="0"/>
              <a:t>Advantages:</a:t>
            </a:r>
          </a:p>
          <a:p>
            <a:pPr lvl="1"/>
            <a:r>
              <a:rPr lang="en-US" dirty="0"/>
              <a:t>Provides quantitative measurements of mechanical properties at the nanoscale</a:t>
            </a:r>
          </a:p>
          <a:p>
            <a:pPr lvl="1"/>
            <a:r>
              <a:rPr lang="en-US" dirty="0"/>
              <a:t>Non-destructive technique that can be performed under ambient conditions</a:t>
            </a:r>
          </a:p>
          <a:p>
            <a:pPr lvl="1"/>
            <a:r>
              <a:rPr lang="en-US" dirty="0"/>
              <a:t>High spatial resolution allows for detailed analysis of local variations in mechanical properties</a:t>
            </a:r>
          </a:p>
          <a:p>
            <a:r>
              <a:rPr lang="en-US" b="1" dirty="0"/>
              <a:t>Limitations:</a:t>
            </a:r>
          </a:p>
          <a:p>
            <a:pPr lvl="1"/>
            <a:r>
              <a:rPr lang="en-US" dirty="0"/>
              <a:t>Requires careful calibration and optimization to ensure accurate force measurements</a:t>
            </a:r>
          </a:p>
          <a:p>
            <a:pPr lvl="1"/>
            <a:r>
              <a:rPr lang="en-US" dirty="0"/>
              <a:t>Time-consuming process, especially for acquiring force-volume maps over large areas</a:t>
            </a:r>
          </a:p>
          <a:p>
            <a:pPr lvl="1"/>
            <a:r>
              <a:rPr lang="en-US" dirty="0"/>
              <a:t>Limited to surface characterization and cannot probe bulk material properties</a:t>
            </a:r>
          </a:p>
        </p:txBody>
      </p:sp>
      <p:pic>
        <p:nvPicPr>
          <p:cNvPr id="1026" name="Picture 2">
            <a:hlinkClick r:id="rId2"/>
            <a:extLst>
              <a:ext uri="{FF2B5EF4-FFF2-40B4-BE49-F238E27FC236}">
                <a16:creationId xmlns:a16="http://schemas.microsoft.com/office/drawing/2014/main" id="{0C6EF38A-7867-E7FD-0B54-91FE2538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685" y="1654383"/>
            <a:ext cx="5454316" cy="470124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CCBD5C0-2702-E078-5DC8-4BE48CF077B7}"/>
              </a:ext>
            </a:extLst>
          </p:cNvPr>
          <p:cNvSpPr>
            <a:spLocks noGrp="1"/>
          </p:cNvSpPr>
          <p:nvPr>
            <p:ph type="sldNum" sz="quarter" idx="12"/>
          </p:nvPr>
        </p:nvSpPr>
        <p:spPr/>
        <p:txBody>
          <a:bodyPr/>
          <a:lstStyle/>
          <a:p>
            <a:fld id="{C1934BC5-F4F7-4358-8C2B-8BFE237F92F9}" type="slidenum">
              <a:rPr lang="en-US" smtClean="0"/>
              <a:t>95</a:t>
            </a:fld>
            <a:endParaRPr lang="en-US"/>
          </a:p>
        </p:txBody>
      </p:sp>
    </p:spTree>
    <p:extLst>
      <p:ext uri="{BB962C8B-B14F-4D97-AF65-F5344CB8AC3E}">
        <p14:creationId xmlns:p14="http://schemas.microsoft.com/office/powerpoint/2010/main" val="28456696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EAB44-62B2-12D6-17D6-68E231B40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B80E1-30D8-B449-79BA-9DAB931A77A5}"/>
              </a:ext>
            </a:extLst>
          </p:cNvPr>
          <p:cNvSpPr>
            <a:spLocks noGrp="1"/>
          </p:cNvSpPr>
          <p:nvPr>
            <p:ph type="title"/>
          </p:nvPr>
        </p:nvSpPr>
        <p:spPr/>
        <p:txBody>
          <a:bodyPr/>
          <a:lstStyle/>
          <a:p>
            <a:r>
              <a:rPr lang="en-US" dirty="0"/>
              <a:t>Force-Distance Curve Measurements</a:t>
            </a:r>
          </a:p>
        </p:txBody>
      </p:sp>
      <p:sp>
        <p:nvSpPr>
          <p:cNvPr id="3" name="Content Placeholder 2">
            <a:extLst>
              <a:ext uri="{FF2B5EF4-FFF2-40B4-BE49-F238E27FC236}">
                <a16:creationId xmlns:a16="http://schemas.microsoft.com/office/drawing/2014/main" id="{8C5BC561-F538-C579-2683-77B51295F33A}"/>
              </a:ext>
            </a:extLst>
          </p:cNvPr>
          <p:cNvSpPr>
            <a:spLocks noGrp="1"/>
          </p:cNvSpPr>
          <p:nvPr>
            <p:ph idx="1"/>
          </p:nvPr>
        </p:nvSpPr>
        <p:spPr>
          <a:xfrm>
            <a:off x="838200" y="1825625"/>
            <a:ext cx="10515600" cy="4351338"/>
          </a:xfrm>
        </p:spPr>
        <p:txBody>
          <a:bodyPr>
            <a:normAutofit fontScale="92500" lnSpcReduction="20000"/>
          </a:bodyPr>
          <a:lstStyle/>
          <a:p>
            <a:r>
              <a:rPr lang="en-US" b="1" dirty="0"/>
              <a:t>Further Reading:</a:t>
            </a:r>
            <a:endParaRPr lang="en-US" dirty="0">
              <a:effectLst/>
            </a:endParaRPr>
          </a:p>
          <a:p>
            <a:pPr lvl="1"/>
            <a:r>
              <a:rPr lang="en-US" dirty="0">
                <a:effectLst/>
              </a:rPr>
              <a:t>Cappella, B., &amp; </a:t>
            </a:r>
            <a:r>
              <a:rPr lang="en-US" dirty="0" err="1">
                <a:effectLst/>
              </a:rPr>
              <a:t>Dietler</a:t>
            </a:r>
            <a:r>
              <a:rPr lang="en-US" dirty="0">
                <a:effectLst/>
              </a:rPr>
              <a:t>, G. (1999). </a:t>
            </a:r>
            <a:r>
              <a:rPr lang="en-US" b="1" dirty="0">
                <a:effectLst/>
              </a:rPr>
              <a:t>Force-distance curves by atomic force microscopy.</a:t>
            </a:r>
            <a:r>
              <a:rPr lang="en-US" dirty="0">
                <a:effectLst/>
              </a:rPr>
              <a:t> </a:t>
            </a:r>
            <a:r>
              <a:rPr lang="en-US" dirty="0">
                <a:effectLst/>
                <a:hlinkClick r:id="rId2"/>
              </a:rPr>
              <a:t>https://infoscience.epfl.ch/record/147743/files/</a:t>
            </a:r>
            <a:endParaRPr lang="en-US" dirty="0">
              <a:effectLst/>
            </a:endParaRPr>
          </a:p>
          <a:p>
            <a:pPr lvl="1"/>
            <a:r>
              <a:rPr lang="en-US" dirty="0" err="1">
                <a:effectLst/>
              </a:rPr>
              <a:t>AFMWorkshop</a:t>
            </a:r>
            <a:r>
              <a:rPr lang="en-US" dirty="0">
                <a:effectLst/>
              </a:rPr>
              <a:t>. (n.d.). </a:t>
            </a:r>
            <a:r>
              <a:rPr lang="en-US" b="1" dirty="0">
                <a:effectLst/>
              </a:rPr>
              <a:t>Measuring and understanding force distance curves.</a:t>
            </a:r>
            <a:r>
              <a:rPr lang="en-US" dirty="0">
                <a:effectLst/>
              </a:rPr>
              <a:t> </a:t>
            </a:r>
            <a:r>
              <a:rPr lang="en-US" dirty="0">
                <a:effectLst/>
                <a:hlinkClick r:id="rId3"/>
              </a:rPr>
              <a:t>https://www.afmworkshop.com/images/news2019/01/Measuring-and-understanding-force-distance-curves-v2.pdf</a:t>
            </a:r>
            <a:endParaRPr lang="en-US" dirty="0">
              <a:effectLst/>
            </a:endParaRPr>
          </a:p>
          <a:p>
            <a:pPr lvl="1"/>
            <a:r>
              <a:rPr lang="en-US" dirty="0">
                <a:effectLst/>
              </a:rPr>
              <a:t>Butt, H.-J., Cappella, B., &amp; </a:t>
            </a:r>
            <a:r>
              <a:rPr lang="en-US" dirty="0" err="1">
                <a:effectLst/>
              </a:rPr>
              <a:t>Kappl</a:t>
            </a:r>
            <a:r>
              <a:rPr lang="en-US" dirty="0">
                <a:effectLst/>
              </a:rPr>
              <a:t>, M. (2005). </a:t>
            </a:r>
            <a:r>
              <a:rPr lang="en-US" b="1" dirty="0">
                <a:effectLst/>
              </a:rPr>
              <a:t>Force measurements with the atomic force microscope: Technique, interpretation and applications. </a:t>
            </a:r>
            <a:r>
              <a:rPr lang="en-US" i="1" dirty="0">
                <a:effectLst/>
              </a:rPr>
              <a:t>Surface Science Reports</a:t>
            </a:r>
            <a:r>
              <a:rPr lang="en-US" dirty="0">
                <a:effectLst/>
              </a:rPr>
              <a:t>, </a:t>
            </a:r>
            <a:r>
              <a:rPr lang="en-US" i="1" dirty="0">
                <a:effectLst/>
              </a:rPr>
              <a:t>59</a:t>
            </a:r>
            <a:r>
              <a:rPr lang="en-US" dirty="0">
                <a:effectLst/>
              </a:rPr>
              <a:t>(1–6), 1–152. </a:t>
            </a:r>
            <a:r>
              <a:rPr lang="en-US" dirty="0">
                <a:effectLst/>
                <a:hlinkClick r:id="rId4"/>
              </a:rPr>
              <a:t>https://doi.org/10.1016/j.surfrep.2005.08.003</a:t>
            </a:r>
            <a:endParaRPr lang="en-US" dirty="0">
              <a:effectLst/>
            </a:endParaRPr>
          </a:p>
          <a:p>
            <a:pPr lvl="1"/>
            <a:r>
              <a:rPr lang="en-US" dirty="0">
                <a:effectLst/>
              </a:rPr>
              <a:t>Goss, J. W., &amp; </a:t>
            </a:r>
            <a:r>
              <a:rPr lang="en-US" dirty="0" err="1">
                <a:effectLst/>
              </a:rPr>
              <a:t>Volle</a:t>
            </a:r>
            <a:r>
              <a:rPr lang="en-US" dirty="0">
                <a:effectLst/>
              </a:rPr>
              <a:t>, C. B. (2019). </a:t>
            </a:r>
            <a:r>
              <a:rPr lang="en-US" b="1" dirty="0">
                <a:effectLst/>
              </a:rPr>
              <a:t>Using atomic force microscopy to illuminate the biophysical properties of microbes.</a:t>
            </a:r>
            <a:r>
              <a:rPr lang="en-US" dirty="0">
                <a:effectLst/>
              </a:rPr>
              <a:t> </a:t>
            </a:r>
            <a:r>
              <a:rPr lang="en-US" i="1" dirty="0">
                <a:effectLst/>
              </a:rPr>
              <a:t>ACS Applied Bio Materials</a:t>
            </a:r>
            <a:r>
              <a:rPr lang="en-US" dirty="0">
                <a:effectLst/>
              </a:rPr>
              <a:t>, </a:t>
            </a:r>
            <a:r>
              <a:rPr lang="en-US" i="1" dirty="0">
                <a:effectLst/>
              </a:rPr>
              <a:t>3</a:t>
            </a:r>
            <a:r>
              <a:rPr lang="en-US" dirty="0">
                <a:effectLst/>
              </a:rPr>
              <a:t>(1), 143–155. </a:t>
            </a:r>
            <a:r>
              <a:rPr lang="en-US" dirty="0">
                <a:effectLst/>
                <a:hlinkClick r:id="rId5"/>
              </a:rPr>
              <a:t>https://doi.org/10.1021/acsabm.9b00973</a:t>
            </a:r>
            <a:endParaRPr lang="en-US" dirty="0">
              <a:effectLst/>
            </a:endParaRPr>
          </a:p>
          <a:p>
            <a:pPr lvl="1"/>
            <a:r>
              <a:rPr lang="en-US" dirty="0" err="1">
                <a:effectLst/>
              </a:rPr>
              <a:t>Chyasnavichyus</a:t>
            </a:r>
            <a:r>
              <a:rPr lang="en-US" dirty="0">
                <a:effectLst/>
              </a:rPr>
              <a:t>, M., Young, S. L., &amp; </a:t>
            </a:r>
            <a:r>
              <a:rPr lang="en-US" dirty="0" err="1">
                <a:effectLst/>
              </a:rPr>
              <a:t>Tsukruk</a:t>
            </a:r>
            <a:r>
              <a:rPr lang="en-US" dirty="0">
                <a:effectLst/>
              </a:rPr>
              <a:t>, V. V. (2015). </a:t>
            </a:r>
            <a:r>
              <a:rPr lang="en-US" b="1" dirty="0">
                <a:effectLst/>
              </a:rPr>
              <a:t>Recent advances in micromechanical characterization of polymer, biomaterial, and cell surfaces with atomic force microscopy.</a:t>
            </a:r>
            <a:r>
              <a:rPr lang="en-US" dirty="0">
                <a:effectLst/>
              </a:rPr>
              <a:t> Japanese Journal of Applied Physics, 54(8S2). </a:t>
            </a:r>
            <a:r>
              <a:rPr lang="en-US" dirty="0">
                <a:effectLst/>
                <a:hlinkClick r:id="rId6"/>
              </a:rPr>
              <a:t>https://doi.org/10.7567/jjap.54.08la02</a:t>
            </a:r>
            <a:endParaRPr lang="en-US" dirty="0">
              <a:effectLst/>
            </a:endParaRPr>
          </a:p>
          <a:p>
            <a:pPr lvl="1"/>
            <a:endParaRPr lang="en-US" dirty="0">
              <a:effectLst/>
            </a:endParaRPr>
          </a:p>
        </p:txBody>
      </p:sp>
      <p:sp>
        <p:nvSpPr>
          <p:cNvPr id="5" name="Slide Number Placeholder 4">
            <a:extLst>
              <a:ext uri="{FF2B5EF4-FFF2-40B4-BE49-F238E27FC236}">
                <a16:creationId xmlns:a16="http://schemas.microsoft.com/office/drawing/2014/main" id="{FB8F9D65-1A71-E562-3A7F-99C0F6977C44}"/>
              </a:ext>
            </a:extLst>
          </p:cNvPr>
          <p:cNvSpPr>
            <a:spLocks noGrp="1"/>
          </p:cNvSpPr>
          <p:nvPr>
            <p:ph type="sldNum" sz="quarter" idx="12"/>
          </p:nvPr>
        </p:nvSpPr>
        <p:spPr/>
        <p:txBody>
          <a:bodyPr/>
          <a:lstStyle/>
          <a:p>
            <a:fld id="{C1934BC5-F4F7-4358-8C2B-8BFE237F92F9}" type="slidenum">
              <a:rPr lang="en-US" smtClean="0"/>
              <a:t>96</a:t>
            </a:fld>
            <a:endParaRPr lang="en-US"/>
          </a:p>
        </p:txBody>
      </p:sp>
    </p:spTree>
    <p:extLst>
      <p:ext uri="{BB962C8B-B14F-4D97-AF65-F5344CB8AC3E}">
        <p14:creationId xmlns:p14="http://schemas.microsoft.com/office/powerpoint/2010/main" val="2976820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2C072-D5C7-4ABC-D298-037061041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0A54B-4074-7B87-6DAE-18D9FFE2B329}"/>
              </a:ext>
            </a:extLst>
          </p:cNvPr>
          <p:cNvSpPr>
            <a:spLocks noGrp="1"/>
          </p:cNvSpPr>
          <p:nvPr>
            <p:ph type="title"/>
          </p:nvPr>
        </p:nvSpPr>
        <p:spPr/>
        <p:txBody>
          <a:bodyPr/>
          <a:lstStyle/>
          <a:p>
            <a:r>
              <a:rPr lang="en-US" dirty="0"/>
              <a:t>Kelvin Probe Force Microscopy (KPFM)</a:t>
            </a:r>
          </a:p>
        </p:txBody>
      </p:sp>
      <p:sp>
        <p:nvSpPr>
          <p:cNvPr id="3" name="Content Placeholder 2">
            <a:extLst>
              <a:ext uri="{FF2B5EF4-FFF2-40B4-BE49-F238E27FC236}">
                <a16:creationId xmlns:a16="http://schemas.microsoft.com/office/drawing/2014/main" id="{1832937D-D566-83E0-126E-80DA816A98B5}"/>
              </a:ext>
            </a:extLst>
          </p:cNvPr>
          <p:cNvSpPr>
            <a:spLocks noGrp="1"/>
          </p:cNvSpPr>
          <p:nvPr>
            <p:ph idx="1"/>
          </p:nvPr>
        </p:nvSpPr>
        <p:spPr>
          <a:xfrm>
            <a:off x="838200" y="1582615"/>
            <a:ext cx="4965834" cy="4182918"/>
          </a:xfrm>
        </p:spPr>
        <p:txBody>
          <a:bodyPr>
            <a:normAutofit/>
          </a:bodyPr>
          <a:lstStyle/>
          <a:p>
            <a:r>
              <a:rPr lang="en-US" b="1" dirty="0"/>
              <a:t>Overview:</a:t>
            </a:r>
          </a:p>
          <a:p>
            <a:pPr lvl="1"/>
            <a:r>
              <a:rPr lang="en-US" dirty="0"/>
              <a:t>KPFM is a technique used to measure local surface potential variations with nanoscale resolution</a:t>
            </a:r>
          </a:p>
          <a:p>
            <a:pPr lvl="1"/>
            <a:r>
              <a:rPr lang="en-US" dirty="0"/>
              <a:t>It combines the principles of atomic force microscopy (AFM) with Kelvin probe technology to study electrical properties of surfaces</a:t>
            </a:r>
          </a:p>
        </p:txBody>
      </p:sp>
      <p:pic>
        <p:nvPicPr>
          <p:cNvPr id="4" name="Picture 3">
            <a:hlinkClick r:id="rId2"/>
            <a:extLst>
              <a:ext uri="{FF2B5EF4-FFF2-40B4-BE49-F238E27FC236}">
                <a16:creationId xmlns:a16="http://schemas.microsoft.com/office/drawing/2014/main" id="{1E99827F-36C5-1DCA-C652-D86D67EE453D}"/>
              </a:ext>
            </a:extLst>
          </p:cNvPr>
          <p:cNvPicPr>
            <a:picLocks noChangeAspect="1"/>
          </p:cNvPicPr>
          <p:nvPr/>
        </p:nvPicPr>
        <p:blipFill>
          <a:blip r:embed="rId3"/>
          <a:stretch>
            <a:fillRect/>
          </a:stretch>
        </p:blipFill>
        <p:spPr>
          <a:xfrm>
            <a:off x="5938788" y="1511583"/>
            <a:ext cx="6064332" cy="4558951"/>
          </a:xfrm>
          <a:prstGeom prst="rect">
            <a:avLst/>
          </a:prstGeom>
        </p:spPr>
      </p:pic>
      <p:sp>
        <p:nvSpPr>
          <p:cNvPr id="6" name="Slide Number Placeholder 5">
            <a:extLst>
              <a:ext uri="{FF2B5EF4-FFF2-40B4-BE49-F238E27FC236}">
                <a16:creationId xmlns:a16="http://schemas.microsoft.com/office/drawing/2014/main" id="{98338BFE-F729-6C31-D95A-08DE46847A4E}"/>
              </a:ext>
            </a:extLst>
          </p:cNvPr>
          <p:cNvSpPr>
            <a:spLocks noGrp="1"/>
          </p:cNvSpPr>
          <p:nvPr>
            <p:ph type="sldNum" sz="quarter" idx="12"/>
          </p:nvPr>
        </p:nvSpPr>
        <p:spPr/>
        <p:txBody>
          <a:bodyPr/>
          <a:lstStyle/>
          <a:p>
            <a:fld id="{C1934BC5-F4F7-4358-8C2B-8BFE237F92F9}" type="slidenum">
              <a:rPr lang="en-US" smtClean="0"/>
              <a:t>97</a:t>
            </a:fld>
            <a:endParaRPr lang="en-US"/>
          </a:p>
        </p:txBody>
      </p:sp>
    </p:spTree>
    <p:extLst>
      <p:ext uri="{BB962C8B-B14F-4D97-AF65-F5344CB8AC3E}">
        <p14:creationId xmlns:p14="http://schemas.microsoft.com/office/powerpoint/2010/main" val="31300317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8E4F-2FAB-4565-4EF9-DE4F6160DBE7}"/>
              </a:ext>
            </a:extLst>
          </p:cNvPr>
          <p:cNvSpPr>
            <a:spLocks noGrp="1"/>
          </p:cNvSpPr>
          <p:nvPr>
            <p:ph type="title"/>
          </p:nvPr>
        </p:nvSpPr>
        <p:spPr/>
        <p:txBody>
          <a:bodyPr/>
          <a:lstStyle/>
          <a:p>
            <a:r>
              <a:rPr lang="en-US" dirty="0"/>
              <a:t>Kelvin Probe Force Microscopy (KPFM)</a:t>
            </a:r>
          </a:p>
        </p:txBody>
      </p:sp>
      <p:sp>
        <p:nvSpPr>
          <p:cNvPr id="3" name="Content Placeholder 2">
            <a:extLst>
              <a:ext uri="{FF2B5EF4-FFF2-40B4-BE49-F238E27FC236}">
                <a16:creationId xmlns:a16="http://schemas.microsoft.com/office/drawing/2014/main" id="{D25F1E08-4D4A-0AB1-08FC-D169334A3211}"/>
              </a:ext>
            </a:extLst>
          </p:cNvPr>
          <p:cNvSpPr>
            <a:spLocks noGrp="1"/>
          </p:cNvSpPr>
          <p:nvPr>
            <p:ph idx="1"/>
          </p:nvPr>
        </p:nvSpPr>
        <p:spPr>
          <a:xfrm>
            <a:off x="838200" y="1825625"/>
            <a:ext cx="6448124" cy="4351338"/>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Principle of Operation: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D0D"/>
                </a:solidFill>
                <a:effectLst/>
                <a:uLnTx/>
                <a:uFillTx/>
                <a:latin typeface="Söhne"/>
                <a:ea typeface="+mn-ea"/>
                <a:cs typeface="+mn-cs"/>
              </a:rPr>
              <a:t>KPFM measures surface potential difference between a conductive AFM tip and the sample surface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Applying AC voltage induces electrostatic force between AFM tip and sample due to surface potential difference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D0D"/>
                </a:solidFill>
                <a:effectLst/>
                <a:uLnTx/>
                <a:uFillTx/>
                <a:latin typeface="Söhne"/>
                <a:ea typeface="+mn-ea"/>
                <a:cs typeface="+mn-cs"/>
              </a:rPr>
              <a:t>Amplitude or frequency shift of AFM tip's oscillation correlates with local surface potential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Scanning the AFM tip along the surface creates a nanoscale-resolution map of surface potential variations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KPFM detects changes in local surface potential due to factors like charge accumulation or surface doping, offering insights into nanoscale electronic properties and material behavior</a:t>
            </a:r>
          </a:p>
          <a:p>
            <a:endParaRPr lang="en-US" dirty="0"/>
          </a:p>
        </p:txBody>
      </p:sp>
      <p:pic>
        <p:nvPicPr>
          <p:cNvPr id="4" name="Picture 3">
            <a:hlinkClick r:id="rId2"/>
            <a:extLst>
              <a:ext uri="{FF2B5EF4-FFF2-40B4-BE49-F238E27FC236}">
                <a16:creationId xmlns:a16="http://schemas.microsoft.com/office/drawing/2014/main" id="{88E40A17-8D4F-35D8-AD72-480A5E0F22B8}"/>
              </a:ext>
            </a:extLst>
          </p:cNvPr>
          <p:cNvPicPr>
            <a:picLocks noChangeAspect="1"/>
          </p:cNvPicPr>
          <p:nvPr/>
        </p:nvPicPr>
        <p:blipFill>
          <a:blip r:embed="rId3"/>
          <a:stretch>
            <a:fillRect/>
          </a:stretch>
        </p:blipFill>
        <p:spPr>
          <a:xfrm>
            <a:off x="7498080" y="2167329"/>
            <a:ext cx="4557210" cy="3421982"/>
          </a:xfrm>
          <a:prstGeom prst="rect">
            <a:avLst/>
          </a:prstGeom>
        </p:spPr>
      </p:pic>
      <p:sp>
        <p:nvSpPr>
          <p:cNvPr id="6" name="Slide Number Placeholder 5">
            <a:extLst>
              <a:ext uri="{FF2B5EF4-FFF2-40B4-BE49-F238E27FC236}">
                <a16:creationId xmlns:a16="http://schemas.microsoft.com/office/drawing/2014/main" id="{DB3CA534-5DD7-50B6-BC8E-46CF0B5A8AEB}"/>
              </a:ext>
            </a:extLst>
          </p:cNvPr>
          <p:cNvSpPr>
            <a:spLocks noGrp="1"/>
          </p:cNvSpPr>
          <p:nvPr>
            <p:ph type="sldNum" sz="quarter" idx="12"/>
          </p:nvPr>
        </p:nvSpPr>
        <p:spPr/>
        <p:txBody>
          <a:bodyPr/>
          <a:lstStyle/>
          <a:p>
            <a:fld id="{C1934BC5-F4F7-4358-8C2B-8BFE237F92F9}" type="slidenum">
              <a:rPr lang="en-US" smtClean="0"/>
              <a:t>98</a:t>
            </a:fld>
            <a:endParaRPr lang="en-US"/>
          </a:p>
        </p:txBody>
      </p:sp>
    </p:spTree>
    <p:extLst>
      <p:ext uri="{BB962C8B-B14F-4D97-AF65-F5344CB8AC3E}">
        <p14:creationId xmlns:p14="http://schemas.microsoft.com/office/powerpoint/2010/main" val="1511418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4409-9636-1228-212F-0777FB4DF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02005-69D2-3E67-FC61-474BDB1F3547}"/>
              </a:ext>
            </a:extLst>
          </p:cNvPr>
          <p:cNvSpPr>
            <a:spLocks noGrp="1"/>
          </p:cNvSpPr>
          <p:nvPr>
            <p:ph type="title"/>
          </p:nvPr>
        </p:nvSpPr>
        <p:spPr/>
        <p:txBody>
          <a:bodyPr/>
          <a:lstStyle/>
          <a:p>
            <a:r>
              <a:rPr lang="en-US" dirty="0"/>
              <a:t>Kelvin Probe Force Microscopy (KPFM)</a:t>
            </a:r>
          </a:p>
        </p:txBody>
      </p:sp>
      <p:sp>
        <p:nvSpPr>
          <p:cNvPr id="3" name="Content Placeholder 2">
            <a:extLst>
              <a:ext uri="{FF2B5EF4-FFF2-40B4-BE49-F238E27FC236}">
                <a16:creationId xmlns:a16="http://schemas.microsoft.com/office/drawing/2014/main" id="{DEDB1915-3440-355D-CAEE-D4B316B63E9D}"/>
              </a:ext>
            </a:extLst>
          </p:cNvPr>
          <p:cNvSpPr>
            <a:spLocks noGrp="1"/>
          </p:cNvSpPr>
          <p:nvPr>
            <p:ph idx="1"/>
          </p:nvPr>
        </p:nvSpPr>
        <p:spPr>
          <a:xfrm>
            <a:off x="838200" y="1825624"/>
            <a:ext cx="10515600" cy="4856529"/>
          </a:xfrm>
        </p:spPr>
        <p:txBody>
          <a:bodyPr>
            <a:normAutofit fontScale="92500" lnSpcReduction="10000"/>
          </a:bodyPr>
          <a:lstStyle/>
          <a:p>
            <a:r>
              <a:rPr lang="en-US" b="1" dirty="0"/>
              <a:t>Modes of Operation:</a:t>
            </a:r>
          </a:p>
          <a:p>
            <a:pPr lvl="1"/>
            <a:r>
              <a:rPr lang="en-US" b="1" dirty="0"/>
              <a:t>Frequency Modulation Mode:</a:t>
            </a:r>
          </a:p>
          <a:p>
            <a:pPr lvl="2"/>
            <a:r>
              <a:rPr lang="en-US" dirty="0"/>
              <a:t>AFM tip oscillates at its resonant frequency while in contact with the sample surface.</a:t>
            </a:r>
          </a:p>
          <a:p>
            <a:pPr lvl="2"/>
            <a:r>
              <a:rPr lang="en-US" dirty="0"/>
              <a:t>The frequency shift caused by the electrostatic force is detected and used to map surface potential variations.</a:t>
            </a:r>
          </a:p>
          <a:p>
            <a:pPr lvl="1"/>
            <a:r>
              <a:rPr lang="en-US" b="1" dirty="0"/>
              <a:t>Amplitude Modulation Mode:</a:t>
            </a:r>
          </a:p>
          <a:p>
            <a:pPr lvl="2"/>
            <a:r>
              <a:rPr lang="en-US" dirty="0"/>
              <a:t>AFM tip maintains constant oscillation amplitude while scanning the sample surface.</a:t>
            </a:r>
          </a:p>
          <a:p>
            <a:pPr lvl="2"/>
            <a:r>
              <a:rPr lang="en-US" dirty="0"/>
              <a:t>Changes in the amplitude due to the electrostatic force provide surface potential information.</a:t>
            </a:r>
          </a:p>
          <a:p>
            <a:r>
              <a:rPr lang="en-US" b="1" dirty="0"/>
              <a:t>Applications:</a:t>
            </a:r>
          </a:p>
          <a:p>
            <a:pPr lvl="1"/>
            <a:r>
              <a:rPr lang="en-US" dirty="0"/>
              <a:t>Characterization of semiconductor materials to understand electrical properties and device performance.</a:t>
            </a:r>
          </a:p>
          <a:p>
            <a:pPr lvl="1"/>
            <a:r>
              <a:rPr lang="en-US" dirty="0"/>
              <a:t>Study of local charge distribution on surfaces, including organic materials, thin films, and nanomaterials.</a:t>
            </a:r>
          </a:p>
          <a:p>
            <a:pPr lvl="1"/>
            <a:r>
              <a:rPr lang="en-US" dirty="0"/>
              <a:t>Investigation of surface potential variations in electronic devices and energy-related materials.</a:t>
            </a:r>
          </a:p>
        </p:txBody>
      </p:sp>
      <p:sp>
        <p:nvSpPr>
          <p:cNvPr id="5" name="Slide Number Placeholder 4">
            <a:extLst>
              <a:ext uri="{FF2B5EF4-FFF2-40B4-BE49-F238E27FC236}">
                <a16:creationId xmlns:a16="http://schemas.microsoft.com/office/drawing/2014/main" id="{8FEDF238-72DA-F8F3-4522-BD1448B0F720}"/>
              </a:ext>
            </a:extLst>
          </p:cNvPr>
          <p:cNvSpPr>
            <a:spLocks noGrp="1"/>
          </p:cNvSpPr>
          <p:nvPr>
            <p:ph type="sldNum" sz="quarter" idx="12"/>
          </p:nvPr>
        </p:nvSpPr>
        <p:spPr/>
        <p:txBody>
          <a:bodyPr/>
          <a:lstStyle/>
          <a:p>
            <a:fld id="{C1934BC5-F4F7-4358-8C2B-8BFE237F92F9}" type="slidenum">
              <a:rPr lang="en-US" smtClean="0"/>
              <a:t>99</a:t>
            </a:fld>
            <a:endParaRPr lang="en-US"/>
          </a:p>
        </p:txBody>
      </p:sp>
    </p:spTree>
    <p:extLst>
      <p:ext uri="{BB962C8B-B14F-4D97-AF65-F5344CB8AC3E}">
        <p14:creationId xmlns:p14="http://schemas.microsoft.com/office/powerpoint/2010/main" val="2824699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2415</TotalTime>
  <Words>26463</Words>
  <Application>Microsoft Office PowerPoint</Application>
  <PresentationFormat>Widescreen</PresentationFormat>
  <Paragraphs>2179</Paragraphs>
  <Slides>228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228</vt:i4>
      </vt:variant>
    </vt:vector>
  </HeadingPairs>
  <TitlesOfParts>
    <vt:vector size="237" baseType="lpstr">
      <vt:lpstr>-apple-system</vt:lpstr>
      <vt:lpstr>Aptos</vt:lpstr>
      <vt:lpstr>Arial</vt:lpstr>
      <vt:lpstr>Calibri</vt:lpstr>
      <vt:lpstr>Calibri Light</vt:lpstr>
      <vt:lpstr>Noto Sans</vt:lpstr>
      <vt:lpstr>Söhne</vt:lpstr>
      <vt:lpstr>Times New Roman</vt:lpstr>
      <vt:lpstr>Office Theme</vt:lpstr>
      <vt:lpstr>presentation title</vt:lpstr>
      <vt:lpstr>Prologue</vt:lpstr>
      <vt:lpstr>Part 1. Introduction</vt:lpstr>
      <vt:lpstr>Solid biomaterials</vt:lpstr>
      <vt:lpstr>Solid biomaterials</vt:lpstr>
      <vt:lpstr>Solid biomaterials</vt:lpstr>
      <vt:lpstr>Solid biomaterials</vt:lpstr>
      <vt:lpstr>Surface Characteristics</vt:lpstr>
      <vt:lpstr>Surface Characteristics</vt:lpstr>
      <vt:lpstr>Surface Characteristics</vt:lpstr>
      <vt:lpstr>What is a surface, anyway?</vt:lpstr>
      <vt:lpstr>What is a surface, anyway?</vt:lpstr>
      <vt:lpstr>What is a surface, anyway?</vt:lpstr>
      <vt:lpstr>What’s “nano” and why is it important?</vt:lpstr>
      <vt:lpstr>What’s “nano” and why is it important?</vt:lpstr>
      <vt:lpstr>What’s “nano” and why is it important?</vt:lpstr>
      <vt:lpstr>Part 2. Surface properties</vt:lpstr>
      <vt:lpstr>What surface properties can be measured?</vt:lpstr>
      <vt:lpstr>Surface property: surface topography</vt:lpstr>
      <vt:lpstr>Surface property: surface topography</vt:lpstr>
      <vt:lpstr>Surface property: surface topography</vt:lpstr>
      <vt:lpstr>Surface property: surface chemistry</vt:lpstr>
      <vt:lpstr>Surface property: surface chemistry</vt:lpstr>
      <vt:lpstr>Surface property: surface chemistry</vt:lpstr>
      <vt:lpstr>Surface property: surface energy and wettability</vt:lpstr>
      <vt:lpstr>Surface property: surface energy and wettability</vt:lpstr>
      <vt:lpstr>Surface property: adhesion and cohesion</vt:lpstr>
      <vt:lpstr>Surface property: adhesion and cohesion</vt:lpstr>
      <vt:lpstr>Surface property: electrical properties</vt:lpstr>
      <vt:lpstr>Surface property: electrical properties</vt:lpstr>
      <vt:lpstr>Surface property: electrical properties</vt:lpstr>
      <vt:lpstr>Surface properties: mechanical properties</vt:lpstr>
      <vt:lpstr>Surface properties: mechanical properties</vt:lpstr>
      <vt:lpstr>Surface properties: mechanical properties</vt:lpstr>
      <vt:lpstr>Surface properties: optical properties</vt:lpstr>
      <vt:lpstr>Surface properties: optical properties</vt:lpstr>
      <vt:lpstr>Surface properties: optical properties</vt:lpstr>
      <vt:lpstr>Surface properties: corrosion resistance</vt:lpstr>
      <vt:lpstr>Surface properties: corrosion resistance</vt:lpstr>
      <vt:lpstr>Surface properties: corrosion resistance</vt:lpstr>
      <vt:lpstr>Surface properties: biocompatibility</vt:lpstr>
      <vt:lpstr>Surface properties: biocompatibility</vt:lpstr>
      <vt:lpstr>Part 3. Techniques and equipment</vt:lpstr>
      <vt:lpstr>Technique Classification I – By Type</vt:lpstr>
      <vt:lpstr>Technique Classification II – By Discipline</vt:lpstr>
      <vt:lpstr>Structure</vt:lpstr>
      <vt:lpstr>Technique Classification I – By Type</vt:lpstr>
      <vt:lpstr>Classic Scanning Electron Microscopy (SEM)</vt:lpstr>
      <vt:lpstr>Classic Scanning Electron Microscopy (SEM)</vt:lpstr>
      <vt:lpstr>Classic Scanning Electron Microscopy (SEM)</vt:lpstr>
      <vt:lpstr>Classic Scanning Electron Microscopy (SEM)</vt:lpstr>
      <vt:lpstr>Energy Dispersive X-ray Spectroscopy (EDS)</vt:lpstr>
      <vt:lpstr>Energy Dispersive X-ray Spectroscopy (EDS)</vt:lpstr>
      <vt:lpstr>Energy Dispersive X-ray Spectroscopy (EDS)</vt:lpstr>
      <vt:lpstr>Energy Dispersive X-ray Spectroscopy (EDS)</vt:lpstr>
      <vt:lpstr>Energy Dispersive X-ray Spectroscopy (EDS)</vt:lpstr>
      <vt:lpstr>In-Situ SEM Material Testing</vt:lpstr>
      <vt:lpstr>In-Situ SEM Material Testing</vt:lpstr>
      <vt:lpstr>In-Situ SEM Material Testing</vt:lpstr>
      <vt:lpstr>In-Situ SEM Material Testing</vt:lpstr>
      <vt:lpstr>In-Situ SEM Material Testing</vt:lpstr>
      <vt:lpstr>In-Situ SEM Material Testing</vt:lpstr>
      <vt:lpstr>Technique Classification I – By Type</vt:lpstr>
      <vt:lpstr>Ultra High Vacuum (UHV) Spectroscopy</vt:lpstr>
      <vt:lpstr>X-ray Photoelectron Spectroscopy (XPS)</vt:lpstr>
      <vt:lpstr>X-ray Photoelectron Spectroscopy (XPS)</vt:lpstr>
      <vt:lpstr>X-ray Photoelectron Spectroscopy (XPS)</vt:lpstr>
      <vt:lpstr>X-ray Photoelectron Spectroscopy (XPS)</vt:lpstr>
      <vt:lpstr>X-ray Photoelectron Spectroscopy (XPS)</vt:lpstr>
      <vt:lpstr>Ultraviolet Photoelectron Spectroscopy (UPS)</vt:lpstr>
      <vt:lpstr>Ultraviolet Photoelectron Spectroscopy (UPS)</vt:lpstr>
      <vt:lpstr>Ultraviolet Photoelectron Spectroscopy (UPS)</vt:lpstr>
      <vt:lpstr>Ultraviolet Photoelectron Spectroscopy (UPS)</vt:lpstr>
      <vt:lpstr>Ultraviolet Photoelectron Spectroscopy (UPS)</vt:lpstr>
      <vt:lpstr>Auger Electron Spectroscopy (AES)</vt:lpstr>
      <vt:lpstr>Auger Electron Spectroscopy (AES)</vt:lpstr>
      <vt:lpstr>Auger Electron Spectroscopy (AES)</vt:lpstr>
      <vt:lpstr>Auger Electron Spectroscopy (AES)</vt:lpstr>
      <vt:lpstr>Auger Electron Spectroscopy (AES)</vt:lpstr>
      <vt:lpstr>Auger Electron Spectroscopy (AES)</vt:lpstr>
      <vt:lpstr>Time-of-Flight Secondary Ion Mass Spectrometry (ToF-SIMS)</vt:lpstr>
      <vt:lpstr>Time-of-Flight Secondary Ion Mass Spectrometry (ToF-SIMS)</vt:lpstr>
      <vt:lpstr>Time-of-Flight Secondary Ion Mass Spectrometry (ToF-SIMS)</vt:lpstr>
      <vt:lpstr>Time-of-Flight Secondary Ion Mass Spectrometry (ToF-SIMS)</vt:lpstr>
      <vt:lpstr>Time-of-Flight Secondary Ion Mass Spectrometry (ToF-SIMS)</vt:lpstr>
      <vt:lpstr>Technique Classification I – By Type</vt:lpstr>
      <vt:lpstr>Scanning Probe Microscopy (SPM)</vt:lpstr>
      <vt:lpstr>Atomic Force Microscopy (AFM)</vt:lpstr>
      <vt:lpstr>Atomic Force Microscopy (AFM)</vt:lpstr>
      <vt:lpstr>Atomic Force Microscopy (AFM)</vt:lpstr>
      <vt:lpstr>Atomic Force Microscopy (AFM)</vt:lpstr>
      <vt:lpstr>Force-Distance Curve Measurements</vt:lpstr>
      <vt:lpstr>Force-Distance Curve Measurements</vt:lpstr>
      <vt:lpstr>Force-Distance Curve Measurements</vt:lpstr>
      <vt:lpstr>Force-Distance Curve Measurements</vt:lpstr>
      <vt:lpstr>Force-Distance Curve Measurements</vt:lpstr>
      <vt:lpstr>Kelvin Probe Force Microscopy (KPFM)</vt:lpstr>
      <vt:lpstr>Kelvin Probe Force Microscopy (KPFM)</vt:lpstr>
      <vt:lpstr>Kelvin Probe Force Microscopy (KPFM)</vt:lpstr>
      <vt:lpstr>Kelvin Probe Force Microscopy (KPFM)</vt:lpstr>
      <vt:lpstr>Kelvin Probe Force Microscopy (KPFM)</vt:lpstr>
      <vt:lpstr>Kelvin Probe Force Microscopy (KPFM)</vt:lpstr>
      <vt:lpstr>Scanning Tunneling Microscopy (STM)</vt:lpstr>
      <vt:lpstr>Scanning Tunneling Microscopy (STM)</vt:lpstr>
      <vt:lpstr>Scanning Tunneling Microscopy (STM)</vt:lpstr>
      <vt:lpstr>Scanning Tunneling Microscopy (STM)</vt:lpstr>
      <vt:lpstr>Scanning Tunneling Microscopy (STM)</vt:lpstr>
      <vt:lpstr>Scanning Near-Field Optical Microscopy (SNOM)</vt:lpstr>
      <vt:lpstr>Scanning Near-Field Optical Microscopy (SNOM)</vt:lpstr>
      <vt:lpstr>Scanning Near-Field Optical Microscopy (SNOM)</vt:lpstr>
      <vt:lpstr>Scanning Near-Field Optical Microscopy (SNOM)</vt:lpstr>
      <vt:lpstr>Technique Classification I – By Type</vt:lpstr>
      <vt:lpstr>Light Spectroscopy</vt:lpstr>
      <vt:lpstr>UV-vis Spectroscopy</vt:lpstr>
      <vt:lpstr>UV-vis Spectroscopy</vt:lpstr>
      <vt:lpstr>UV-vis Spectroscopy</vt:lpstr>
      <vt:lpstr>UV-vis Spectroscopy</vt:lpstr>
      <vt:lpstr>UV-vis Spectroscopy</vt:lpstr>
      <vt:lpstr>UV-vis Spectroscopy</vt:lpstr>
      <vt:lpstr>Near-Infrared (NIR) Spectroscopy</vt:lpstr>
      <vt:lpstr>Near-Infrared (NIR) Spectroscopy</vt:lpstr>
      <vt:lpstr>Near-Infrared (NIR) Spectroscopy</vt:lpstr>
      <vt:lpstr>Near-Infrared (NIR) Spectroscopy</vt:lpstr>
      <vt:lpstr>Near-Infrared (NIR) Spectroscopy</vt:lpstr>
      <vt:lpstr>Fourier Transform Infrared (FTIR) Spectroscopy</vt:lpstr>
      <vt:lpstr>Fourier Transform Infrared (FTIR) Spectroscopy</vt:lpstr>
      <vt:lpstr>Fourier Transform Infrared (FTIR) Spectroscopy</vt:lpstr>
      <vt:lpstr>Fourier Transform Infrared (FTIR) Spectroscopy</vt:lpstr>
      <vt:lpstr>Fourier Transform Infrared (FTIR) Spectroscopy</vt:lpstr>
      <vt:lpstr>Raman Spectroscopy</vt:lpstr>
      <vt:lpstr>Raman Spectroscopy</vt:lpstr>
      <vt:lpstr>Raman Spectroscopy</vt:lpstr>
      <vt:lpstr>Raman Spectroscopy</vt:lpstr>
      <vt:lpstr>Photoluminescence Spectroscopy</vt:lpstr>
      <vt:lpstr>Photoluminescence Spectroscopy</vt:lpstr>
      <vt:lpstr>Photoluminescence Spectroscopy</vt:lpstr>
      <vt:lpstr>Photoluminescence Spectroscopy</vt:lpstr>
      <vt:lpstr>Technique Classification II – By Discipline</vt:lpstr>
      <vt:lpstr>Bright-Field Microscopy</vt:lpstr>
      <vt:lpstr>Bright-Field Microscopy</vt:lpstr>
      <vt:lpstr>Bright-Field Microscopy</vt:lpstr>
      <vt:lpstr>Bright-Field Microscopy</vt:lpstr>
      <vt:lpstr>Phase Contrast Microscopy</vt:lpstr>
      <vt:lpstr>Phase Contrast Microscopy</vt:lpstr>
      <vt:lpstr>Phase Contrast Microscopy</vt:lpstr>
      <vt:lpstr>Phase Contrast Microscopy</vt:lpstr>
      <vt:lpstr>Fluorescence Microscopy</vt:lpstr>
      <vt:lpstr>Fluorescence Microscopy</vt:lpstr>
      <vt:lpstr>Fluorescence Microscopy</vt:lpstr>
      <vt:lpstr>Fluorescence Microscopy</vt:lpstr>
      <vt:lpstr>Confocal Microscopy</vt:lpstr>
      <vt:lpstr>Confocal Microscopy</vt:lpstr>
      <vt:lpstr>Confocal Microscopy</vt:lpstr>
      <vt:lpstr>Confocal Microscopy</vt:lpstr>
      <vt:lpstr>Confocal Microscopy</vt:lpstr>
      <vt:lpstr>Two-Photon Microscopy</vt:lpstr>
      <vt:lpstr>Two-Photon Microscopy</vt:lpstr>
      <vt:lpstr>Two-Photon Microscopy</vt:lpstr>
      <vt:lpstr>Two-Photon Microscopy</vt:lpstr>
      <vt:lpstr>Dead/Live Staining</vt:lpstr>
      <vt:lpstr>Dead/Live Staining</vt:lpstr>
      <vt:lpstr>Dead/Live Staining</vt:lpstr>
      <vt:lpstr>Dead/Live Staining</vt:lpstr>
      <vt:lpstr>Dead/Live Staining</vt:lpstr>
      <vt:lpstr>Metabolic Assays</vt:lpstr>
      <vt:lpstr>Metabolic Assays</vt:lpstr>
      <vt:lpstr>Metabolic Assays</vt:lpstr>
      <vt:lpstr>Metabolic Assays</vt:lpstr>
      <vt:lpstr>Metabolic Assays</vt:lpstr>
      <vt:lpstr>Cell Adhesion Assays</vt:lpstr>
      <vt:lpstr>Cell Adhesion Assays</vt:lpstr>
      <vt:lpstr>Cell Adhesion Assays</vt:lpstr>
      <vt:lpstr>Cell Adhesion Assays</vt:lpstr>
      <vt:lpstr>Cell Adhesion Assays</vt:lpstr>
      <vt:lpstr>Technique Classification II – By Discipline</vt:lpstr>
      <vt:lpstr>Electrochemical Impedance Spectroscopy (EIS)</vt:lpstr>
      <vt:lpstr>Electrochemical Impedance Spectroscopy (EIS)</vt:lpstr>
      <vt:lpstr>Electrochemical Impedance Spectroscopy (EIS)</vt:lpstr>
      <vt:lpstr>Electrochemical Impedance Spectroscopy (EIS)</vt:lpstr>
      <vt:lpstr>Electrochemical Impedance Spectroscopy (EIS)</vt:lpstr>
      <vt:lpstr>Four-Point Probe Technique</vt:lpstr>
      <vt:lpstr>Four-Point Probe Technique</vt:lpstr>
      <vt:lpstr>Four-Point Probe Technique</vt:lpstr>
      <vt:lpstr>Four-Point Probe Technique</vt:lpstr>
      <vt:lpstr>Technique Classification II – By Discipline</vt:lpstr>
      <vt:lpstr>White Light Interferometry (WLI)</vt:lpstr>
      <vt:lpstr>White Light Interferometry (WLI)</vt:lpstr>
      <vt:lpstr>White Light Interferometry (WLI)</vt:lpstr>
      <vt:lpstr>White Light Interferometry (WLI)</vt:lpstr>
      <vt:lpstr>Ellipsometry</vt:lpstr>
      <vt:lpstr>Ellipsometry</vt:lpstr>
      <vt:lpstr>Ellipsometry</vt:lpstr>
      <vt:lpstr>Ellipsometry</vt:lpstr>
      <vt:lpstr>Stylus Profilometry</vt:lpstr>
      <vt:lpstr>Stylus Profilometry</vt:lpstr>
      <vt:lpstr>Stylus Profilometry</vt:lpstr>
      <vt:lpstr>Stylus Profilometry</vt:lpstr>
      <vt:lpstr>Scratch Tests</vt:lpstr>
      <vt:lpstr>Scratch Tests</vt:lpstr>
      <vt:lpstr>Scratch Tests</vt:lpstr>
      <vt:lpstr>Scratch Tests</vt:lpstr>
      <vt:lpstr>Pull-off Tests</vt:lpstr>
      <vt:lpstr>Pull-off Tests</vt:lpstr>
      <vt:lpstr>Pull-off Tests</vt:lpstr>
      <vt:lpstr>Pull-off Tests</vt:lpstr>
      <vt:lpstr>Tensile Tests</vt:lpstr>
      <vt:lpstr>Tensile Tests</vt:lpstr>
      <vt:lpstr>Tensile Tests</vt:lpstr>
      <vt:lpstr>Tensile Tests</vt:lpstr>
      <vt:lpstr>Nanoindentation</vt:lpstr>
      <vt:lpstr>Nanoindentation</vt:lpstr>
      <vt:lpstr>Nanoindentation</vt:lpstr>
      <vt:lpstr>Nanoindentation</vt:lpstr>
      <vt:lpstr>Nanoindentation</vt:lpstr>
      <vt:lpstr>Technique Classification II – By Discipline</vt:lpstr>
      <vt:lpstr>Contact Angle Measurements</vt:lpstr>
      <vt:lpstr>Contact Angle Measurements</vt:lpstr>
      <vt:lpstr>Contact Angle Measurements</vt:lpstr>
      <vt:lpstr>Contact Angle Measurements</vt:lpstr>
      <vt:lpstr>Contact Angle Measurements</vt:lpstr>
      <vt:lpstr>Capillary Rise Method</vt:lpstr>
      <vt:lpstr>Capillary Rise Method</vt:lpstr>
      <vt:lpstr>Capillary Rise Method</vt:lpstr>
      <vt:lpstr>Capillary Rise Method</vt:lpstr>
      <vt:lpstr>Wilhelmy Plate Method</vt:lpstr>
      <vt:lpstr>Wilhelmy Plate Method</vt:lpstr>
      <vt:lpstr>Wilhelmy Plate Method</vt:lpstr>
      <vt:lpstr>Wilhelmy Plate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Nanoscaled characterization of surfaces of solid biomaterials</dc:title>
  <dc:creator>gerry.sorokin@outlook.com</dc:creator>
  <cp:lastModifiedBy>Jurijs Dehtjars</cp:lastModifiedBy>
  <cp:revision>1</cp:revision>
  <dcterms:created xsi:type="dcterms:W3CDTF">2024-02-09T09:37:19Z</dcterms:created>
  <dcterms:modified xsi:type="dcterms:W3CDTF">2024-02-15T14:35:31Z</dcterms:modified>
</cp:coreProperties>
</file>